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1" r:id="rId2"/>
  </p:sldMasterIdLst>
  <p:sldIdLst>
    <p:sldId id="289" r:id="rId3"/>
    <p:sldId id="256" r:id="rId4"/>
    <p:sldId id="257" r:id="rId5"/>
    <p:sldId id="260" r:id="rId6"/>
    <p:sldId id="261" r:id="rId7"/>
    <p:sldId id="262" r:id="rId8"/>
    <p:sldId id="280" r:id="rId9"/>
    <p:sldId id="265" r:id="rId10"/>
    <p:sldId id="258" r:id="rId11"/>
    <p:sldId id="266" r:id="rId12"/>
    <p:sldId id="268" r:id="rId13"/>
    <p:sldId id="269" r:id="rId14"/>
    <p:sldId id="267" r:id="rId15"/>
    <p:sldId id="275" r:id="rId16"/>
    <p:sldId id="276" r:id="rId17"/>
    <p:sldId id="277" r:id="rId18"/>
    <p:sldId id="278" r:id="rId19"/>
    <p:sldId id="279" r:id="rId20"/>
    <p:sldId id="281" r:id="rId21"/>
    <p:sldId id="282" r:id="rId22"/>
    <p:sldId id="283" r:id="rId23"/>
    <p:sldId id="284" r:id="rId24"/>
    <p:sldId id="290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000" kern="1200">
        <a:solidFill>
          <a:schemeClr val="accent2"/>
        </a:solidFill>
        <a:latin typeface="Arial" charset="0"/>
        <a:ea typeface="Arial Unicode MS" pitchFamily="34" charset="-120"/>
        <a:cs typeface="Arial Unicode MS" pitchFamily="34" charset="-120"/>
      </a:defRPr>
    </a:lvl1pPr>
    <a:lvl2pPr marL="457200" algn="l" rtl="0" fontAlgn="base">
      <a:spcBef>
        <a:spcPct val="0"/>
      </a:spcBef>
      <a:spcAft>
        <a:spcPct val="0"/>
      </a:spcAft>
      <a:defRPr kumimoji="1" sz="2000" kern="1200">
        <a:solidFill>
          <a:schemeClr val="accent2"/>
        </a:solidFill>
        <a:latin typeface="Arial" charset="0"/>
        <a:ea typeface="Arial Unicode MS" pitchFamily="34" charset="-120"/>
        <a:cs typeface="Arial Unicode MS" pitchFamily="34" charset="-120"/>
      </a:defRPr>
    </a:lvl2pPr>
    <a:lvl3pPr marL="914400" algn="l" rtl="0" fontAlgn="base">
      <a:spcBef>
        <a:spcPct val="0"/>
      </a:spcBef>
      <a:spcAft>
        <a:spcPct val="0"/>
      </a:spcAft>
      <a:defRPr kumimoji="1" sz="2000" kern="1200">
        <a:solidFill>
          <a:schemeClr val="accent2"/>
        </a:solidFill>
        <a:latin typeface="Arial" charset="0"/>
        <a:ea typeface="Arial Unicode MS" pitchFamily="34" charset="-120"/>
        <a:cs typeface="Arial Unicode MS" pitchFamily="34" charset="-120"/>
      </a:defRPr>
    </a:lvl3pPr>
    <a:lvl4pPr marL="1371600" algn="l" rtl="0" fontAlgn="base">
      <a:spcBef>
        <a:spcPct val="0"/>
      </a:spcBef>
      <a:spcAft>
        <a:spcPct val="0"/>
      </a:spcAft>
      <a:defRPr kumimoji="1" sz="2000" kern="1200">
        <a:solidFill>
          <a:schemeClr val="accent2"/>
        </a:solidFill>
        <a:latin typeface="Arial" charset="0"/>
        <a:ea typeface="Arial Unicode MS" pitchFamily="34" charset="-120"/>
        <a:cs typeface="Arial Unicode MS" pitchFamily="34" charset="-120"/>
      </a:defRPr>
    </a:lvl4pPr>
    <a:lvl5pPr marL="1828800" algn="l" rtl="0" fontAlgn="base">
      <a:spcBef>
        <a:spcPct val="0"/>
      </a:spcBef>
      <a:spcAft>
        <a:spcPct val="0"/>
      </a:spcAft>
      <a:defRPr kumimoji="1" sz="2000" kern="1200">
        <a:solidFill>
          <a:schemeClr val="accent2"/>
        </a:solidFill>
        <a:latin typeface="Arial" charset="0"/>
        <a:ea typeface="Arial Unicode MS" pitchFamily="34" charset="-120"/>
        <a:cs typeface="Arial Unicode MS" pitchFamily="34" charset="-120"/>
      </a:defRPr>
    </a:lvl5pPr>
    <a:lvl6pPr marL="2286000" algn="l" defTabSz="914400" rtl="0" eaLnBrk="1" latinLnBrk="0" hangingPunct="1">
      <a:defRPr kumimoji="1" sz="2000" kern="1200">
        <a:solidFill>
          <a:schemeClr val="accent2"/>
        </a:solidFill>
        <a:latin typeface="Arial" charset="0"/>
        <a:ea typeface="Arial Unicode MS" pitchFamily="34" charset="-120"/>
        <a:cs typeface="Arial Unicode MS" pitchFamily="34" charset="-120"/>
      </a:defRPr>
    </a:lvl6pPr>
    <a:lvl7pPr marL="2743200" algn="l" defTabSz="914400" rtl="0" eaLnBrk="1" latinLnBrk="0" hangingPunct="1">
      <a:defRPr kumimoji="1" sz="2000" kern="1200">
        <a:solidFill>
          <a:schemeClr val="accent2"/>
        </a:solidFill>
        <a:latin typeface="Arial" charset="0"/>
        <a:ea typeface="Arial Unicode MS" pitchFamily="34" charset="-120"/>
        <a:cs typeface="Arial Unicode MS" pitchFamily="34" charset="-120"/>
      </a:defRPr>
    </a:lvl7pPr>
    <a:lvl8pPr marL="3200400" algn="l" defTabSz="914400" rtl="0" eaLnBrk="1" latinLnBrk="0" hangingPunct="1">
      <a:defRPr kumimoji="1" sz="2000" kern="1200">
        <a:solidFill>
          <a:schemeClr val="accent2"/>
        </a:solidFill>
        <a:latin typeface="Arial" charset="0"/>
        <a:ea typeface="Arial Unicode MS" pitchFamily="34" charset="-120"/>
        <a:cs typeface="Arial Unicode MS" pitchFamily="34" charset="-120"/>
      </a:defRPr>
    </a:lvl8pPr>
    <a:lvl9pPr marL="3657600" algn="l" defTabSz="914400" rtl="0" eaLnBrk="1" latinLnBrk="0" hangingPunct="1">
      <a:defRPr kumimoji="1" sz="2000" kern="1200">
        <a:solidFill>
          <a:schemeClr val="accent2"/>
        </a:solidFill>
        <a:latin typeface="Arial" charset="0"/>
        <a:ea typeface="Arial Unicode MS" pitchFamily="34" charset="-120"/>
        <a:cs typeface="Arial Unicode MS" pitchFamily="34" charset="-12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FFFF00"/>
    <a:srgbClr val="FF00FF"/>
    <a:srgbClr val="0000FF"/>
    <a:srgbClr val="00FF00"/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image" Target="../media/image29.wmf"/><Relationship Id="rId18" Type="http://schemas.openxmlformats.org/officeDocument/2006/relationships/image" Target="../media/image3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12" Type="http://schemas.openxmlformats.org/officeDocument/2006/relationships/image" Target="../media/image28.wmf"/><Relationship Id="rId17" Type="http://schemas.openxmlformats.org/officeDocument/2006/relationships/image" Target="../media/image33.wmf"/><Relationship Id="rId2" Type="http://schemas.openxmlformats.org/officeDocument/2006/relationships/image" Target="../media/image18.wmf"/><Relationship Id="rId16" Type="http://schemas.openxmlformats.org/officeDocument/2006/relationships/image" Target="../media/image32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11" Type="http://schemas.openxmlformats.org/officeDocument/2006/relationships/image" Target="../media/image27.wmf"/><Relationship Id="rId5" Type="http://schemas.openxmlformats.org/officeDocument/2006/relationships/image" Target="../media/image21.wmf"/><Relationship Id="rId15" Type="http://schemas.openxmlformats.org/officeDocument/2006/relationships/image" Target="../media/image31.wmf"/><Relationship Id="rId10" Type="http://schemas.openxmlformats.org/officeDocument/2006/relationships/image" Target="../media/image26.wmf"/><Relationship Id="rId4" Type="http://schemas.openxmlformats.org/officeDocument/2006/relationships/image" Target="../media/image20.wmf"/><Relationship Id="rId9" Type="http://schemas.openxmlformats.org/officeDocument/2006/relationships/image" Target="../media/image25.wmf"/><Relationship Id="rId14" Type="http://schemas.openxmlformats.org/officeDocument/2006/relationships/image" Target="../media/image3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7" Type="http://schemas.openxmlformats.org/officeDocument/2006/relationships/image" Target="../media/image46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6" Type="http://schemas.openxmlformats.org/officeDocument/2006/relationships/image" Target="../media/image45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4" Type="http://schemas.openxmlformats.org/officeDocument/2006/relationships/image" Target="../media/image5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06548-0DC9-4AFA-A863-F272DC0939DE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E3EFBA-95E8-4CA9-8A23-5455E45E0809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4926F7-2958-4B60-BACC-798F8AFCC5AB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077251-C902-477E-BA5F-306C1EC32168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F62FC0-303A-41C1-AD8D-73B768513B05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33605E-CD84-4940-A4ED-55345E8F2D63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6C41F6-3633-4EBC-863E-3C14DEF1B2AA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130875-7F83-4EEF-BDDD-A09EF10AD009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D36CCC-75EE-476D-A032-F5F0F8B4040F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DF1971-2D01-42B8-B9AB-2F72C13AB18A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F018E0-D7B4-4064-A4DD-E5065D65E7F0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C2E204-1B0E-45D1-8675-8F9CB8404D2D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6F27BD-BF9A-4DEC-B696-DA57E9DB0A39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3F52DA-8FF0-47ED-AD40-9BF96262F58C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F2BFB0-2CCC-4DA1-99A3-B43DFBDC86EC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7BD2B1-B67E-4531-A7C1-64F4EFD59FF2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90A283-15CB-47AD-B7C1-2D439E80C94E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5444EA-5FEA-4E10-B8C6-0783100E255B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79462A-D3CC-46D7-B8BD-96B91A62C283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01EA68-B6E1-4755-8D18-04526AD4197E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4A1C3F-C4FC-4DCF-8EC2-2A0D00FF4ABA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29FB6E-FA27-4ADC-86FE-0AE2B2AC523A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 Unicode MS" pitchFamily="34" charset="-120"/>
              </a:defRPr>
            </a:lvl1pPr>
          </a:lstStyle>
          <a:p>
            <a:endParaRPr lang="en-US" altLang="zh-TW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16238" y="6237288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endParaRPr lang="en-US" altLang="zh-TW"/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 Unicode MS" pitchFamily="34" charset="-120"/>
              </a:defRPr>
            </a:lvl1pPr>
          </a:lstStyle>
          <a:p>
            <a:fld id="{AF100F16-DEEC-48BF-A6BC-110D3F91C9DD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CC33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CC3300"/>
          </a:solidFill>
          <a:latin typeface="Arial" charset="0"/>
          <a:ea typeface="Arial Unicode MS" pitchFamily="34" charset="-120"/>
          <a:cs typeface="Arial Unicode MS" pitchFamily="34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CC3300"/>
          </a:solidFill>
          <a:latin typeface="Arial" charset="0"/>
          <a:ea typeface="Arial Unicode MS" pitchFamily="34" charset="-120"/>
          <a:cs typeface="Arial Unicode MS" pitchFamily="34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CC3300"/>
          </a:solidFill>
          <a:latin typeface="Arial" charset="0"/>
          <a:ea typeface="Arial Unicode MS" pitchFamily="34" charset="-120"/>
          <a:cs typeface="Arial Unicode MS" pitchFamily="34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CC3300"/>
          </a:solidFill>
          <a:latin typeface="Arial" charset="0"/>
          <a:ea typeface="Arial Unicode MS" pitchFamily="34" charset="-120"/>
          <a:cs typeface="Arial Unicode MS" pitchFamily="34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2800">
          <a:solidFill>
            <a:srgbClr val="CC3300"/>
          </a:solidFill>
          <a:latin typeface="Arial" charset="0"/>
          <a:ea typeface="Arial Unicode MS" pitchFamily="34" charset="-120"/>
          <a:cs typeface="Arial Unicode MS" pitchFamily="34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2800">
          <a:solidFill>
            <a:srgbClr val="CC3300"/>
          </a:solidFill>
          <a:latin typeface="Arial" charset="0"/>
          <a:ea typeface="Arial Unicode MS" pitchFamily="34" charset="-120"/>
          <a:cs typeface="Arial Unicode MS" pitchFamily="34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2800">
          <a:solidFill>
            <a:srgbClr val="CC3300"/>
          </a:solidFill>
          <a:latin typeface="Arial" charset="0"/>
          <a:ea typeface="Arial Unicode MS" pitchFamily="34" charset="-120"/>
          <a:cs typeface="Arial Unicode MS" pitchFamily="34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2800">
          <a:solidFill>
            <a:srgbClr val="CC3300"/>
          </a:solidFill>
          <a:latin typeface="Arial" charset="0"/>
          <a:ea typeface="Arial Unicode MS" pitchFamily="34" charset="-120"/>
          <a:cs typeface="Arial Unicode MS" pitchFamily="34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accent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accent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accent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1400">
          <a:solidFill>
            <a:schemeClr val="accent2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1400">
          <a:solidFill>
            <a:schemeClr val="accent2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1400">
          <a:solidFill>
            <a:schemeClr val="accent2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1400">
          <a:solidFill>
            <a:schemeClr val="accent2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1400">
          <a:solidFill>
            <a:schemeClr val="accent2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altLang="zh-TW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16238" y="6237288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endParaRPr lang="en-US" altLang="zh-TW"/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F1D8AD48-E469-47C0-B979-CA1D7EB7DDAB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CC33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CC3300"/>
          </a:solidFill>
          <a:latin typeface="Arial" charset="0"/>
          <a:ea typeface="Arial Unicode MS" pitchFamily="34" charset="-120"/>
          <a:cs typeface="Arial Unicode MS" pitchFamily="34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CC3300"/>
          </a:solidFill>
          <a:latin typeface="Arial" charset="0"/>
          <a:ea typeface="Arial Unicode MS" pitchFamily="34" charset="-120"/>
          <a:cs typeface="Arial Unicode MS" pitchFamily="34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CC3300"/>
          </a:solidFill>
          <a:latin typeface="Arial" charset="0"/>
          <a:ea typeface="Arial Unicode MS" pitchFamily="34" charset="-120"/>
          <a:cs typeface="Arial Unicode MS" pitchFamily="34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CC3300"/>
          </a:solidFill>
          <a:latin typeface="Arial" charset="0"/>
          <a:ea typeface="Arial Unicode MS" pitchFamily="34" charset="-120"/>
          <a:cs typeface="Arial Unicode MS" pitchFamily="34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2800">
          <a:solidFill>
            <a:srgbClr val="CC3300"/>
          </a:solidFill>
          <a:latin typeface="Arial" charset="0"/>
          <a:ea typeface="Arial Unicode MS" pitchFamily="34" charset="-120"/>
          <a:cs typeface="Arial Unicode MS" pitchFamily="34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2800">
          <a:solidFill>
            <a:srgbClr val="CC3300"/>
          </a:solidFill>
          <a:latin typeface="Arial" charset="0"/>
          <a:ea typeface="Arial Unicode MS" pitchFamily="34" charset="-120"/>
          <a:cs typeface="Arial Unicode MS" pitchFamily="34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2800">
          <a:solidFill>
            <a:srgbClr val="CC3300"/>
          </a:solidFill>
          <a:latin typeface="Arial" charset="0"/>
          <a:ea typeface="Arial Unicode MS" pitchFamily="34" charset="-120"/>
          <a:cs typeface="Arial Unicode MS" pitchFamily="34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2800">
          <a:solidFill>
            <a:srgbClr val="CC3300"/>
          </a:solidFill>
          <a:latin typeface="Arial" charset="0"/>
          <a:ea typeface="Arial Unicode MS" pitchFamily="34" charset="-120"/>
          <a:cs typeface="Arial Unicode MS" pitchFamily="34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accent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accent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accent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1400">
          <a:solidFill>
            <a:schemeClr val="accent2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1400">
          <a:solidFill>
            <a:schemeClr val="accent2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1400">
          <a:solidFill>
            <a:schemeClr val="accent2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1400">
          <a:solidFill>
            <a:schemeClr val="accent2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1400">
          <a:solidFill>
            <a:schemeClr val="accent2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13" Type="http://schemas.openxmlformats.org/officeDocument/2006/relationships/oleObject" Target="../embeddings/oleObject24.bin"/><Relationship Id="rId18" Type="http://schemas.openxmlformats.org/officeDocument/2006/relationships/oleObject" Target="../embeddings/oleObject29.bin"/><Relationship Id="rId3" Type="http://schemas.openxmlformats.org/officeDocument/2006/relationships/oleObject" Target="../embeddings/oleObject14.bin"/><Relationship Id="rId21" Type="http://schemas.openxmlformats.org/officeDocument/2006/relationships/oleObject" Target="../embeddings/oleObject32.bin"/><Relationship Id="rId7" Type="http://schemas.openxmlformats.org/officeDocument/2006/relationships/oleObject" Target="../embeddings/oleObject18.bin"/><Relationship Id="rId12" Type="http://schemas.openxmlformats.org/officeDocument/2006/relationships/oleObject" Target="../embeddings/oleObject23.bin"/><Relationship Id="rId17" Type="http://schemas.openxmlformats.org/officeDocument/2006/relationships/oleObject" Target="../embeddings/oleObject28.bin"/><Relationship Id="rId2" Type="http://schemas.openxmlformats.org/officeDocument/2006/relationships/slideLayout" Target="../slideLayouts/slideLayout17.xml"/><Relationship Id="rId16" Type="http://schemas.openxmlformats.org/officeDocument/2006/relationships/oleObject" Target="../embeddings/oleObject27.bin"/><Relationship Id="rId20" Type="http://schemas.openxmlformats.org/officeDocument/2006/relationships/oleObject" Target="../embeddings/oleObject31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7.bin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6.bin"/><Relationship Id="rId15" Type="http://schemas.openxmlformats.org/officeDocument/2006/relationships/oleObject" Target="../embeddings/oleObject26.bin"/><Relationship Id="rId10" Type="http://schemas.openxmlformats.org/officeDocument/2006/relationships/oleObject" Target="../embeddings/oleObject21.bin"/><Relationship Id="rId19" Type="http://schemas.openxmlformats.org/officeDocument/2006/relationships/oleObject" Target="../embeddings/oleObject30.bin"/><Relationship Id="rId4" Type="http://schemas.openxmlformats.org/officeDocument/2006/relationships/oleObject" Target="../embeddings/oleObject15.bin"/><Relationship Id="rId9" Type="http://schemas.openxmlformats.org/officeDocument/2006/relationships/oleObject" Target="../embeddings/oleObject20.bin"/><Relationship Id="rId14" Type="http://schemas.openxmlformats.org/officeDocument/2006/relationships/oleObject" Target="../embeddings/oleObject25.bin"/><Relationship Id="rId22" Type="http://schemas.openxmlformats.org/officeDocument/2006/relationships/oleObject" Target="../embeddings/oleObject3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7.bin"/><Relationship Id="rId5" Type="http://schemas.openxmlformats.org/officeDocument/2006/relationships/oleObject" Target="../embeddings/oleObject36.bin"/><Relationship Id="rId4" Type="http://schemas.openxmlformats.org/officeDocument/2006/relationships/oleObject" Target="../embeddings/oleObject35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3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42.bin"/><Relationship Id="rId5" Type="http://schemas.openxmlformats.org/officeDocument/2006/relationships/oleObject" Target="../embeddings/oleObject41.bin"/><Relationship Id="rId4" Type="http://schemas.openxmlformats.org/officeDocument/2006/relationships/oleObject" Target="../embeddings/oleObject40.bin"/><Relationship Id="rId9" Type="http://schemas.openxmlformats.org/officeDocument/2006/relationships/oleObject" Target="../embeddings/oleObject45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49.bin"/><Relationship Id="rId5" Type="http://schemas.openxmlformats.org/officeDocument/2006/relationships/oleObject" Target="../embeddings/oleObject48.bin"/><Relationship Id="rId4" Type="http://schemas.openxmlformats.org/officeDocument/2006/relationships/oleObject" Target="../embeddings/oleObject47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Relationship Id="rId9" Type="http://schemas.openxmlformats.org/officeDocument/2006/relationships/oleObject" Target="../embeddings/oleObject1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GROUP THEORY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smtClean="0"/>
              <a:t>S. SHANTHI PRIYA</a:t>
            </a:r>
          </a:p>
          <a:p>
            <a:r>
              <a:rPr lang="en-IN" dirty="0" smtClean="0"/>
              <a:t>DEPARTMENT OF MATHEMATICS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797" name="Object 5"/>
          <p:cNvGraphicFramePr>
            <a:graphicFrameLocks noChangeAspect="1"/>
          </p:cNvGraphicFramePr>
          <p:nvPr/>
        </p:nvGraphicFramePr>
        <p:xfrm>
          <a:off x="755650" y="908050"/>
          <a:ext cx="1576388" cy="755650"/>
        </p:xfrm>
        <a:graphic>
          <a:graphicData uri="http://schemas.openxmlformats.org/presentationml/2006/ole">
            <p:oleObj spid="_x0000_s4098" name="Equation" r:id="rId3" imgW="952200" imgH="457200" progId="Equation.DSMT4">
              <p:embed/>
            </p:oleObj>
          </a:graphicData>
        </a:graphic>
      </p:graphicFrame>
      <p:graphicFrame>
        <p:nvGraphicFramePr>
          <p:cNvPr id="33798" name="Object 6"/>
          <p:cNvGraphicFramePr>
            <a:graphicFrameLocks noChangeAspect="1"/>
          </p:cNvGraphicFramePr>
          <p:nvPr/>
        </p:nvGraphicFramePr>
        <p:xfrm>
          <a:off x="5148263" y="836613"/>
          <a:ext cx="1533525" cy="755650"/>
        </p:xfrm>
        <a:graphic>
          <a:graphicData uri="http://schemas.openxmlformats.org/presentationml/2006/ole">
            <p:oleObj spid="_x0000_s4099" name="Equation" r:id="rId4" imgW="927000" imgH="457200" progId="Equation.DSMT4">
              <p:embed/>
            </p:oleObj>
          </a:graphicData>
        </a:graphic>
      </p:graphicFrame>
      <p:graphicFrame>
        <p:nvGraphicFramePr>
          <p:cNvPr id="33799" name="Object 7"/>
          <p:cNvGraphicFramePr>
            <a:graphicFrameLocks noChangeAspect="1"/>
          </p:cNvGraphicFramePr>
          <p:nvPr/>
        </p:nvGraphicFramePr>
        <p:xfrm>
          <a:off x="2339975" y="1052513"/>
          <a:ext cx="1050925" cy="419100"/>
        </p:xfrm>
        <a:graphic>
          <a:graphicData uri="http://schemas.openxmlformats.org/presentationml/2006/ole">
            <p:oleObj spid="_x0000_s4100" name="Equation" r:id="rId5" imgW="634680" imgH="253800" progId="Equation.DSMT4">
              <p:embed/>
            </p:oleObj>
          </a:graphicData>
        </a:graphic>
      </p:graphicFrame>
      <p:graphicFrame>
        <p:nvGraphicFramePr>
          <p:cNvPr id="33800" name="Object 8"/>
          <p:cNvGraphicFramePr>
            <a:graphicFrameLocks noChangeAspect="1"/>
          </p:cNvGraphicFramePr>
          <p:nvPr/>
        </p:nvGraphicFramePr>
        <p:xfrm>
          <a:off x="6804025" y="981075"/>
          <a:ext cx="1050925" cy="419100"/>
        </p:xfrm>
        <a:graphic>
          <a:graphicData uri="http://schemas.openxmlformats.org/presentationml/2006/ole">
            <p:oleObj spid="_x0000_s4101" name="Equation" r:id="rId6" imgW="634680" imgH="253800" progId="Equation.DSMT4">
              <p:embed/>
            </p:oleObj>
          </a:graphicData>
        </a:graphic>
      </p:graphicFrame>
      <p:graphicFrame>
        <p:nvGraphicFramePr>
          <p:cNvPr id="33801" name="Object 9"/>
          <p:cNvGraphicFramePr>
            <a:graphicFrameLocks noChangeAspect="1"/>
          </p:cNvGraphicFramePr>
          <p:nvPr/>
        </p:nvGraphicFramePr>
        <p:xfrm>
          <a:off x="369888" y="2133600"/>
          <a:ext cx="2795587" cy="755650"/>
        </p:xfrm>
        <a:graphic>
          <a:graphicData uri="http://schemas.openxmlformats.org/presentationml/2006/ole">
            <p:oleObj spid="_x0000_s4102" name="Equation" r:id="rId7" imgW="1688760" imgH="457200" progId="Equation.DSMT4">
              <p:embed/>
            </p:oleObj>
          </a:graphicData>
        </a:graphic>
      </p:graphicFrame>
      <p:graphicFrame>
        <p:nvGraphicFramePr>
          <p:cNvPr id="33802" name="Object 10"/>
          <p:cNvGraphicFramePr>
            <a:graphicFrameLocks noChangeAspect="1"/>
          </p:cNvGraphicFramePr>
          <p:nvPr/>
        </p:nvGraphicFramePr>
        <p:xfrm>
          <a:off x="3419475" y="2133600"/>
          <a:ext cx="2459038" cy="755650"/>
        </p:xfrm>
        <a:graphic>
          <a:graphicData uri="http://schemas.openxmlformats.org/presentationml/2006/ole">
            <p:oleObj spid="_x0000_s4103" name="Equation" r:id="rId8" imgW="1485720" imgH="457200" progId="Equation.DSMT4">
              <p:embed/>
            </p:oleObj>
          </a:graphicData>
        </a:graphic>
      </p:graphicFrame>
      <p:graphicFrame>
        <p:nvGraphicFramePr>
          <p:cNvPr id="33803" name="Object 11"/>
          <p:cNvGraphicFramePr>
            <a:graphicFrameLocks noChangeAspect="1"/>
          </p:cNvGraphicFramePr>
          <p:nvPr/>
        </p:nvGraphicFramePr>
        <p:xfrm>
          <a:off x="5915025" y="2133600"/>
          <a:ext cx="1365250" cy="755650"/>
        </p:xfrm>
        <a:graphic>
          <a:graphicData uri="http://schemas.openxmlformats.org/presentationml/2006/ole">
            <p:oleObj spid="_x0000_s4104" name="Equation" r:id="rId9" imgW="825480" imgH="457200" progId="Equation.DSMT4">
              <p:embed/>
            </p:oleObj>
          </a:graphicData>
        </a:graphic>
      </p:graphicFrame>
      <p:graphicFrame>
        <p:nvGraphicFramePr>
          <p:cNvPr id="33804" name="Object 12"/>
          <p:cNvGraphicFramePr>
            <a:graphicFrameLocks noChangeAspect="1"/>
          </p:cNvGraphicFramePr>
          <p:nvPr/>
        </p:nvGraphicFramePr>
        <p:xfrm>
          <a:off x="385763" y="3284538"/>
          <a:ext cx="2816225" cy="755650"/>
        </p:xfrm>
        <a:graphic>
          <a:graphicData uri="http://schemas.openxmlformats.org/presentationml/2006/ole">
            <p:oleObj spid="_x0000_s4105" name="Equation" r:id="rId10" imgW="1701720" imgH="457200" progId="Equation.DSMT4">
              <p:embed/>
            </p:oleObj>
          </a:graphicData>
        </a:graphic>
      </p:graphicFrame>
      <p:graphicFrame>
        <p:nvGraphicFramePr>
          <p:cNvPr id="33806" name="Object 14"/>
          <p:cNvGraphicFramePr>
            <a:graphicFrameLocks noChangeAspect="1"/>
          </p:cNvGraphicFramePr>
          <p:nvPr/>
        </p:nvGraphicFramePr>
        <p:xfrm>
          <a:off x="3419475" y="3284538"/>
          <a:ext cx="2459038" cy="755650"/>
        </p:xfrm>
        <a:graphic>
          <a:graphicData uri="http://schemas.openxmlformats.org/presentationml/2006/ole">
            <p:oleObj spid="_x0000_s4106" name="Equation" r:id="rId11" imgW="1485720" imgH="457200" progId="Equation.DSMT4">
              <p:embed/>
            </p:oleObj>
          </a:graphicData>
        </a:graphic>
      </p:graphicFrame>
      <p:graphicFrame>
        <p:nvGraphicFramePr>
          <p:cNvPr id="33807" name="Object 15"/>
          <p:cNvGraphicFramePr>
            <a:graphicFrameLocks noChangeAspect="1"/>
          </p:cNvGraphicFramePr>
          <p:nvPr/>
        </p:nvGraphicFramePr>
        <p:xfrm>
          <a:off x="5940425" y="3284538"/>
          <a:ext cx="1365250" cy="755650"/>
        </p:xfrm>
        <a:graphic>
          <a:graphicData uri="http://schemas.openxmlformats.org/presentationml/2006/ole">
            <p:oleObj spid="_x0000_s4107" name="Equation" r:id="rId12" imgW="825480" imgH="457200" progId="Equation.DSMT4">
              <p:embed/>
            </p:oleObj>
          </a:graphicData>
        </a:graphic>
      </p:graphicFrame>
      <p:graphicFrame>
        <p:nvGraphicFramePr>
          <p:cNvPr id="33808" name="Object 16"/>
          <p:cNvGraphicFramePr>
            <a:graphicFrameLocks noChangeAspect="1"/>
          </p:cNvGraphicFramePr>
          <p:nvPr/>
        </p:nvGraphicFramePr>
        <p:xfrm>
          <a:off x="7531100" y="2349500"/>
          <a:ext cx="841375" cy="419100"/>
        </p:xfrm>
        <a:graphic>
          <a:graphicData uri="http://schemas.openxmlformats.org/presentationml/2006/ole">
            <p:oleObj spid="_x0000_s4108" name="Equation" r:id="rId13" imgW="507960" imgH="253800" progId="Equation.DSMT4">
              <p:embed/>
            </p:oleObj>
          </a:graphicData>
        </a:graphic>
      </p:graphicFrame>
      <p:graphicFrame>
        <p:nvGraphicFramePr>
          <p:cNvPr id="33809" name="Object 17"/>
          <p:cNvGraphicFramePr>
            <a:graphicFrameLocks noChangeAspect="1"/>
          </p:cNvGraphicFramePr>
          <p:nvPr/>
        </p:nvGraphicFramePr>
        <p:xfrm>
          <a:off x="7596188" y="3355975"/>
          <a:ext cx="819150" cy="419100"/>
        </p:xfrm>
        <a:graphic>
          <a:graphicData uri="http://schemas.openxmlformats.org/presentationml/2006/ole">
            <p:oleObj spid="_x0000_s4109" name="Equation" r:id="rId14" imgW="495000" imgH="253800" progId="Equation.DSMT4">
              <p:embed/>
            </p:oleObj>
          </a:graphicData>
        </a:graphic>
      </p:graphicFrame>
      <p:graphicFrame>
        <p:nvGraphicFramePr>
          <p:cNvPr id="33810" name="Object 18"/>
          <p:cNvGraphicFramePr>
            <a:graphicFrameLocks noChangeAspect="1"/>
          </p:cNvGraphicFramePr>
          <p:nvPr/>
        </p:nvGraphicFramePr>
        <p:xfrm>
          <a:off x="804863" y="4508500"/>
          <a:ext cx="1765300" cy="755650"/>
        </p:xfrm>
        <a:graphic>
          <a:graphicData uri="http://schemas.openxmlformats.org/presentationml/2006/ole">
            <p:oleObj spid="_x0000_s4110" name="Equation" r:id="rId15" imgW="1066680" imgH="457200" progId="Equation.DSMT4">
              <p:embed/>
            </p:oleObj>
          </a:graphicData>
        </a:graphic>
      </p:graphicFrame>
      <p:graphicFrame>
        <p:nvGraphicFramePr>
          <p:cNvPr id="33811" name="Object 19"/>
          <p:cNvGraphicFramePr>
            <a:graphicFrameLocks noChangeAspect="1"/>
          </p:cNvGraphicFramePr>
          <p:nvPr/>
        </p:nvGraphicFramePr>
        <p:xfrm>
          <a:off x="2627313" y="4508500"/>
          <a:ext cx="1366837" cy="755650"/>
        </p:xfrm>
        <a:graphic>
          <a:graphicData uri="http://schemas.openxmlformats.org/presentationml/2006/ole">
            <p:oleObj spid="_x0000_s4111" name="Equation" r:id="rId16" imgW="825480" imgH="457200" progId="Equation.DSMT4">
              <p:embed/>
            </p:oleObj>
          </a:graphicData>
        </a:graphic>
      </p:graphicFrame>
      <p:graphicFrame>
        <p:nvGraphicFramePr>
          <p:cNvPr id="33812" name="Object 20"/>
          <p:cNvGraphicFramePr>
            <a:graphicFrameLocks noChangeAspect="1"/>
          </p:cNvGraphicFramePr>
          <p:nvPr/>
        </p:nvGraphicFramePr>
        <p:xfrm>
          <a:off x="4067175" y="4725988"/>
          <a:ext cx="441325" cy="271462"/>
        </p:xfrm>
        <a:graphic>
          <a:graphicData uri="http://schemas.openxmlformats.org/presentationml/2006/ole">
            <p:oleObj spid="_x0000_s4112" name="Equation" r:id="rId17" imgW="266400" imgH="164880" progId="Equation.DSMT4">
              <p:embed/>
            </p:oleObj>
          </a:graphicData>
        </a:graphic>
      </p:graphicFrame>
      <p:graphicFrame>
        <p:nvGraphicFramePr>
          <p:cNvPr id="33813" name="Object 21"/>
          <p:cNvGraphicFramePr>
            <a:graphicFrameLocks noChangeAspect="1"/>
          </p:cNvGraphicFramePr>
          <p:nvPr/>
        </p:nvGraphicFramePr>
        <p:xfrm>
          <a:off x="6084888" y="4652963"/>
          <a:ext cx="777875" cy="376237"/>
        </p:xfrm>
        <a:graphic>
          <a:graphicData uri="http://schemas.openxmlformats.org/presentationml/2006/ole">
            <p:oleObj spid="_x0000_s4113" name="Equation" r:id="rId18" imgW="469800" imgH="228600" progId="Equation.DSMT4">
              <p:embed/>
            </p:oleObj>
          </a:graphicData>
        </a:graphic>
      </p:graphicFrame>
      <p:graphicFrame>
        <p:nvGraphicFramePr>
          <p:cNvPr id="33814" name="Object 22"/>
          <p:cNvGraphicFramePr>
            <a:graphicFrameLocks noChangeAspect="1"/>
          </p:cNvGraphicFramePr>
          <p:nvPr/>
        </p:nvGraphicFramePr>
        <p:xfrm>
          <a:off x="969963" y="5518150"/>
          <a:ext cx="2079625" cy="755650"/>
        </p:xfrm>
        <a:graphic>
          <a:graphicData uri="http://schemas.openxmlformats.org/presentationml/2006/ole">
            <p:oleObj spid="_x0000_s4114" name="Equation" r:id="rId19" imgW="1257120" imgH="457200" progId="Equation.DSMT4">
              <p:embed/>
            </p:oleObj>
          </a:graphicData>
        </a:graphic>
      </p:graphicFrame>
      <p:graphicFrame>
        <p:nvGraphicFramePr>
          <p:cNvPr id="33815" name="Object 23"/>
          <p:cNvGraphicFramePr>
            <a:graphicFrameLocks noChangeAspect="1"/>
          </p:cNvGraphicFramePr>
          <p:nvPr/>
        </p:nvGraphicFramePr>
        <p:xfrm>
          <a:off x="3130550" y="5518150"/>
          <a:ext cx="1365250" cy="755650"/>
        </p:xfrm>
        <a:graphic>
          <a:graphicData uri="http://schemas.openxmlformats.org/presentationml/2006/ole">
            <p:oleObj spid="_x0000_s4115" name="Equation" r:id="rId20" imgW="825480" imgH="457200" progId="Equation.DSMT4">
              <p:embed/>
            </p:oleObj>
          </a:graphicData>
        </a:graphic>
      </p:graphicFrame>
      <p:graphicFrame>
        <p:nvGraphicFramePr>
          <p:cNvPr id="33816" name="Object 24"/>
          <p:cNvGraphicFramePr>
            <a:graphicFrameLocks noChangeAspect="1"/>
          </p:cNvGraphicFramePr>
          <p:nvPr/>
        </p:nvGraphicFramePr>
        <p:xfrm>
          <a:off x="4643438" y="5734050"/>
          <a:ext cx="819150" cy="419100"/>
        </p:xfrm>
        <a:graphic>
          <a:graphicData uri="http://schemas.openxmlformats.org/presentationml/2006/ole">
            <p:oleObj spid="_x0000_s4116" name="Equation" r:id="rId21" imgW="495000" imgH="253800" progId="Equation.DSMT4">
              <p:embed/>
            </p:oleObj>
          </a:graphicData>
        </a:graphic>
      </p:graphicFrame>
      <p:graphicFrame>
        <p:nvGraphicFramePr>
          <p:cNvPr id="33817" name="Object 25"/>
          <p:cNvGraphicFramePr>
            <a:graphicFrameLocks noChangeAspect="1"/>
          </p:cNvGraphicFramePr>
          <p:nvPr/>
        </p:nvGraphicFramePr>
        <p:xfrm>
          <a:off x="5505450" y="5807075"/>
          <a:ext cx="587375" cy="271463"/>
        </p:xfrm>
        <a:graphic>
          <a:graphicData uri="http://schemas.openxmlformats.org/presentationml/2006/ole">
            <p:oleObj spid="_x0000_s4117" name="Equation" r:id="rId22" imgW="355320" imgH="164880" progId="Equation.DSMT4">
              <p:embed/>
            </p:oleObj>
          </a:graphicData>
        </a:graphic>
      </p:graphicFrame>
      <p:sp>
        <p:nvSpPr>
          <p:cNvPr id="4118" name="Rectangle 26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pPr eaLnBrk="1" hangingPunct="1"/>
            <a:r>
              <a:rPr lang="en-US" altLang="zh-TW" sz="2400" smtClean="0"/>
              <a:t>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3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3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33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33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33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33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33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33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33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33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33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33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250825" y="333375"/>
            <a:ext cx="85693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rgbClr val="CC3300"/>
                </a:solidFill>
              </a:rPr>
              <a:t>Definition</a:t>
            </a:r>
            <a:r>
              <a:rPr lang="en-US" altLang="zh-TW"/>
              <a:t> 2.5: </a:t>
            </a:r>
            <a:r>
              <a:rPr lang="en-US" altLang="zh-TW">
                <a:solidFill>
                  <a:schemeClr val="hlink"/>
                </a:solidFill>
              </a:rPr>
              <a:t>Isomorphism</a:t>
            </a:r>
          </a:p>
          <a:p>
            <a:r>
              <a:rPr lang="en-US" altLang="zh-TW"/>
              <a:t>2  groups  G  &amp;  G '  are isomorphic  ( G</a:t>
            </a:r>
            <a:r>
              <a:rPr lang="en-US" altLang="zh-TW">
                <a:sym typeface="Symbol" pitchFamily="18" charset="2"/>
              </a:rPr>
              <a:t> </a:t>
            </a:r>
            <a:r>
              <a:rPr lang="en-US" altLang="zh-TW"/>
              <a:t>G ' ) , if  </a:t>
            </a:r>
            <a:r>
              <a:rPr lang="en-US" altLang="zh-TW">
                <a:sym typeface="Euclid Symbol" pitchFamily="18" charset="2"/>
              </a:rPr>
              <a:t>  </a:t>
            </a:r>
            <a:r>
              <a:rPr lang="en-US" altLang="zh-TW"/>
              <a:t>a  1-1 onto mapping </a:t>
            </a:r>
          </a:p>
          <a:p>
            <a:r>
              <a:rPr lang="en-US" altLang="zh-TW"/>
              <a:t>	</a:t>
            </a:r>
            <a:r>
              <a:rPr lang="el-GR" altLang="zh-TW">
                <a:cs typeface="Arial" charset="0"/>
                <a:sym typeface="Symbol" pitchFamily="18" charset="2"/>
              </a:rPr>
              <a:t></a:t>
            </a:r>
            <a:r>
              <a:rPr lang="en-US" altLang="zh-TW">
                <a:cs typeface="Arial" charset="0"/>
                <a:sym typeface="Symbol" pitchFamily="18" charset="2"/>
              </a:rPr>
              <a:t> </a:t>
            </a:r>
            <a:r>
              <a:rPr lang="en-US" altLang="zh-TW"/>
              <a:t>:    G → G '	g</a:t>
            </a:r>
            <a:r>
              <a:rPr lang="en-US" altLang="zh-TW" baseline="-25000"/>
              <a:t>i </a:t>
            </a:r>
            <a:r>
              <a:rPr lang="en-US" altLang="zh-TW">
                <a:sym typeface="Symbol" pitchFamily="18" charset="2"/>
              </a:rPr>
              <a:t></a:t>
            </a:r>
            <a:r>
              <a:rPr lang="en-US" altLang="zh-TW">
                <a:latin typeface="Euclid" pitchFamily="18" charset="0"/>
                <a:sym typeface="Symbol" pitchFamily="18" charset="2"/>
              </a:rPr>
              <a:t> </a:t>
            </a:r>
            <a:r>
              <a:rPr lang="en-US" altLang="zh-TW">
                <a:latin typeface="Euclid" pitchFamily="18" charset="0"/>
                <a:sym typeface="Euclid Symbol" pitchFamily="18" charset="2"/>
              </a:rPr>
              <a:t></a:t>
            </a:r>
            <a:r>
              <a:rPr lang="en-US" altLang="zh-TW">
                <a:latin typeface="Euclid" pitchFamily="18" charset="0"/>
                <a:sym typeface="Euclid Extra" pitchFamily="18" charset="2"/>
              </a:rPr>
              <a:t>  </a:t>
            </a:r>
            <a:r>
              <a:rPr lang="en-US" altLang="zh-TW">
                <a:sym typeface="Euclid Extra" pitchFamily="18" charset="2"/>
              </a:rPr>
              <a:t>g</a:t>
            </a:r>
            <a:r>
              <a:rPr lang="en-US" altLang="zh-TW" baseline="-25000">
                <a:sym typeface="Euclid Extra" pitchFamily="18" charset="2"/>
              </a:rPr>
              <a:t>i</a:t>
            </a:r>
            <a:r>
              <a:rPr lang="en-US" altLang="zh-TW">
                <a:sym typeface="Euclid Extra" pitchFamily="18" charset="2"/>
              </a:rPr>
              <a:t>'	</a:t>
            </a:r>
            <a:r>
              <a:rPr lang="en-US" altLang="zh-TW">
                <a:sym typeface="Symbol" pitchFamily="18" charset="2"/>
              </a:rPr>
              <a:t>     g</a:t>
            </a:r>
            <a:r>
              <a:rPr lang="en-US" altLang="zh-TW" baseline="-25000">
                <a:sym typeface="Symbol" pitchFamily="18" charset="2"/>
              </a:rPr>
              <a:t>i</a:t>
            </a:r>
            <a:r>
              <a:rPr lang="en-US" altLang="zh-TW">
                <a:sym typeface="Symbol" pitchFamily="18" charset="2"/>
              </a:rPr>
              <a:t> g</a:t>
            </a:r>
            <a:r>
              <a:rPr lang="en-US" altLang="zh-TW" baseline="-25000">
                <a:sym typeface="Symbol" pitchFamily="18" charset="2"/>
              </a:rPr>
              <a:t>j</a:t>
            </a:r>
            <a:r>
              <a:rPr lang="en-US" altLang="zh-TW">
                <a:sym typeface="Symbol" pitchFamily="18" charset="2"/>
              </a:rPr>
              <a:t> = g</a:t>
            </a:r>
            <a:r>
              <a:rPr lang="en-US" altLang="zh-TW" baseline="-25000">
                <a:sym typeface="Symbol" pitchFamily="18" charset="2"/>
              </a:rPr>
              <a:t>k</a:t>
            </a:r>
            <a:r>
              <a:rPr lang="en-US" altLang="zh-TW">
                <a:sym typeface="Symbol" pitchFamily="18" charset="2"/>
              </a:rPr>
              <a:t>      g</a:t>
            </a:r>
            <a:r>
              <a:rPr lang="en-US" altLang="zh-TW" baseline="-25000">
                <a:sym typeface="Symbol" pitchFamily="18" charset="2"/>
              </a:rPr>
              <a:t>i</a:t>
            </a:r>
            <a:r>
              <a:rPr lang="en-US" altLang="zh-TW">
                <a:sym typeface="Symbol" pitchFamily="18" charset="2"/>
              </a:rPr>
              <a:t>  g</a:t>
            </a:r>
            <a:r>
              <a:rPr lang="en-US" altLang="zh-TW" baseline="-25000">
                <a:sym typeface="Symbol" pitchFamily="18" charset="2"/>
              </a:rPr>
              <a:t>j</a:t>
            </a:r>
            <a:r>
              <a:rPr lang="en-US" altLang="zh-TW">
                <a:sym typeface="Symbol" pitchFamily="18" charset="2"/>
              </a:rPr>
              <a:t>' = g</a:t>
            </a:r>
            <a:r>
              <a:rPr lang="en-US" altLang="zh-TW" baseline="-25000">
                <a:sym typeface="Symbol" pitchFamily="18" charset="2"/>
              </a:rPr>
              <a:t>k</a:t>
            </a:r>
            <a:r>
              <a:rPr lang="en-US" altLang="zh-TW">
                <a:sym typeface="Symbol" pitchFamily="18" charset="2"/>
              </a:rPr>
              <a:t>'</a:t>
            </a: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250825" y="1412875"/>
            <a:ext cx="47529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rgbClr val="CC3300"/>
                </a:solidFill>
              </a:rPr>
              <a:t>Examples</a:t>
            </a:r>
            <a:r>
              <a:rPr lang="en-US" altLang="zh-TW"/>
              <a:t>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zh-TW"/>
              <a:t>  Rotational group C</a:t>
            </a:r>
            <a:r>
              <a:rPr lang="en-US" altLang="zh-TW" baseline="-25000"/>
              <a:t>n</a:t>
            </a:r>
            <a:r>
              <a:rPr lang="en-US" altLang="zh-TW"/>
              <a:t> </a:t>
            </a:r>
            <a:r>
              <a:rPr lang="en-US" altLang="zh-TW">
                <a:sym typeface="Symbol" pitchFamily="18" charset="2"/>
              </a:rPr>
              <a:t></a:t>
            </a:r>
            <a:r>
              <a:rPr lang="en-US" altLang="zh-TW"/>
              <a:t> cyclic group C</a:t>
            </a:r>
            <a:r>
              <a:rPr lang="en-US" altLang="zh-TW" baseline="-25000"/>
              <a:t>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zh-TW"/>
              <a:t>  D</a:t>
            </a:r>
            <a:r>
              <a:rPr lang="en-US" altLang="zh-TW" baseline="-25000"/>
              <a:t>3 </a:t>
            </a:r>
            <a:r>
              <a:rPr lang="en-US" altLang="zh-TW">
                <a:sym typeface="Symbol" pitchFamily="18" charset="2"/>
              </a:rPr>
              <a:t></a:t>
            </a:r>
            <a:r>
              <a:rPr lang="en-US" altLang="zh-TW"/>
              <a:t> C</a:t>
            </a:r>
            <a:r>
              <a:rPr lang="en-US" altLang="zh-TW" baseline="-25000"/>
              <a:t>3v</a:t>
            </a:r>
            <a:r>
              <a:rPr lang="en-US" altLang="zh-TW"/>
              <a:t> </a:t>
            </a:r>
            <a:r>
              <a:rPr lang="en-US" altLang="zh-TW">
                <a:sym typeface="Symbol" pitchFamily="18" charset="2"/>
              </a:rPr>
              <a:t> </a:t>
            </a:r>
            <a:r>
              <a:rPr lang="en-US" altLang="zh-TW"/>
              <a:t>S</a:t>
            </a:r>
            <a:r>
              <a:rPr lang="en-US" altLang="zh-TW" baseline="-25000"/>
              <a:t>3</a:t>
            </a:r>
            <a:endParaRPr lang="en-US" altLang="zh-TW"/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323850" y="2997200"/>
            <a:ext cx="8135938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rgbClr val="CC3300"/>
                </a:solidFill>
              </a:rPr>
              <a:t>Theorem</a:t>
            </a:r>
            <a:r>
              <a:rPr lang="en-US" altLang="zh-TW"/>
              <a:t> 2.1:  </a:t>
            </a:r>
            <a:r>
              <a:rPr lang="en-US" altLang="zh-TW">
                <a:solidFill>
                  <a:schemeClr val="hlink"/>
                </a:solidFill>
              </a:rPr>
              <a:t>Cayley</a:t>
            </a:r>
          </a:p>
          <a:p>
            <a:pPr>
              <a:spcBef>
                <a:spcPct val="50000"/>
              </a:spcBef>
            </a:pPr>
            <a:r>
              <a:rPr lang="en-US" altLang="zh-TW"/>
              <a:t>Every group of finite order  n  is isomorphic to a subgroup of  S</a:t>
            </a:r>
            <a:r>
              <a:rPr lang="en-US" altLang="zh-TW" baseline="-25000"/>
              <a:t>n</a:t>
            </a:r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468313" y="4005263"/>
            <a:ext cx="6911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chemeClr val="hlink"/>
                </a:solidFill>
              </a:rPr>
              <a:t>Proof</a:t>
            </a:r>
            <a:r>
              <a:rPr lang="en-US" altLang="zh-TW"/>
              <a:t>:	Let   G = { g</a:t>
            </a:r>
            <a:r>
              <a:rPr lang="en-US" altLang="zh-TW" baseline="-25000"/>
              <a:t>1</a:t>
            </a:r>
            <a:r>
              <a:rPr lang="en-US" altLang="zh-TW"/>
              <a:t>, g</a:t>
            </a:r>
            <a:r>
              <a:rPr lang="en-US" altLang="zh-TW" baseline="-25000"/>
              <a:t>2</a:t>
            </a:r>
            <a:r>
              <a:rPr lang="en-US" altLang="zh-TW"/>
              <a:t>, …, g</a:t>
            </a:r>
            <a:r>
              <a:rPr lang="en-US" altLang="zh-TW" baseline="-25000"/>
              <a:t>n</a:t>
            </a:r>
            <a:r>
              <a:rPr lang="en-US" altLang="zh-TW"/>
              <a:t> } .  The required mapping is</a:t>
            </a:r>
            <a:endParaRPr lang="en-US" altLang="zh-TW" baseline="-25000"/>
          </a:p>
        </p:txBody>
      </p:sp>
      <p:graphicFrame>
        <p:nvGraphicFramePr>
          <p:cNvPr id="36873" name="Object 9"/>
          <p:cNvGraphicFramePr>
            <a:graphicFrameLocks noChangeAspect="1"/>
          </p:cNvGraphicFramePr>
          <p:nvPr/>
        </p:nvGraphicFramePr>
        <p:xfrm>
          <a:off x="2725738" y="4437063"/>
          <a:ext cx="3070225" cy="822325"/>
        </p:xfrm>
        <a:graphic>
          <a:graphicData uri="http://schemas.openxmlformats.org/presentationml/2006/ole">
            <p:oleObj spid="_x0000_s5122" name="Equation" r:id="rId3" imgW="1803240" imgH="482400" progId="Equation.DSMT4">
              <p:embed/>
            </p:oleObj>
          </a:graphicData>
        </a:graphic>
      </p:graphicFrame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214313" y="4714875"/>
            <a:ext cx="17859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/>
              <a:t> </a:t>
            </a:r>
            <a:r>
              <a:rPr lang="el-GR" altLang="zh-TW">
                <a:sym typeface="Symbol" pitchFamily="18" charset="2"/>
              </a:rPr>
              <a:t></a:t>
            </a:r>
            <a:r>
              <a:rPr lang="en-US" altLang="zh-TW">
                <a:sym typeface="Symbol" pitchFamily="18" charset="2"/>
              </a:rPr>
              <a:t> </a:t>
            </a:r>
            <a:r>
              <a:rPr lang="en-US" altLang="zh-TW"/>
              <a:t>:    G →  S</a:t>
            </a:r>
            <a:r>
              <a:rPr lang="en-US" altLang="zh-TW" baseline="-25000"/>
              <a:t>n</a:t>
            </a:r>
            <a:r>
              <a:rPr lang="en-US" altLang="zh-TW"/>
              <a:t> </a:t>
            </a:r>
          </a:p>
        </p:txBody>
      </p:sp>
      <p:sp>
        <p:nvSpPr>
          <p:cNvPr id="36875" name="Text Box 11"/>
          <p:cNvSpPr txBox="1">
            <a:spLocks noChangeArrowheads="1"/>
          </p:cNvSpPr>
          <p:nvPr/>
        </p:nvSpPr>
        <p:spPr bwMode="auto">
          <a:xfrm>
            <a:off x="6156325" y="4652963"/>
            <a:ext cx="936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/>
              <a:t>where</a:t>
            </a:r>
          </a:p>
        </p:txBody>
      </p:sp>
      <p:graphicFrame>
        <p:nvGraphicFramePr>
          <p:cNvPr id="36876" name="Object 12"/>
          <p:cNvGraphicFramePr>
            <a:graphicFrameLocks noChangeAspect="1"/>
          </p:cNvGraphicFramePr>
          <p:nvPr/>
        </p:nvGraphicFramePr>
        <p:xfrm>
          <a:off x="7451725" y="4581525"/>
          <a:ext cx="1223963" cy="439738"/>
        </p:xfrm>
        <a:graphic>
          <a:graphicData uri="http://schemas.openxmlformats.org/presentationml/2006/ole">
            <p:oleObj spid="_x0000_s5123" name="Equation" r:id="rId4" imgW="672840" imgH="241200" progId="Equation.DSMT4">
              <p:embed/>
            </p:oleObj>
          </a:graphicData>
        </a:graphic>
      </p:graphicFrame>
      <p:graphicFrame>
        <p:nvGraphicFramePr>
          <p:cNvPr id="36877" name="Object 13"/>
          <p:cNvGraphicFramePr>
            <a:graphicFrameLocks noChangeAspect="1"/>
          </p:cNvGraphicFramePr>
          <p:nvPr/>
        </p:nvGraphicFramePr>
        <p:xfrm>
          <a:off x="539750" y="5373688"/>
          <a:ext cx="6099175" cy="822325"/>
        </p:xfrm>
        <a:graphic>
          <a:graphicData uri="http://schemas.openxmlformats.org/presentationml/2006/ole">
            <p:oleObj spid="_x0000_s5124" name="Equation" r:id="rId5" imgW="3581280" imgH="482400" progId="Equation.DSMT4">
              <p:embed/>
            </p:oleObj>
          </a:graphicData>
        </a:graphic>
      </p:graphicFrame>
      <p:sp>
        <p:nvSpPr>
          <p:cNvPr id="36878" name="Text Box 14"/>
          <p:cNvSpPr txBox="1">
            <a:spLocks noChangeArrowheads="1"/>
          </p:cNvSpPr>
          <p:nvPr/>
        </p:nvSpPr>
        <p:spPr bwMode="auto">
          <a:xfrm>
            <a:off x="0" y="5589588"/>
            <a:ext cx="576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ym typeface="Symbol" pitchFamily="18" charset="2"/>
              </a:rPr>
              <a:t></a:t>
            </a:r>
          </a:p>
        </p:txBody>
      </p:sp>
      <p:graphicFrame>
        <p:nvGraphicFramePr>
          <p:cNvPr id="36879" name="Object 15"/>
          <p:cNvGraphicFramePr>
            <a:graphicFrameLocks noChangeAspect="1"/>
          </p:cNvGraphicFramePr>
          <p:nvPr/>
        </p:nvGraphicFramePr>
        <p:xfrm>
          <a:off x="6808788" y="5373688"/>
          <a:ext cx="2335212" cy="908050"/>
        </p:xfrm>
        <a:graphic>
          <a:graphicData uri="http://schemas.openxmlformats.org/presentationml/2006/ole">
            <p:oleObj spid="_x0000_s5125" name="Equation" r:id="rId6" imgW="1371600" imgH="533160" progId="Equation.DSMT4">
              <p:embed/>
            </p:oleObj>
          </a:graphicData>
        </a:graphic>
      </p:graphicFrame>
      <p:graphicFrame>
        <p:nvGraphicFramePr>
          <p:cNvPr id="36880" name="Object 16"/>
          <p:cNvGraphicFramePr>
            <a:graphicFrameLocks noChangeAspect="1"/>
          </p:cNvGraphicFramePr>
          <p:nvPr/>
        </p:nvGraphicFramePr>
        <p:xfrm>
          <a:off x="2555875" y="6237288"/>
          <a:ext cx="582613" cy="411162"/>
        </p:xfrm>
        <a:graphic>
          <a:graphicData uri="http://schemas.openxmlformats.org/presentationml/2006/ole">
            <p:oleObj spid="_x0000_s5126" name="Equation" r:id="rId7" imgW="342720" imgH="241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6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6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6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68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68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68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68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3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36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36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36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36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36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2" grpId="0"/>
      <p:bldP spid="36874" grpId="0"/>
      <p:bldP spid="36875" grpId="0"/>
      <p:bldP spid="3687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3" name="Text Box 4"/>
          <p:cNvSpPr txBox="1">
            <a:spLocks noChangeArrowheads="1"/>
          </p:cNvSpPr>
          <p:nvPr/>
        </p:nvSpPr>
        <p:spPr bwMode="auto">
          <a:xfrm>
            <a:off x="0" y="0"/>
            <a:ext cx="59769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rgbClr val="CC3300"/>
                </a:solidFill>
              </a:rPr>
              <a:t>Example 1</a:t>
            </a:r>
            <a:r>
              <a:rPr lang="en-US" altLang="zh-TW"/>
              <a:t>:  </a:t>
            </a:r>
            <a:r>
              <a:rPr lang="en-US" altLang="zh-TW">
                <a:solidFill>
                  <a:schemeClr val="hlink"/>
                </a:solidFill>
              </a:rPr>
              <a:t>C</a:t>
            </a:r>
            <a:r>
              <a:rPr lang="en-US" altLang="zh-TW" baseline="-25000">
                <a:solidFill>
                  <a:schemeClr val="hlink"/>
                </a:solidFill>
              </a:rPr>
              <a:t>3</a:t>
            </a:r>
            <a:r>
              <a:rPr lang="en-US" altLang="zh-TW">
                <a:solidFill>
                  <a:schemeClr val="hlink"/>
                </a:solidFill>
              </a:rPr>
              <a:t> </a:t>
            </a:r>
            <a:r>
              <a:rPr lang="en-US" altLang="zh-TW"/>
              <a:t>= { e, a, b = a</a:t>
            </a:r>
            <a:r>
              <a:rPr lang="en-US" altLang="zh-TW" baseline="30000"/>
              <a:t>2</a:t>
            </a:r>
            <a:r>
              <a:rPr lang="en-US" altLang="zh-TW"/>
              <a:t> ; a</a:t>
            </a:r>
            <a:r>
              <a:rPr lang="en-US" altLang="zh-TW" baseline="30000"/>
              <a:t>3</a:t>
            </a:r>
            <a:r>
              <a:rPr lang="en-US" altLang="zh-TW"/>
              <a:t>=e } = { g</a:t>
            </a:r>
            <a:r>
              <a:rPr lang="en-US" altLang="zh-TW" baseline="-25000"/>
              <a:t>1</a:t>
            </a:r>
            <a:r>
              <a:rPr lang="en-US" altLang="zh-TW"/>
              <a:t>, g</a:t>
            </a:r>
            <a:r>
              <a:rPr lang="en-US" altLang="zh-TW" baseline="-25000"/>
              <a:t>2</a:t>
            </a:r>
            <a:r>
              <a:rPr lang="en-US" altLang="zh-TW"/>
              <a:t>, g</a:t>
            </a:r>
            <a:r>
              <a:rPr lang="en-US" altLang="zh-TW" baseline="-25000"/>
              <a:t>3</a:t>
            </a:r>
            <a:r>
              <a:rPr lang="en-US" altLang="zh-TW"/>
              <a:t> }</a:t>
            </a:r>
            <a:endParaRPr lang="en-US" altLang="zh-TW" baseline="-25000">
              <a:sym typeface="Symbol" pitchFamily="18" charset="2"/>
            </a:endParaRPr>
          </a:p>
        </p:txBody>
      </p:sp>
      <p:graphicFrame>
        <p:nvGraphicFramePr>
          <p:cNvPr id="38917" name="Object 5"/>
          <p:cNvGraphicFramePr>
            <a:graphicFrameLocks noChangeAspect="1"/>
          </p:cNvGraphicFramePr>
          <p:nvPr/>
        </p:nvGraphicFramePr>
        <p:xfrm>
          <a:off x="323850" y="549275"/>
          <a:ext cx="3300413" cy="750888"/>
        </p:xfrm>
        <a:graphic>
          <a:graphicData uri="http://schemas.openxmlformats.org/presentationml/2006/ole">
            <p:oleObj spid="_x0000_s6146" name="Equation" r:id="rId3" imgW="2006280" imgH="457200" progId="Equation.DSMT4">
              <p:embed/>
            </p:oleObj>
          </a:graphicData>
        </a:graphic>
      </p:graphicFrame>
      <p:graphicFrame>
        <p:nvGraphicFramePr>
          <p:cNvPr id="38983" name="Group 71"/>
          <p:cNvGraphicFramePr>
            <a:graphicFrameLocks noGrp="1"/>
          </p:cNvGraphicFramePr>
          <p:nvPr/>
        </p:nvGraphicFramePr>
        <p:xfrm>
          <a:off x="6156325" y="0"/>
          <a:ext cx="1081088" cy="1189355"/>
        </p:xfrm>
        <a:graphic>
          <a:graphicData uri="http://schemas.openxmlformats.org/drawingml/2006/table">
            <a:tbl>
              <a:tblPr/>
              <a:tblGrid>
                <a:gridCol w="360363"/>
                <a:gridCol w="358775"/>
                <a:gridCol w="361950"/>
              </a:tblGrid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9048" name="Group 136"/>
          <p:cNvGraphicFramePr>
            <a:graphicFrameLocks noGrp="1"/>
          </p:cNvGraphicFramePr>
          <p:nvPr/>
        </p:nvGraphicFramePr>
        <p:xfrm>
          <a:off x="7632700" y="0"/>
          <a:ext cx="1187450" cy="1188720"/>
        </p:xfrm>
        <a:graphic>
          <a:graphicData uri="http://schemas.openxmlformats.org/drawingml/2006/table">
            <a:tbl>
              <a:tblPr/>
              <a:tblGrid>
                <a:gridCol w="395288"/>
                <a:gridCol w="396875"/>
                <a:gridCol w="395287"/>
              </a:tblGrid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1</a:t>
                      </a:r>
                      <a:endParaRPr kumimoji="1" lang="en-US" altLang="zh-TW" sz="20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2</a:t>
                      </a:r>
                      <a:endParaRPr kumimoji="1" lang="en-US" altLang="zh-TW" sz="20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3</a:t>
                      </a:r>
                      <a:endParaRPr kumimoji="1" lang="en-US" altLang="zh-TW" sz="20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2</a:t>
                      </a:r>
                      <a:endParaRPr kumimoji="1" lang="en-US" altLang="zh-TW" sz="20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3</a:t>
                      </a:r>
                      <a:endParaRPr kumimoji="1" lang="en-US" altLang="zh-TW" sz="20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6633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3</a:t>
                      </a:r>
                      <a:endParaRPr kumimoji="1" lang="en-US" altLang="zh-TW" sz="20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996633"/>
                        </a:solidFill>
                        <a:effectLst/>
                        <a:latin typeface="Arial" charset="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6633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6633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2</a:t>
                      </a:r>
                      <a:endParaRPr kumimoji="1" lang="en-US" altLang="zh-TW" sz="20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996633"/>
                        </a:solidFill>
                        <a:effectLst/>
                        <a:latin typeface="Arial" charset="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8972" name="Object 60"/>
          <p:cNvGraphicFramePr>
            <a:graphicFrameLocks noChangeAspect="1"/>
          </p:cNvGraphicFramePr>
          <p:nvPr/>
        </p:nvGraphicFramePr>
        <p:xfrm>
          <a:off x="250825" y="1412875"/>
          <a:ext cx="2881313" cy="728663"/>
        </p:xfrm>
        <a:graphic>
          <a:graphicData uri="http://schemas.openxmlformats.org/presentationml/2006/ole">
            <p:oleObj spid="_x0000_s6147" name="Equation" r:id="rId4" imgW="1803240" imgH="457200" progId="Equation.DSMT4">
              <p:embed/>
            </p:oleObj>
          </a:graphicData>
        </a:graphic>
      </p:graphicFrame>
      <p:graphicFrame>
        <p:nvGraphicFramePr>
          <p:cNvPr id="38978" name="Object 66"/>
          <p:cNvGraphicFramePr>
            <a:graphicFrameLocks noChangeAspect="1"/>
          </p:cNvGraphicFramePr>
          <p:nvPr/>
        </p:nvGraphicFramePr>
        <p:xfrm>
          <a:off x="3995738" y="1412875"/>
          <a:ext cx="2952750" cy="754063"/>
        </p:xfrm>
        <a:graphic>
          <a:graphicData uri="http://schemas.openxmlformats.org/presentationml/2006/ole">
            <p:oleObj spid="_x0000_s6148" name="Equation" r:id="rId5" imgW="1790640" imgH="457200" progId="Equation.DSMT4">
              <p:embed/>
            </p:oleObj>
          </a:graphicData>
        </a:graphic>
      </p:graphicFrame>
      <p:sp>
        <p:nvSpPr>
          <p:cNvPr id="38984" name="Text Box 72"/>
          <p:cNvSpPr txBox="1">
            <a:spLocks noChangeArrowheads="1"/>
          </p:cNvSpPr>
          <p:nvPr/>
        </p:nvSpPr>
        <p:spPr bwMode="auto">
          <a:xfrm>
            <a:off x="0" y="2997200"/>
            <a:ext cx="53641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rgbClr val="CC3300"/>
                </a:solidFill>
              </a:rPr>
              <a:t>Example 2</a:t>
            </a:r>
            <a:r>
              <a:rPr lang="en-US" altLang="zh-TW"/>
              <a:t>:  </a:t>
            </a:r>
            <a:r>
              <a:rPr lang="en-US" altLang="zh-TW">
                <a:solidFill>
                  <a:schemeClr val="hlink"/>
                </a:solidFill>
              </a:rPr>
              <a:t>D</a:t>
            </a:r>
            <a:r>
              <a:rPr lang="en-US" altLang="zh-TW" baseline="-25000">
                <a:solidFill>
                  <a:schemeClr val="hlink"/>
                </a:solidFill>
              </a:rPr>
              <a:t>2</a:t>
            </a:r>
            <a:r>
              <a:rPr lang="en-US" altLang="zh-TW">
                <a:solidFill>
                  <a:schemeClr val="hlink"/>
                </a:solidFill>
              </a:rPr>
              <a:t> </a:t>
            </a:r>
            <a:r>
              <a:rPr lang="en-US" altLang="zh-TW"/>
              <a:t>= { e, a = a</a:t>
            </a:r>
            <a:r>
              <a:rPr lang="en-US" altLang="zh-TW" baseline="30000"/>
              <a:t>–1</a:t>
            </a:r>
            <a:r>
              <a:rPr lang="en-US" altLang="zh-TW"/>
              <a:t>, b = b</a:t>
            </a:r>
            <a:r>
              <a:rPr lang="en-US" altLang="zh-TW" baseline="30000"/>
              <a:t>–1</a:t>
            </a:r>
            <a:r>
              <a:rPr lang="en-US" altLang="zh-TW"/>
              <a:t>, c = a b }</a:t>
            </a:r>
            <a:endParaRPr lang="en-US" altLang="zh-TW" baseline="-25000">
              <a:sym typeface="Symbol" pitchFamily="18" charset="2"/>
            </a:endParaRPr>
          </a:p>
        </p:txBody>
      </p:sp>
      <p:graphicFrame>
        <p:nvGraphicFramePr>
          <p:cNvPr id="39014" name="Group 102"/>
          <p:cNvGraphicFramePr>
            <a:graphicFrameLocks noGrp="1"/>
          </p:cNvGraphicFramePr>
          <p:nvPr/>
        </p:nvGraphicFramePr>
        <p:xfrm>
          <a:off x="5724525" y="2924175"/>
          <a:ext cx="1512888" cy="1656080"/>
        </p:xfrm>
        <a:graphic>
          <a:graphicData uri="http://schemas.openxmlformats.org/drawingml/2006/table">
            <a:tbl>
              <a:tblPr/>
              <a:tblGrid>
                <a:gridCol w="322263"/>
                <a:gridCol w="398462"/>
                <a:gridCol w="431800"/>
                <a:gridCol w="360363"/>
              </a:tblGrid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  <a:sym typeface="Euclid Extra" pitchFamily="18" charset="2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  <a:sym typeface="Euclid Extra" pitchFamily="18" charset="2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  <a:sym typeface="Euclid Extra" pitchFamily="18" charset="2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  <a:sym typeface="Euclid Extra" pitchFamily="18" charset="2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  <a:sym typeface="Euclid Extra" pitchFamily="18" charset="2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  <a:sym typeface="Euclid Extra" pitchFamily="18" charset="2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  <a:sym typeface="Euclid Extra" pitchFamily="18" charset="2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9015" name="Group 103"/>
          <p:cNvGraphicFramePr>
            <a:graphicFrameLocks noGrp="1"/>
          </p:cNvGraphicFramePr>
          <p:nvPr/>
        </p:nvGraphicFramePr>
        <p:xfrm>
          <a:off x="7451725" y="2924175"/>
          <a:ext cx="1512888" cy="1656080"/>
        </p:xfrm>
        <a:graphic>
          <a:graphicData uri="http://schemas.openxmlformats.org/drawingml/2006/table">
            <a:tbl>
              <a:tblPr/>
              <a:tblGrid>
                <a:gridCol w="322263"/>
                <a:gridCol w="398462"/>
                <a:gridCol w="431800"/>
                <a:gridCol w="360363"/>
              </a:tblGrid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  <a:sym typeface="Euclid Extra" pitchFamily="18" charset="2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  <a:sym typeface="Euclid Extra" pitchFamily="18" charset="2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  <a:sym typeface="Euclid Extra" pitchFamily="18" charset="2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  <a:sym typeface="Euclid Extra" pitchFamily="18" charset="2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  <a:sym typeface="Euclid Extra" pitchFamily="18" charset="2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  <a:sym typeface="Euclid Extra" pitchFamily="18" charset="2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  <a:sym typeface="Euclid Extra" pitchFamily="18" charset="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9042" name="Object 130"/>
          <p:cNvGraphicFramePr>
            <a:graphicFrameLocks noChangeAspect="1"/>
          </p:cNvGraphicFramePr>
          <p:nvPr/>
        </p:nvGraphicFramePr>
        <p:xfrm>
          <a:off x="323850" y="3573463"/>
          <a:ext cx="3779838" cy="708025"/>
        </p:xfrm>
        <a:graphic>
          <a:graphicData uri="http://schemas.openxmlformats.org/presentationml/2006/ole">
            <p:oleObj spid="_x0000_s6149" name="Equation" r:id="rId6" imgW="2438280" imgH="457200" progId="Equation.DSMT4">
              <p:embed/>
            </p:oleObj>
          </a:graphicData>
        </a:graphic>
      </p:graphicFrame>
      <p:sp>
        <p:nvSpPr>
          <p:cNvPr id="39043" name="Rectangle 131"/>
          <p:cNvSpPr>
            <a:spLocks noChangeArrowheads="1"/>
          </p:cNvSpPr>
          <p:nvPr/>
        </p:nvSpPr>
        <p:spPr bwMode="auto">
          <a:xfrm>
            <a:off x="250825" y="2341563"/>
            <a:ext cx="4752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/>
              <a:t> C</a:t>
            </a:r>
            <a:r>
              <a:rPr lang="en-US" altLang="zh-TW" baseline="-25000"/>
              <a:t>3</a:t>
            </a:r>
            <a:r>
              <a:rPr lang="en-US" altLang="zh-TW"/>
              <a:t> </a:t>
            </a:r>
            <a:r>
              <a:rPr lang="en-US" altLang="zh-TW">
                <a:sym typeface="Symbol" pitchFamily="18" charset="2"/>
              </a:rPr>
              <a:t> { e, (123), (321) },  subgroup of S</a:t>
            </a:r>
            <a:r>
              <a:rPr lang="en-US" altLang="zh-TW" baseline="-25000">
                <a:sym typeface="Symbol" pitchFamily="18" charset="2"/>
              </a:rPr>
              <a:t>3</a:t>
            </a:r>
          </a:p>
        </p:txBody>
      </p:sp>
      <p:sp>
        <p:nvSpPr>
          <p:cNvPr id="39044" name="Rectangle 132"/>
          <p:cNvSpPr>
            <a:spLocks noChangeArrowheads="1"/>
          </p:cNvSpPr>
          <p:nvPr/>
        </p:nvSpPr>
        <p:spPr bwMode="auto">
          <a:xfrm>
            <a:off x="250825" y="6165850"/>
            <a:ext cx="6337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/>
              <a:t>D</a:t>
            </a:r>
            <a:r>
              <a:rPr lang="en-US" altLang="zh-TW" baseline="-25000"/>
              <a:t>2</a:t>
            </a:r>
            <a:r>
              <a:rPr lang="en-US" altLang="zh-TW"/>
              <a:t> </a:t>
            </a:r>
            <a:r>
              <a:rPr lang="en-US" altLang="zh-TW">
                <a:sym typeface="Symbol" pitchFamily="18" charset="2"/>
              </a:rPr>
              <a:t> { e, (12)(34), (13)(24), (14)(23) },  subgroup of S</a:t>
            </a:r>
            <a:r>
              <a:rPr lang="en-US" altLang="zh-TW" baseline="-25000">
                <a:sym typeface="Symbol" pitchFamily="18" charset="2"/>
              </a:rPr>
              <a:t>4</a:t>
            </a:r>
          </a:p>
        </p:txBody>
      </p:sp>
      <p:graphicFrame>
        <p:nvGraphicFramePr>
          <p:cNvPr id="39045" name="Object 133"/>
          <p:cNvGraphicFramePr>
            <a:graphicFrameLocks noChangeAspect="1"/>
          </p:cNvGraphicFramePr>
          <p:nvPr/>
        </p:nvGraphicFramePr>
        <p:xfrm>
          <a:off x="250825" y="4292600"/>
          <a:ext cx="3671888" cy="746125"/>
        </p:xfrm>
        <a:graphic>
          <a:graphicData uri="http://schemas.openxmlformats.org/presentationml/2006/ole">
            <p:oleObj spid="_x0000_s6150" name="Equation" r:id="rId7" imgW="2247840" imgH="457200" progId="Equation.DSMT4">
              <p:embed/>
            </p:oleObj>
          </a:graphicData>
        </a:graphic>
      </p:graphicFrame>
      <p:graphicFrame>
        <p:nvGraphicFramePr>
          <p:cNvPr id="39046" name="Object 134"/>
          <p:cNvGraphicFramePr>
            <a:graphicFrameLocks noChangeAspect="1"/>
          </p:cNvGraphicFramePr>
          <p:nvPr/>
        </p:nvGraphicFramePr>
        <p:xfrm>
          <a:off x="4500563" y="4797425"/>
          <a:ext cx="3609975" cy="746125"/>
        </p:xfrm>
        <a:graphic>
          <a:graphicData uri="http://schemas.openxmlformats.org/presentationml/2006/ole">
            <p:oleObj spid="_x0000_s6151" name="Equation" r:id="rId8" imgW="2209680" imgH="457200" progId="Equation.DSMT4">
              <p:embed/>
            </p:oleObj>
          </a:graphicData>
        </a:graphic>
      </p:graphicFrame>
      <p:graphicFrame>
        <p:nvGraphicFramePr>
          <p:cNvPr id="39047" name="Object 135"/>
          <p:cNvGraphicFramePr>
            <a:graphicFrameLocks noChangeAspect="1"/>
          </p:cNvGraphicFramePr>
          <p:nvPr/>
        </p:nvGraphicFramePr>
        <p:xfrm>
          <a:off x="314325" y="5229225"/>
          <a:ext cx="3630613" cy="746125"/>
        </p:xfrm>
        <a:graphic>
          <a:graphicData uri="http://schemas.openxmlformats.org/presentationml/2006/ole">
            <p:oleObj spid="_x0000_s6152" name="Equation" r:id="rId9" imgW="2222280" imgH="457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8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9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8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8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9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8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9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9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9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39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39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39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39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84" grpId="0"/>
      <p:bldP spid="39043" grpId="0"/>
      <p:bldP spid="3904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909" name="Group 69"/>
          <p:cNvGraphicFramePr>
            <a:graphicFrameLocks noGrp="1"/>
          </p:cNvGraphicFramePr>
          <p:nvPr/>
        </p:nvGraphicFramePr>
        <p:xfrm>
          <a:off x="7308850" y="0"/>
          <a:ext cx="1512888" cy="1584960"/>
        </p:xfrm>
        <a:graphic>
          <a:graphicData uri="http://schemas.openxmlformats.org/drawingml/2006/table">
            <a:tbl>
              <a:tblPr/>
              <a:tblGrid>
                <a:gridCol w="322263"/>
                <a:gridCol w="398462"/>
                <a:gridCol w="431800"/>
                <a:gridCol w="360363"/>
              </a:tblGrid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  <a:sym typeface="Euclid Extra" pitchFamily="18" charset="2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  <a:sym typeface="Euclid Extra" pitchFamily="18" charset="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  <a:sym typeface="Euclid Extra" pitchFamily="18" charset="2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  <a:sym typeface="Euclid Extra" pitchFamily="18" charset="2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  <a:sym typeface="Euclid Extra" pitchFamily="18" charset="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  <a:sym typeface="Euclid Extra" pitchFamily="18" charset="2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  <a:sym typeface="Euclid Extra" pitchFamily="18" charset="2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5871" name="Object 31"/>
          <p:cNvGraphicFramePr>
            <a:graphicFrameLocks noChangeAspect="1"/>
          </p:cNvGraphicFramePr>
          <p:nvPr/>
        </p:nvGraphicFramePr>
        <p:xfrm>
          <a:off x="395288" y="476250"/>
          <a:ext cx="3779837" cy="708025"/>
        </p:xfrm>
        <a:graphic>
          <a:graphicData uri="http://schemas.openxmlformats.org/presentationml/2006/ole">
            <p:oleObj spid="_x0000_s7170" name="Equation" r:id="rId3" imgW="2438280" imgH="457200" progId="Equation.DSMT4">
              <p:embed/>
            </p:oleObj>
          </a:graphicData>
        </a:graphic>
      </p:graphicFrame>
      <p:sp>
        <p:nvSpPr>
          <p:cNvPr id="35872" name="Rectangle 32"/>
          <p:cNvSpPr>
            <a:spLocks noChangeArrowheads="1"/>
          </p:cNvSpPr>
          <p:nvPr/>
        </p:nvSpPr>
        <p:spPr bwMode="auto">
          <a:xfrm>
            <a:off x="250825" y="2708275"/>
            <a:ext cx="6337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/>
              <a:t>D</a:t>
            </a:r>
            <a:r>
              <a:rPr lang="en-US" altLang="zh-TW" baseline="-25000"/>
              <a:t>2</a:t>
            </a:r>
            <a:r>
              <a:rPr lang="en-US" altLang="zh-TW"/>
              <a:t> </a:t>
            </a:r>
            <a:r>
              <a:rPr lang="en-US" altLang="zh-TW">
                <a:sym typeface="Symbol" pitchFamily="18" charset="2"/>
              </a:rPr>
              <a:t> { e, (1234), (13)(24), (1432) },  subgroup of S</a:t>
            </a:r>
            <a:r>
              <a:rPr lang="en-US" altLang="zh-TW" baseline="-25000">
                <a:sym typeface="Symbol" pitchFamily="18" charset="2"/>
              </a:rPr>
              <a:t>4</a:t>
            </a:r>
          </a:p>
        </p:txBody>
      </p:sp>
      <p:graphicFrame>
        <p:nvGraphicFramePr>
          <p:cNvPr id="35873" name="Object 33"/>
          <p:cNvGraphicFramePr>
            <a:graphicFrameLocks noChangeAspect="1"/>
          </p:cNvGraphicFramePr>
          <p:nvPr/>
        </p:nvGraphicFramePr>
        <p:xfrm>
          <a:off x="323850" y="1196975"/>
          <a:ext cx="3443288" cy="746125"/>
        </p:xfrm>
        <a:graphic>
          <a:graphicData uri="http://schemas.openxmlformats.org/presentationml/2006/ole">
            <p:oleObj spid="_x0000_s7171" name="Equation" r:id="rId4" imgW="2108160" imgH="457200" progId="Equation.DSMT4">
              <p:embed/>
            </p:oleObj>
          </a:graphicData>
        </a:graphic>
      </p:graphicFrame>
      <p:graphicFrame>
        <p:nvGraphicFramePr>
          <p:cNvPr id="35874" name="Object 34"/>
          <p:cNvGraphicFramePr>
            <a:graphicFrameLocks noChangeAspect="1"/>
          </p:cNvGraphicFramePr>
          <p:nvPr/>
        </p:nvGraphicFramePr>
        <p:xfrm>
          <a:off x="323850" y="1916113"/>
          <a:ext cx="3797300" cy="746125"/>
        </p:xfrm>
        <a:graphic>
          <a:graphicData uri="http://schemas.openxmlformats.org/presentationml/2006/ole">
            <p:oleObj spid="_x0000_s7172" name="Equation" r:id="rId5" imgW="2323800" imgH="457200" progId="Equation.DSMT4">
              <p:embed/>
            </p:oleObj>
          </a:graphicData>
        </a:graphic>
      </p:graphicFrame>
      <p:graphicFrame>
        <p:nvGraphicFramePr>
          <p:cNvPr id="35875" name="Object 35"/>
          <p:cNvGraphicFramePr>
            <a:graphicFrameLocks noChangeAspect="1"/>
          </p:cNvGraphicFramePr>
          <p:nvPr/>
        </p:nvGraphicFramePr>
        <p:xfrm>
          <a:off x="4932363" y="1844675"/>
          <a:ext cx="3609975" cy="746125"/>
        </p:xfrm>
        <a:graphic>
          <a:graphicData uri="http://schemas.openxmlformats.org/presentationml/2006/ole">
            <p:oleObj spid="_x0000_s7173" name="Equation" r:id="rId6" imgW="2209680" imgH="457200" progId="Equation.DSMT4">
              <p:embed/>
            </p:oleObj>
          </a:graphicData>
        </a:graphic>
      </p:graphicFrame>
      <p:sp>
        <p:nvSpPr>
          <p:cNvPr id="7202" name="Text Box 36"/>
          <p:cNvSpPr txBox="1">
            <a:spLocks noChangeArrowheads="1"/>
          </p:cNvSpPr>
          <p:nvPr/>
        </p:nvSpPr>
        <p:spPr bwMode="auto">
          <a:xfrm>
            <a:off x="0" y="0"/>
            <a:ext cx="4356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rgbClr val="CC3300"/>
                </a:solidFill>
              </a:rPr>
              <a:t>Example 3</a:t>
            </a:r>
            <a:r>
              <a:rPr lang="en-US" altLang="zh-TW"/>
              <a:t>:  </a:t>
            </a:r>
            <a:r>
              <a:rPr lang="en-US" altLang="zh-TW">
                <a:solidFill>
                  <a:schemeClr val="hlink"/>
                </a:solidFill>
              </a:rPr>
              <a:t>C</a:t>
            </a:r>
            <a:r>
              <a:rPr lang="en-US" altLang="zh-TW" baseline="-25000">
                <a:solidFill>
                  <a:schemeClr val="hlink"/>
                </a:solidFill>
              </a:rPr>
              <a:t>4</a:t>
            </a:r>
            <a:r>
              <a:rPr lang="en-US" altLang="zh-TW">
                <a:solidFill>
                  <a:schemeClr val="hlink"/>
                </a:solidFill>
              </a:rPr>
              <a:t> </a:t>
            </a:r>
            <a:r>
              <a:rPr lang="en-US" altLang="zh-TW"/>
              <a:t>= { e = a</a:t>
            </a:r>
            <a:r>
              <a:rPr lang="en-US" altLang="zh-TW" baseline="30000"/>
              <a:t>4</a:t>
            </a:r>
            <a:r>
              <a:rPr lang="en-US" altLang="zh-TW"/>
              <a:t>, a, a</a:t>
            </a:r>
            <a:r>
              <a:rPr lang="en-US" altLang="zh-TW" baseline="30000"/>
              <a:t>2</a:t>
            </a:r>
            <a:r>
              <a:rPr lang="en-US" altLang="zh-TW"/>
              <a:t>, a</a:t>
            </a:r>
            <a:r>
              <a:rPr lang="en-US" altLang="zh-TW" baseline="30000"/>
              <a:t>3</a:t>
            </a:r>
            <a:r>
              <a:rPr lang="en-US" altLang="zh-TW"/>
              <a:t> }</a:t>
            </a:r>
            <a:endParaRPr lang="en-US" altLang="zh-TW" baseline="-25000">
              <a:sym typeface="Symbol" pitchFamily="18" charset="2"/>
            </a:endParaRPr>
          </a:p>
        </p:txBody>
      </p:sp>
      <p:graphicFrame>
        <p:nvGraphicFramePr>
          <p:cNvPr id="35908" name="Group 68"/>
          <p:cNvGraphicFramePr>
            <a:graphicFrameLocks noGrp="1"/>
          </p:cNvGraphicFramePr>
          <p:nvPr/>
        </p:nvGraphicFramePr>
        <p:xfrm>
          <a:off x="5003800" y="0"/>
          <a:ext cx="2089150" cy="1584960"/>
        </p:xfrm>
        <a:graphic>
          <a:graphicData uri="http://schemas.openxmlformats.org/drawingml/2006/table">
            <a:tbl>
              <a:tblPr/>
              <a:tblGrid>
                <a:gridCol w="444500"/>
                <a:gridCol w="550863"/>
                <a:gridCol w="596900"/>
                <a:gridCol w="496887"/>
              </a:tblGrid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a</a:t>
                      </a:r>
                      <a:r>
                        <a:rPr kumimoji="1" lang="en-US" altLang="zh-TW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  <a:sym typeface="Euclid Extra" pitchFamily="18" charset="2"/>
                        </a:rPr>
                        <a:t>a</a:t>
                      </a:r>
                      <a:r>
                        <a:rPr kumimoji="1" lang="en-US" altLang="zh-TW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  <a:sym typeface="Euclid Extra" pitchFamily="18" charset="2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a</a:t>
                      </a:r>
                      <a:r>
                        <a:rPr kumimoji="1" lang="en-US" altLang="zh-TW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  <a:sym typeface="Euclid Extra" pitchFamily="18" charset="2"/>
                        </a:rPr>
                        <a:t>a</a:t>
                      </a:r>
                      <a:r>
                        <a:rPr kumimoji="1" lang="en-US" altLang="zh-TW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  <a:sym typeface="Euclid Extra" pitchFamily="18" charset="2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  <a:sym typeface="Euclid Extra" pitchFamily="18" charset="2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a</a:t>
                      </a:r>
                      <a:r>
                        <a:rPr kumimoji="1" lang="en-US" altLang="zh-TW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  <a:sym typeface="Euclid Extra" pitchFamily="18" charset="2"/>
                        </a:rPr>
                        <a:t>a</a:t>
                      </a:r>
                      <a:r>
                        <a:rPr kumimoji="1" lang="en-US" altLang="zh-TW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  <a:sym typeface="Euclid Extra" pitchFamily="18" charset="2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  <a:sym typeface="Euclid Extra" pitchFamily="18" charset="2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  <a:sym typeface="Euclid Extra" pitchFamily="18" charset="2"/>
                        </a:rPr>
                        <a:t>a</a:t>
                      </a:r>
                      <a:r>
                        <a:rPr kumimoji="1" lang="en-US" altLang="zh-TW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  <a:sym typeface="Euclid Extra" pitchFamily="18" charset="2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  <a:sym typeface="Euclid Extra" pitchFamily="18" charset="2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  <a:sym typeface="Euclid Extra" pitchFamily="18" charset="2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a</a:t>
                      </a:r>
                      <a:r>
                        <a:rPr kumimoji="1" lang="en-US" altLang="zh-TW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910" name="Text Box 70"/>
          <p:cNvSpPr txBox="1">
            <a:spLocks noChangeArrowheads="1"/>
          </p:cNvSpPr>
          <p:nvPr/>
        </p:nvSpPr>
        <p:spPr bwMode="auto">
          <a:xfrm>
            <a:off x="179388" y="3429000"/>
            <a:ext cx="8642350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/>
              <a:t>Let S be a subgroup of S</a:t>
            </a:r>
            <a:r>
              <a:rPr lang="en-US" altLang="zh-TW" baseline="-25000"/>
              <a:t>n</a:t>
            </a:r>
            <a:r>
              <a:rPr lang="en-US" altLang="zh-TW"/>
              <a:t> that is isomorphic to a group G of order n.  Then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zh-TW"/>
              <a:t>  The only element in S that contains 1-cycles is e 				 ( else, rearrangement therem is violated 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zh-TW"/>
              <a:t>  All cycles in a given element are of the same length				 ( else, some power of it will contain 1-cycles )</a:t>
            </a:r>
          </a:p>
          <a:p>
            <a:pPr>
              <a:spcBef>
                <a:spcPct val="50000"/>
              </a:spcBef>
            </a:pPr>
            <a:r>
              <a:rPr lang="en-US" altLang="zh-TW"/>
              <a:t>	E.g.,  [ (12)(345) ]</a:t>
            </a:r>
            <a:r>
              <a:rPr lang="en-US" altLang="zh-TW" baseline="30000"/>
              <a:t>2</a:t>
            </a:r>
            <a:r>
              <a:rPr lang="en-US" altLang="zh-TW"/>
              <a:t>  = (1) (2) (345)</a:t>
            </a:r>
            <a:r>
              <a:rPr lang="en-US" altLang="zh-TW" baseline="30000"/>
              <a:t>2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zh-TW"/>
              <a:t>  If order of G is prime, then S can contain only full n-cycles, ie,  S is cyclic</a:t>
            </a:r>
          </a:p>
        </p:txBody>
      </p:sp>
      <p:sp>
        <p:nvSpPr>
          <p:cNvPr id="35911" name="Text Box 71"/>
          <p:cNvSpPr txBox="1">
            <a:spLocks noChangeArrowheads="1"/>
          </p:cNvSpPr>
          <p:nvPr/>
        </p:nvSpPr>
        <p:spPr bwMode="auto">
          <a:xfrm>
            <a:off x="323850" y="6308725"/>
            <a:ext cx="66246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rgbClr val="CC3300"/>
                </a:solidFill>
              </a:rPr>
              <a:t>Theorem</a:t>
            </a:r>
            <a:r>
              <a:rPr lang="en-US" altLang="zh-TW"/>
              <a:t> 2.2:  A group of prime order is isomorphic to C</a:t>
            </a:r>
            <a:r>
              <a:rPr lang="en-US" altLang="zh-TW" baseline="-25000"/>
              <a:t>n</a:t>
            </a:r>
          </a:p>
        </p:txBody>
      </p:sp>
      <p:sp>
        <p:nvSpPr>
          <p:cNvPr id="35912" name="Text Box 72"/>
          <p:cNvSpPr txBox="1">
            <a:spLocks noChangeArrowheads="1"/>
          </p:cNvSpPr>
          <p:nvPr/>
        </p:nvSpPr>
        <p:spPr bwMode="auto">
          <a:xfrm>
            <a:off x="7486650" y="6340475"/>
            <a:ext cx="16573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400"/>
              <a:t>Only 1 group for each prime order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5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5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5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5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5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5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5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59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59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59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359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359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35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35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72" grpId="0"/>
      <p:bldP spid="35911" grpId="0"/>
      <p:bldP spid="359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8" name="Text Box 4"/>
          <p:cNvSpPr txBox="1">
            <a:spLocks noChangeArrowheads="1"/>
          </p:cNvSpPr>
          <p:nvPr/>
        </p:nvSpPr>
        <p:spPr bwMode="auto">
          <a:xfrm>
            <a:off x="250825" y="260350"/>
            <a:ext cx="8208963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rgbClr val="CC3300"/>
                </a:solidFill>
              </a:rPr>
              <a:t>Comments</a:t>
            </a:r>
            <a:r>
              <a:rPr lang="en-US" altLang="zh-TW"/>
              <a:t>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zh-TW"/>
              <a:t>  An invariant subgroup must consist of entire classes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zh-TW"/>
              <a:t>  Every group G has 2 trivial invariant subgroups {e} &amp; G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zh-TW"/>
              <a:t>  Existence of non-trivial invariant subgroup   </a:t>
            </a:r>
            <a:r>
              <a:rPr lang="en-US" altLang="zh-TW">
                <a:sym typeface="Symbol" pitchFamily="18" charset="2"/>
              </a:rPr>
              <a:t></a:t>
            </a:r>
            <a:r>
              <a:rPr lang="en-US" altLang="zh-TW"/>
              <a:t>   G can be factorized</a:t>
            </a:r>
          </a:p>
        </p:txBody>
      </p:sp>
      <p:sp>
        <p:nvSpPr>
          <p:cNvPr id="108549" name="Text Box 5"/>
          <p:cNvSpPr txBox="1">
            <a:spLocks noChangeArrowheads="1"/>
          </p:cNvSpPr>
          <p:nvPr/>
        </p:nvSpPr>
        <p:spPr bwMode="auto">
          <a:xfrm>
            <a:off x="323850" y="2276475"/>
            <a:ext cx="7993063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rgbClr val="CC3300"/>
                </a:solidFill>
              </a:rPr>
              <a:t>Definition</a:t>
            </a:r>
            <a:r>
              <a:rPr lang="en-US" altLang="zh-TW"/>
              <a:t> 2.9:  Simple &amp; Semi-Simple Groups</a:t>
            </a:r>
          </a:p>
          <a:p>
            <a:pPr>
              <a:spcBef>
                <a:spcPct val="50000"/>
              </a:spcBef>
            </a:pPr>
            <a:r>
              <a:rPr lang="en-US" altLang="zh-TW"/>
              <a:t>A group is </a:t>
            </a:r>
            <a:r>
              <a:rPr lang="en-US" altLang="zh-TW">
                <a:solidFill>
                  <a:schemeClr val="hlink"/>
                </a:solidFill>
              </a:rPr>
              <a:t>simple</a:t>
            </a:r>
            <a:r>
              <a:rPr lang="en-US" altLang="zh-TW"/>
              <a:t> if it has no non-trivial invariant subgroup.</a:t>
            </a:r>
          </a:p>
          <a:p>
            <a:pPr>
              <a:spcBef>
                <a:spcPct val="50000"/>
              </a:spcBef>
            </a:pPr>
            <a:r>
              <a:rPr lang="en-US" altLang="zh-TW"/>
              <a:t>A group is </a:t>
            </a:r>
            <a:r>
              <a:rPr lang="en-US" altLang="zh-TW">
                <a:solidFill>
                  <a:schemeClr val="hlink"/>
                </a:solidFill>
              </a:rPr>
              <a:t>semi-simple</a:t>
            </a:r>
            <a:r>
              <a:rPr lang="en-US" altLang="zh-TW"/>
              <a:t> if it has no Abelian invariant subgroup.</a:t>
            </a:r>
          </a:p>
        </p:txBody>
      </p:sp>
      <p:sp>
        <p:nvSpPr>
          <p:cNvPr id="108550" name="Text Box 6"/>
          <p:cNvSpPr txBox="1">
            <a:spLocks noChangeArrowheads="1"/>
          </p:cNvSpPr>
          <p:nvPr/>
        </p:nvSpPr>
        <p:spPr bwMode="auto">
          <a:xfrm>
            <a:off x="395288" y="3933825"/>
            <a:ext cx="8497887" cy="268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rgbClr val="CC3300"/>
                </a:solidFill>
              </a:rPr>
              <a:t>Examples</a:t>
            </a:r>
            <a:r>
              <a:rPr lang="en-US" altLang="zh-TW"/>
              <a:t>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zh-TW"/>
              <a:t>  C</a:t>
            </a:r>
            <a:r>
              <a:rPr lang="en-US" altLang="zh-TW" baseline="-25000"/>
              <a:t>n</a:t>
            </a:r>
            <a:r>
              <a:rPr lang="en-US" altLang="zh-TW"/>
              <a:t> with n prime are simple.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zh-TW"/>
              <a:t>  C</a:t>
            </a:r>
            <a:r>
              <a:rPr lang="en-US" altLang="zh-TW" baseline="-25000"/>
              <a:t>n</a:t>
            </a:r>
            <a:r>
              <a:rPr lang="en-US" altLang="zh-TW"/>
              <a:t> with n non-prime are neither simple nor semi-simple.</a:t>
            </a:r>
          </a:p>
          <a:p>
            <a:pPr>
              <a:spcBef>
                <a:spcPct val="50000"/>
              </a:spcBef>
            </a:pPr>
            <a:r>
              <a:rPr lang="en-US" altLang="zh-TW"/>
              <a:t>   n = p q  </a:t>
            </a:r>
            <a:r>
              <a:rPr lang="en-US" altLang="zh-TW">
                <a:sym typeface="Symbol" pitchFamily="18" charset="2"/>
              </a:rPr>
              <a:t></a:t>
            </a:r>
            <a:r>
              <a:rPr lang="en-US" altLang="zh-TW"/>
              <a:t>  { e, C</a:t>
            </a:r>
            <a:r>
              <a:rPr lang="en-US" altLang="zh-TW" baseline="-25000"/>
              <a:t>p</a:t>
            </a:r>
            <a:r>
              <a:rPr lang="en-US" altLang="zh-TW"/>
              <a:t>, C</a:t>
            </a:r>
            <a:r>
              <a:rPr lang="en-US" altLang="zh-TW" baseline="-25000"/>
              <a:t>2p</a:t>
            </a:r>
            <a:r>
              <a:rPr lang="en-US" altLang="zh-TW"/>
              <a:t>, …, C</a:t>
            </a:r>
            <a:r>
              <a:rPr lang="en-US" altLang="zh-TW" baseline="-25000"/>
              <a:t>(q–1) p</a:t>
            </a:r>
            <a:r>
              <a:rPr lang="en-US" altLang="zh-TW"/>
              <a:t> }  is an Abelian invariant subgroup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zh-TW"/>
              <a:t>  S</a:t>
            </a:r>
            <a:r>
              <a:rPr lang="en-US" altLang="zh-TW" baseline="-25000"/>
              <a:t>3</a:t>
            </a:r>
            <a:r>
              <a:rPr lang="en-US" altLang="zh-TW"/>
              <a:t> is neither simple nor semi-simple.   { e, (123), (321) } is spoiler.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zh-TW"/>
              <a:t>  SO(3) is simple but SO(2) is not.  Spoilers:  C</a:t>
            </a:r>
            <a:r>
              <a:rPr lang="en-US" altLang="zh-TW" baseline="-25000"/>
              <a:t>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85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85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85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85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85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85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085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085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085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085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085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085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417513"/>
          </a:xfrm>
        </p:spPr>
        <p:txBody>
          <a:bodyPr/>
          <a:lstStyle/>
          <a:p>
            <a:pPr eaLnBrk="1" hangingPunct="1"/>
            <a:r>
              <a:rPr lang="en-US" altLang="zh-TW" sz="2400" smtClean="0"/>
              <a:t> 2.5 	Cosets and Factor (Quotient) Groups</a:t>
            </a:r>
          </a:p>
        </p:txBody>
      </p:sp>
      <p:sp>
        <p:nvSpPr>
          <p:cNvPr id="109573" name="Text Box 5"/>
          <p:cNvSpPr txBox="1">
            <a:spLocks noChangeArrowheads="1"/>
          </p:cNvSpPr>
          <p:nvPr/>
        </p:nvSpPr>
        <p:spPr bwMode="auto">
          <a:xfrm>
            <a:off x="179388" y="549275"/>
            <a:ext cx="6481762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rgbClr val="CC3300"/>
                </a:solidFill>
              </a:rPr>
              <a:t>Definition</a:t>
            </a:r>
            <a:r>
              <a:rPr lang="en-US" altLang="zh-TW"/>
              <a:t> 2.10:  </a:t>
            </a:r>
            <a:r>
              <a:rPr lang="en-US" altLang="zh-TW">
                <a:solidFill>
                  <a:schemeClr val="hlink"/>
                </a:solidFill>
              </a:rPr>
              <a:t>Cosets</a:t>
            </a:r>
          </a:p>
          <a:p>
            <a:pPr>
              <a:spcBef>
                <a:spcPct val="50000"/>
              </a:spcBef>
            </a:pPr>
            <a:r>
              <a:rPr lang="en-US" altLang="zh-TW"/>
              <a:t>Let  H = { h</a:t>
            </a:r>
            <a:r>
              <a:rPr lang="en-US" altLang="zh-TW" baseline="-25000"/>
              <a:t>1</a:t>
            </a:r>
            <a:r>
              <a:rPr lang="en-US" altLang="zh-TW"/>
              <a:t>, h</a:t>
            </a:r>
            <a:r>
              <a:rPr lang="en-US" altLang="zh-TW" baseline="-25000"/>
              <a:t>2</a:t>
            </a:r>
            <a:r>
              <a:rPr lang="en-US" altLang="zh-TW"/>
              <a:t>, … } be a subgroup of </a:t>
            </a:r>
            <a:r>
              <a:rPr lang="en-US" altLang="zh-TW" i="1"/>
              <a:t>G   &amp;  </a:t>
            </a:r>
            <a:r>
              <a:rPr lang="en-US" altLang="zh-TW"/>
              <a:t> p</a:t>
            </a:r>
            <a:r>
              <a:rPr lang="en-US" altLang="zh-TW" i="1"/>
              <a:t> </a:t>
            </a:r>
            <a:r>
              <a:rPr lang="en-US" altLang="zh-TW">
                <a:sym typeface="Symbol" pitchFamily="18" charset="2"/>
              </a:rPr>
              <a:t></a:t>
            </a:r>
            <a:r>
              <a:rPr lang="en-US" altLang="zh-TW"/>
              <a:t> G </a:t>
            </a:r>
            <a:r>
              <a:rPr lang="en-US" altLang="zh-TW" i="1"/>
              <a:t>–</a:t>
            </a:r>
            <a:r>
              <a:rPr lang="en-US" altLang="zh-TW">
                <a:sym typeface="Symbol" pitchFamily="18" charset="2"/>
              </a:rPr>
              <a:t>H</a:t>
            </a:r>
            <a:r>
              <a:rPr lang="en-US" altLang="zh-TW"/>
              <a:t>.</a:t>
            </a:r>
          </a:p>
          <a:p>
            <a:pPr>
              <a:spcBef>
                <a:spcPct val="50000"/>
              </a:spcBef>
            </a:pPr>
            <a:r>
              <a:rPr lang="en-US" altLang="zh-TW"/>
              <a:t>Then   	p H = { p h</a:t>
            </a:r>
            <a:r>
              <a:rPr lang="en-US" altLang="zh-TW" baseline="-25000"/>
              <a:t>1</a:t>
            </a:r>
            <a:r>
              <a:rPr lang="en-US" altLang="zh-TW"/>
              <a:t>, p h</a:t>
            </a:r>
            <a:r>
              <a:rPr lang="en-US" altLang="zh-TW" baseline="-25000"/>
              <a:t>2</a:t>
            </a:r>
            <a:r>
              <a:rPr lang="en-US" altLang="zh-TW"/>
              <a:t>, … }   is a </a:t>
            </a:r>
            <a:r>
              <a:rPr lang="en-US" altLang="zh-TW">
                <a:solidFill>
                  <a:schemeClr val="hlink"/>
                </a:solidFill>
              </a:rPr>
              <a:t>left coset</a:t>
            </a:r>
            <a:r>
              <a:rPr lang="en-US" altLang="zh-TW"/>
              <a:t>  of H,</a:t>
            </a:r>
          </a:p>
          <a:p>
            <a:pPr>
              <a:spcBef>
                <a:spcPct val="50000"/>
              </a:spcBef>
            </a:pPr>
            <a:r>
              <a:rPr lang="en-US" altLang="zh-TW"/>
              <a:t>&amp;	H p = { h</a:t>
            </a:r>
            <a:r>
              <a:rPr lang="en-US" altLang="zh-TW" baseline="-25000"/>
              <a:t>1 </a:t>
            </a:r>
            <a:r>
              <a:rPr lang="en-US" altLang="zh-TW"/>
              <a:t>p, h</a:t>
            </a:r>
            <a:r>
              <a:rPr lang="en-US" altLang="zh-TW" baseline="-25000"/>
              <a:t>2 </a:t>
            </a:r>
            <a:r>
              <a:rPr lang="en-US" altLang="zh-TW"/>
              <a:t>p, … }   is a </a:t>
            </a:r>
            <a:r>
              <a:rPr lang="en-US" altLang="zh-TW">
                <a:solidFill>
                  <a:schemeClr val="hlink"/>
                </a:solidFill>
              </a:rPr>
              <a:t>right coset</a:t>
            </a:r>
            <a:r>
              <a:rPr lang="en-US" altLang="zh-TW"/>
              <a:t>  of H.</a:t>
            </a:r>
          </a:p>
        </p:txBody>
      </p:sp>
      <p:sp>
        <p:nvSpPr>
          <p:cNvPr id="109574" name="Text Box 6"/>
          <p:cNvSpPr txBox="1">
            <a:spLocks noChangeArrowheads="1"/>
          </p:cNvSpPr>
          <p:nvPr/>
        </p:nvSpPr>
        <p:spPr bwMode="auto">
          <a:xfrm>
            <a:off x="250825" y="2420938"/>
            <a:ext cx="82804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altLang="zh-TW"/>
              <a:t>  Neither p H, nor H p, is a subgroup of G  (no e)</a:t>
            </a:r>
            <a:endParaRPr lang="en-US" altLang="zh-TW">
              <a:sym typeface="Symbol" pitchFamily="18" charset="2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zh-TW"/>
              <a:t>  All cosets of H have the same order as H  ( rearrangement theorem)</a:t>
            </a:r>
          </a:p>
        </p:txBody>
      </p:sp>
      <p:sp>
        <p:nvSpPr>
          <p:cNvPr id="109575" name="Text Box 7"/>
          <p:cNvSpPr txBox="1">
            <a:spLocks noChangeArrowheads="1"/>
          </p:cNvSpPr>
          <p:nvPr/>
        </p:nvSpPr>
        <p:spPr bwMode="auto">
          <a:xfrm>
            <a:off x="323850" y="3500438"/>
            <a:ext cx="64801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rgbClr val="CC3300"/>
                </a:solidFill>
              </a:rPr>
              <a:t>Lemma</a:t>
            </a:r>
            <a:r>
              <a:rPr lang="en-US" altLang="zh-TW"/>
              <a:t>:	Either   p H = q H   or  p H </a:t>
            </a:r>
            <a:r>
              <a:rPr lang="en-US" altLang="zh-TW">
                <a:sym typeface="Symbol" pitchFamily="18" charset="2"/>
              </a:rPr>
              <a:t> q H = </a:t>
            </a:r>
          </a:p>
        </p:txBody>
      </p:sp>
      <p:sp>
        <p:nvSpPr>
          <p:cNvPr id="109576" name="Text Box 8"/>
          <p:cNvSpPr txBox="1">
            <a:spLocks noChangeArrowheads="1"/>
          </p:cNvSpPr>
          <p:nvPr/>
        </p:nvSpPr>
        <p:spPr bwMode="auto">
          <a:xfrm>
            <a:off x="323850" y="4076700"/>
            <a:ext cx="7777163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chemeClr val="hlink"/>
                </a:solidFill>
              </a:rPr>
              <a:t>Proof</a:t>
            </a:r>
            <a:r>
              <a:rPr lang="en-US" altLang="zh-TW"/>
              <a:t>:</a:t>
            </a:r>
          </a:p>
          <a:p>
            <a:pPr>
              <a:spcBef>
                <a:spcPct val="50000"/>
              </a:spcBef>
            </a:pPr>
            <a:r>
              <a:rPr lang="en-US" altLang="zh-TW"/>
              <a:t>If  </a:t>
            </a:r>
            <a:r>
              <a:rPr lang="en-US" altLang="zh-TW">
                <a:sym typeface="Euclid Symbol" pitchFamily="18" charset="2"/>
              </a:rPr>
              <a:t> h</a:t>
            </a:r>
            <a:r>
              <a:rPr lang="en-US" altLang="zh-TW" baseline="-25000">
                <a:sym typeface="Euclid Symbol" pitchFamily="18" charset="2"/>
              </a:rPr>
              <a:t>i</a:t>
            </a:r>
            <a:r>
              <a:rPr lang="en-US" altLang="zh-TW">
                <a:sym typeface="Euclid Symbol" pitchFamily="18" charset="2"/>
              </a:rPr>
              <a:t>  &amp; h</a:t>
            </a:r>
            <a:r>
              <a:rPr lang="en-US" altLang="zh-TW" baseline="-25000">
                <a:sym typeface="Euclid Symbol" pitchFamily="18" charset="2"/>
              </a:rPr>
              <a:t>j</a:t>
            </a:r>
            <a:r>
              <a:rPr lang="en-US" altLang="zh-TW">
                <a:sym typeface="Euclid Symbol" pitchFamily="18" charset="2"/>
              </a:rPr>
              <a:t>   </a:t>
            </a:r>
            <a:r>
              <a:rPr lang="en-US" altLang="zh-TW">
                <a:sym typeface="Symbol" pitchFamily="18" charset="2"/>
              </a:rPr>
              <a:t>   p h</a:t>
            </a:r>
            <a:r>
              <a:rPr lang="en-US" altLang="zh-TW" baseline="-25000">
                <a:sym typeface="Symbol" pitchFamily="18" charset="2"/>
              </a:rPr>
              <a:t>i</a:t>
            </a:r>
            <a:r>
              <a:rPr lang="en-US" altLang="zh-TW">
                <a:sym typeface="Symbol" pitchFamily="18" charset="2"/>
              </a:rPr>
              <a:t> = q h</a:t>
            </a:r>
            <a:r>
              <a:rPr lang="en-US" altLang="zh-TW" baseline="-25000">
                <a:sym typeface="Symbol" pitchFamily="18" charset="2"/>
              </a:rPr>
              <a:t>j	</a:t>
            </a:r>
            <a:r>
              <a:rPr lang="en-US" altLang="zh-TW">
                <a:sym typeface="Symbol" pitchFamily="18" charset="2"/>
              </a:rPr>
              <a:t>	p = q h</a:t>
            </a:r>
            <a:r>
              <a:rPr lang="en-US" altLang="zh-TW" baseline="-25000">
                <a:sym typeface="Symbol" pitchFamily="18" charset="2"/>
              </a:rPr>
              <a:t>j</a:t>
            </a:r>
            <a:r>
              <a:rPr lang="en-US" altLang="zh-TW">
                <a:sym typeface="Symbol" pitchFamily="18" charset="2"/>
              </a:rPr>
              <a:t> h</a:t>
            </a:r>
            <a:r>
              <a:rPr lang="en-US" altLang="zh-TW" baseline="-25000">
                <a:sym typeface="Symbol" pitchFamily="18" charset="2"/>
              </a:rPr>
              <a:t>i</a:t>
            </a:r>
            <a:r>
              <a:rPr lang="en-US" altLang="zh-TW" baseline="30000">
                <a:sym typeface="Symbol" pitchFamily="18" charset="2"/>
              </a:rPr>
              <a:t>–1</a:t>
            </a:r>
            <a:r>
              <a:rPr lang="en-US" altLang="zh-TW">
                <a:sym typeface="Symbol" pitchFamily="18" charset="2"/>
              </a:rPr>
              <a:t> = q h</a:t>
            </a:r>
            <a:r>
              <a:rPr lang="en-US" altLang="zh-TW" baseline="-25000">
                <a:sym typeface="Symbol" pitchFamily="18" charset="2"/>
              </a:rPr>
              <a:t>k</a:t>
            </a:r>
            <a:r>
              <a:rPr lang="en-US" altLang="zh-TW">
                <a:sym typeface="Symbol" pitchFamily="18" charset="2"/>
              </a:rPr>
              <a:t>  qH</a:t>
            </a:r>
          </a:p>
          <a:p>
            <a:pPr lvl="1">
              <a:spcBef>
                <a:spcPct val="50000"/>
              </a:spcBef>
              <a:buFont typeface="Symbol" pitchFamily="18" charset="2"/>
              <a:buChar char="\"/>
            </a:pPr>
            <a:r>
              <a:rPr lang="en-US" altLang="zh-TW">
                <a:sym typeface="Symbol" pitchFamily="18" charset="2"/>
              </a:rPr>
              <a:t>    p H = q h</a:t>
            </a:r>
            <a:r>
              <a:rPr lang="en-US" altLang="zh-TW" baseline="-25000">
                <a:sym typeface="Symbol" pitchFamily="18" charset="2"/>
              </a:rPr>
              <a:t>k </a:t>
            </a:r>
            <a:r>
              <a:rPr lang="en-US" altLang="zh-TW">
                <a:sym typeface="Symbol" pitchFamily="18" charset="2"/>
              </a:rPr>
              <a:t>H</a:t>
            </a:r>
            <a:r>
              <a:rPr lang="en-US" altLang="zh-TW" baseline="-25000">
                <a:sym typeface="Symbol" pitchFamily="18" charset="2"/>
              </a:rPr>
              <a:t>  </a:t>
            </a:r>
            <a:r>
              <a:rPr lang="en-US" altLang="zh-TW">
                <a:sym typeface="Symbol" pitchFamily="18" charset="2"/>
              </a:rPr>
              <a:t>= q H</a:t>
            </a:r>
          </a:p>
          <a:p>
            <a:pPr>
              <a:spcBef>
                <a:spcPct val="50000"/>
              </a:spcBef>
              <a:buFont typeface="Symbol" pitchFamily="18" charset="2"/>
              <a:buNone/>
            </a:pPr>
            <a:r>
              <a:rPr lang="en-US" altLang="zh-TW">
                <a:sym typeface="Symbol" pitchFamily="18" charset="2"/>
              </a:rPr>
              <a:t>Negation of above gives 2nd part of lemma.</a:t>
            </a:r>
          </a:p>
        </p:txBody>
      </p:sp>
      <p:sp>
        <p:nvSpPr>
          <p:cNvPr id="109577" name="Text Box 9"/>
          <p:cNvSpPr txBox="1">
            <a:spLocks noChangeArrowheads="1"/>
          </p:cNvSpPr>
          <p:nvPr/>
        </p:nvSpPr>
        <p:spPr bwMode="auto">
          <a:xfrm>
            <a:off x="395288" y="6092825"/>
            <a:ext cx="55451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rgbClr val="CC3300"/>
                </a:solidFill>
              </a:rPr>
              <a:t>Corollary</a:t>
            </a:r>
            <a:r>
              <a:rPr lang="en-US" altLang="zh-TW"/>
              <a:t>:	G is partitioned by cosets of H.</a:t>
            </a:r>
            <a:endParaRPr lang="en-US" altLang="zh-TW">
              <a:sym typeface="Symbol" pitchFamily="18" charset="2"/>
            </a:endParaRPr>
          </a:p>
        </p:txBody>
      </p:sp>
      <p:sp>
        <p:nvSpPr>
          <p:cNvPr id="109578" name="Text Box 10"/>
          <p:cNvSpPr txBox="1">
            <a:spLocks noChangeArrowheads="1"/>
          </p:cNvSpPr>
          <p:nvPr/>
        </p:nvSpPr>
        <p:spPr bwMode="auto">
          <a:xfrm>
            <a:off x="6443663" y="6092825"/>
            <a:ext cx="2700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ym typeface="Symbol" pitchFamily="18" charset="2"/>
              </a:rPr>
              <a:t>  </a:t>
            </a:r>
            <a:r>
              <a:rPr lang="en-US" altLang="zh-TW">
                <a:solidFill>
                  <a:schemeClr val="hlink"/>
                </a:solidFill>
                <a:sym typeface="Symbol" pitchFamily="18" charset="2"/>
              </a:rPr>
              <a:t>Lagrange theorem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95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95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95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95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95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95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09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095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095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095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095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09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09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5" grpId="0"/>
      <p:bldP spid="109577" grpId="0"/>
      <p:bldP spid="10957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0" name="Text Box 4"/>
          <p:cNvSpPr txBox="1">
            <a:spLocks noChangeArrowheads="1"/>
          </p:cNvSpPr>
          <p:nvPr/>
        </p:nvSpPr>
        <p:spPr bwMode="auto">
          <a:xfrm>
            <a:off x="250825" y="0"/>
            <a:ext cx="7272338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rgbClr val="CC3300"/>
                </a:solidFill>
              </a:rPr>
              <a:t>Theorem</a:t>
            </a:r>
            <a:r>
              <a:rPr lang="en-US" altLang="zh-TW"/>
              <a:t> 2.3:  </a:t>
            </a:r>
            <a:r>
              <a:rPr lang="en-US" altLang="zh-TW">
                <a:solidFill>
                  <a:schemeClr val="hlink"/>
                </a:solidFill>
              </a:rPr>
              <a:t>Lagrange </a:t>
            </a:r>
            <a:r>
              <a:rPr lang="en-US" altLang="zh-TW"/>
              <a:t>( for finite groups )</a:t>
            </a:r>
            <a:endParaRPr lang="en-US" altLang="zh-TW">
              <a:solidFill>
                <a:schemeClr val="hlink"/>
              </a:solidFill>
            </a:endParaRPr>
          </a:p>
          <a:p>
            <a:pPr>
              <a:spcBef>
                <a:spcPct val="50000"/>
              </a:spcBef>
            </a:pPr>
            <a:r>
              <a:rPr lang="en-US" altLang="zh-TW"/>
              <a:t>H is a subgroup of G  </a:t>
            </a:r>
            <a:r>
              <a:rPr lang="en-US" altLang="zh-TW">
                <a:sym typeface="Symbol" pitchFamily="18" charset="2"/>
              </a:rPr>
              <a:t>   </a:t>
            </a:r>
            <a:r>
              <a:rPr lang="en-US" altLang="zh-TW"/>
              <a:t>Order(G)  / Order(H)  = n</a:t>
            </a:r>
            <a:r>
              <a:rPr lang="en-US" altLang="zh-TW" baseline="-25000"/>
              <a:t>G</a:t>
            </a:r>
            <a:r>
              <a:rPr lang="en-US" altLang="zh-TW"/>
              <a:t> / n</a:t>
            </a:r>
            <a:r>
              <a:rPr lang="en-US" altLang="zh-TW" baseline="-25000"/>
              <a:t>H</a:t>
            </a:r>
            <a:r>
              <a:rPr lang="en-US" altLang="zh-TW"/>
              <a:t>   </a:t>
            </a:r>
            <a:r>
              <a:rPr lang="en-US" altLang="zh-TW">
                <a:sym typeface="Symbol" pitchFamily="18" charset="2"/>
              </a:rPr>
              <a:t> </a:t>
            </a:r>
            <a:r>
              <a:rPr lang="en-US" altLang="zh-TW">
                <a:latin typeface="Euclid Math Two" pitchFamily="18" charset="2"/>
                <a:sym typeface="Symbol" pitchFamily="18" charset="2"/>
              </a:rPr>
              <a:t>N</a:t>
            </a:r>
          </a:p>
        </p:txBody>
      </p:sp>
      <p:sp>
        <p:nvSpPr>
          <p:cNvPr id="111621" name="Text Box 5"/>
          <p:cNvSpPr txBox="1">
            <a:spLocks noChangeArrowheads="1"/>
          </p:cNvSpPr>
          <p:nvPr/>
        </p:nvSpPr>
        <p:spPr bwMode="auto">
          <a:xfrm>
            <a:off x="3348038" y="2852738"/>
            <a:ext cx="5580062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rgbClr val="CC3300"/>
                </a:solidFill>
              </a:rPr>
              <a:t>Examples</a:t>
            </a:r>
            <a:r>
              <a:rPr lang="en-US" altLang="zh-TW"/>
              <a:t>:   S</a:t>
            </a:r>
            <a:r>
              <a:rPr lang="en-US" altLang="zh-TW" baseline="-25000"/>
              <a:t>3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zh-TW"/>
              <a:t>    H</a:t>
            </a:r>
            <a:r>
              <a:rPr lang="en-US" altLang="zh-TW" baseline="-25000"/>
              <a:t>1</a:t>
            </a:r>
            <a:r>
              <a:rPr lang="en-US" altLang="zh-TW"/>
              <a:t> = { e, (123), (321) }.  	One coset:</a:t>
            </a:r>
          </a:p>
          <a:p>
            <a:pPr>
              <a:spcBef>
                <a:spcPct val="50000"/>
              </a:spcBef>
            </a:pPr>
            <a:r>
              <a:rPr lang="en-US" altLang="zh-TW"/>
              <a:t>	 M = (12) H</a:t>
            </a:r>
            <a:r>
              <a:rPr lang="en-US" altLang="zh-TW" baseline="-25000"/>
              <a:t>1</a:t>
            </a:r>
            <a:r>
              <a:rPr lang="en-US" altLang="zh-TW"/>
              <a:t> = (23) H</a:t>
            </a:r>
            <a:r>
              <a:rPr lang="en-US" altLang="zh-TW" baseline="-25000"/>
              <a:t>1</a:t>
            </a:r>
            <a:r>
              <a:rPr lang="en-US" altLang="zh-TW"/>
              <a:t> = (31) H</a:t>
            </a:r>
            <a:r>
              <a:rPr lang="en-US" altLang="zh-TW" baseline="-25000"/>
              <a:t>1</a:t>
            </a:r>
            <a:r>
              <a:rPr lang="en-US" altLang="zh-TW"/>
              <a:t> </a:t>
            </a:r>
          </a:p>
          <a:p>
            <a:pPr>
              <a:spcBef>
                <a:spcPct val="50000"/>
              </a:spcBef>
            </a:pPr>
            <a:r>
              <a:rPr lang="en-US" altLang="zh-TW"/>
              <a:t>	     = { (12), (23), (31) }</a:t>
            </a:r>
          </a:p>
        </p:txBody>
      </p:sp>
      <p:graphicFrame>
        <p:nvGraphicFramePr>
          <p:cNvPr id="111689" name="Group 73"/>
          <p:cNvGraphicFramePr>
            <a:graphicFrameLocks noGrp="1"/>
          </p:cNvGraphicFramePr>
          <p:nvPr/>
        </p:nvGraphicFramePr>
        <p:xfrm>
          <a:off x="5651500" y="981075"/>
          <a:ext cx="3492500" cy="1668464"/>
        </p:xfrm>
        <a:graphic>
          <a:graphicData uri="http://schemas.openxmlformats.org/drawingml/2006/table">
            <a:tbl>
              <a:tblPr/>
              <a:tblGrid>
                <a:gridCol w="576263"/>
                <a:gridCol w="576262"/>
                <a:gridCol w="576263"/>
                <a:gridCol w="647700"/>
                <a:gridCol w="576262"/>
                <a:gridCol w="539750"/>
              </a:tblGrid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(123)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(132)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(23)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(13)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(12)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(123)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(132)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(12)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(23)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(13)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(132)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(123)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(13)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(12)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(23)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(23)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(13)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(12)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(123)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(132)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(13)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(12)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(23)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(132)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(123)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(12)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(23)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(13)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(123)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(132)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11690" name="Picture 7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2205038"/>
            <a:ext cx="1965325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1692" name="Rectangle 76"/>
          <p:cNvSpPr>
            <a:spLocks noChangeArrowheads="1"/>
          </p:cNvSpPr>
          <p:nvPr/>
        </p:nvSpPr>
        <p:spPr bwMode="auto">
          <a:xfrm>
            <a:off x="323850" y="5084763"/>
            <a:ext cx="5795963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altLang="zh-TW"/>
              <a:t>  H</a:t>
            </a:r>
            <a:r>
              <a:rPr lang="en-US" altLang="zh-TW" baseline="-25000"/>
              <a:t>2</a:t>
            </a:r>
            <a:r>
              <a:rPr lang="en-US" altLang="zh-TW"/>
              <a:t> = { e, (12) } .	 Two cosets:</a:t>
            </a:r>
          </a:p>
          <a:p>
            <a:pPr>
              <a:spcBef>
                <a:spcPct val="50000"/>
              </a:spcBef>
            </a:pPr>
            <a:r>
              <a:rPr lang="en-US" altLang="zh-TW"/>
              <a:t>	M</a:t>
            </a:r>
            <a:r>
              <a:rPr lang="en-US" altLang="zh-TW" baseline="-25000"/>
              <a:t>1</a:t>
            </a:r>
            <a:r>
              <a:rPr lang="en-US" altLang="zh-TW"/>
              <a:t> = (23) H</a:t>
            </a:r>
            <a:r>
              <a:rPr lang="en-US" altLang="zh-TW" baseline="-25000"/>
              <a:t>2</a:t>
            </a:r>
            <a:r>
              <a:rPr lang="en-US" altLang="zh-TW"/>
              <a:t> = (321) H</a:t>
            </a:r>
            <a:r>
              <a:rPr lang="en-US" altLang="zh-TW" baseline="-25000"/>
              <a:t>2</a:t>
            </a:r>
            <a:r>
              <a:rPr lang="en-US" altLang="zh-TW"/>
              <a:t> = { (23), (321) }</a:t>
            </a:r>
          </a:p>
          <a:p>
            <a:pPr>
              <a:spcBef>
                <a:spcPct val="50000"/>
              </a:spcBef>
            </a:pPr>
            <a:r>
              <a:rPr lang="en-US" altLang="zh-TW"/>
              <a:t>	M</a:t>
            </a:r>
            <a:r>
              <a:rPr lang="en-US" altLang="zh-TW" baseline="-25000"/>
              <a:t>2</a:t>
            </a:r>
            <a:r>
              <a:rPr lang="en-US" altLang="zh-TW"/>
              <a:t> = (31) H</a:t>
            </a:r>
            <a:r>
              <a:rPr lang="en-US" altLang="zh-TW" baseline="-25000"/>
              <a:t>2</a:t>
            </a:r>
            <a:r>
              <a:rPr lang="en-US" altLang="zh-TW"/>
              <a:t> = (123) H</a:t>
            </a:r>
            <a:r>
              <a:rPr lang="en-US" altLang="zh-TW" baseline="-25000"/>
              <a:t>2</a:t>
            </a:r>
            <a:r>
              <a:rPr lang="en-US" altLang="zh-TW"/>
              <a:t> = { (31), (123) }</a:t>
            </a:r>
          </a:p>
        </p:txBody>
      </p:sp>
      <p:pic>
        <p:nvPicPr>
          <p:cNvPr id="111694" name="Picture 7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8963" y="4435475"/>
            <a:ext cx="2205037" cy="242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16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16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1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16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16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116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11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11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116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116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11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4"/>
          <p:cNvSpPr txBox="1">
            <a:spLocks noChangeArrowheads="1"/>
          </p:cNvSpPr>
          <p:nvPr/>
        </p:nvSpPr>
        <p:spPr bwMode="auto">
          <a:xfrm>
            <a:off x="179388" y="188913"/>
            <a:ext cx="5508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rgbClr val="CC3300"/>
                </a:solidFill>
              </a:rPr>
              <a:t>Thm</a:t>
            </a:r>
            <a:r>
              <a:rPr lang="en-US" altLang="zh-TW"/>
              <a:t>:  	H is an invariant subgroup </a:t>
            </a:r>
            <a:r>
              <a:rPr lang="en-US" altLang="zh-TW">
                <a:sym typeface="Symbol" pitchFamily="18" charset="2"/>
              </a:rPr>
              <a:t>  pH = Hp</a:t>
            </a:r>
          </a:p>
        </p:txBody>
      </p:sp>
      <p:sp>
        <p:nvSpPr>
          <p:cNvPr id="112645" name="Text Box 5"/>
          <p:cNvSpPr txBox="1">
            <a:spLocks noChangeArrowheads="1"/>
          </p:cNvSpPr>
          <p:nvPr/>
        </p:nvSpPr>
        <p:spPr bwMode="auto">
          <a:xfrm>
            <a:off x="250825" y="692150"/>
            <a:ext cx="42116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chemeClr val="hlink"/>
                </a:solidFill>
              </a:rPr>
              <a:t>Proof</a:t>
            </a:r>
            <a:r>
              <a:rPr lang="en-US" altLang="zh-TW"/>
              <a:t>:   H invariant   </a:t>
            </a:r>
            <a:r>
              <a:rPr lang="en-US" altLang="zh-TW">
                <a:sym typeface="Symbol" pitchFamily="18" charset="2"/>
              </a:rPr>
              <a:t></a:t>
            </a:r>
            <a:r>
              <a:rPr lang="en-US" altLang="zh-TW"/>
              <a:t>    pHp</a:t>
            </a:r>
            <a:r>
              <a:rPr lang="en-US" altLang="zh-TW" baseline="30000"/>
              <a:t>–1</a:t>
            </a:r>
            <a:r>
              <a:rPr lang="en-US" altLang="zh-TW"/>
              <a:t> = H</a:t>
            </a:r>
          </a:p>
        </p:txBody>
      </p:sp>
      <p:sp>
        <p:nvSpPr>
          <p:cNvPr id="112646" name="Text Box 6"/>
          <p:cNvSpPr txBox="1">
            <a:spLocks noChangeArrowheads="1"/>
          </p:cNvSpPr>
          <p:nvPr/>
        </p:nvSpPr>
        <p:spPr bwMode="auto">
          <a:xfrm>
            <a:off x="250825" y="1268413"/>
            <a:ext cx="5976938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rgbClr val="CC3300"/>
                </a:solidFill>
              </a:rPr>
              <a:t>Theorem</a:t>
            </a:r>
            <a:r>
              <a:rPr lang="en-US" altLang="zh-TW"/>
              <a:t> 2.4:  Factor / Quotient Group </a:t>
            </a:r>
            <a:r>
              <a:rPr lang="en-US" altLang="zh-TW">
                <a:solidFill>
                  <a:schemeClr val="hlink"/>
                </a:solidFill>
              </a:rPr>
              <a:t>G/H</a:t>
            </a:r>
          </a:p>
          <a:p>
            <a:pPr>
              <a:spcBef>
                <a:spcPct val="50000"/>
              </a:spcBef>
            </a:pPr>
            <a:r>
              <a:rPr lang="en-US" altLang="zh-TW"/>
              <a:t>Let H be an invariant subgroup of G.  Then  </a:t>
            </a:r>
          </a:p>
          <a:p>
            <a:pPr>
              <a:spcBef>
                <a:spcPct val="50000"/>
              </a:spcBef>
            </a:pPr>
            <a:r>
              <a:rPr lang="en-US" altLang="zh-TW"/>
              <a:t>  G/H </a:t>
            </a:r>
            <a:r>
              <a:rPr lang="en-US" altLang="zh-TW">
                <a:sym typeface="Symbol" pitchFamily="18" charset="2"/>
              </a:rPr>
              <a:t> { </a:t>
            </a:r>
            <a:r>
              <a:rPr lang="en-US" altLang="zh-TW"/>
              <a:t>{ pH | </a:t>
            </a:r>
            <a:r>
              <a:rPr lang="en-US" altLang="zh-TW">
                <a:sym typeface="Symbol" pitchFamily="18" charset="2"/>
              </a:rPr>
              <a:t>p G </a:t>
            </a:r>
            <a:r>
              <a:rPr lang="en-US" altLang="zh-TW"/>
              <a:t>}, • }   with    pH </a:t>
            </a:r>
            <a:r>
              <a:rPr lang="en-US" altLang="zh-TW">
                <a:cs typeface="Arial" charset="0"/>
              </a:rPr>
              <a:t>• qH </a:t>
            </a:r>
            <a:r>
              <a:rPr lang="en-US" altLang="zh-TW">
                <a:cs typeface="Arial" charset="0"/>
                <a:sym typeface="Symbol" pitchFamily="18" charset="2"/>
              </a:rPr>
              <a:t></a:t>
            </a:r>
            <a:r>
              <a:rPr lang="en-US" altLang="zh-TW">
                <a:cs typeface="Arial" charset="0"/>
              </a:rPr>
              <a:t> (pq) H  </a:t>
            </a:r>
          </a:p>
          <a:p>
            <a:pPr>
              <a:spcBef>
                <a:spcPct val="50000"/>
              </a:spcBef>
            </a:pPr>
            <a:r>
              <a:rPr lang="en-US" altLang="zh-TW">
                <a:cs typeface="Arial" charset="0"/>
              </a:rPr>
              <a:t>is a (factor) group of G.    Its order is  n</a:t>
            </a:r>
            <a:r>
              <a:rPr lang="en-US" altLang="zh-TW" baseline="-25000">
                <a:cs typeface="Arial" charset="0"/>
              </a:rPr>
              <a:t>G</a:t>
            </a:r>
            <a:r>
              <a:rPr lang="en-US" altLang="zh-TW">
                <a:cs typeface="Arial" charset="0"/>
              </a:rPr>
              <a:t> / n</a:t>
            </a:r>
            <a:r>
              <a:rPr lang="en-US" altLang="zh-TW" baseline="-25000">
                <a:cs typeface="Arial" charset="0"/>
              </a:rPr>
              <a:t>H</a:t>
            </a:r>
            <a:r>
              <a:rPr lang="en-US" altLang="zh-TW">
                <a:cs typeface="Arial" charset="0"/>
              </a:rPr>
              <a:t>.</a:t>
            </a:r>
          </a:p>
        </p:txBody>
      </p:sp>
      <p:sp>
        <p:nvSpPr>
          <p:cNvPr id="112647" name="Text Box 7"/>
          <p:cNvSpPr txBox="1">
            <a:spLocks noChangeArrowheads="1"/>
          </p:cNvSpPr>
          <p:nvPr/>
        </p:nvSpPr>
        <p:spPr bwMode="auto">
          <a:xfrm>
            <a:off x="179388" y="3429000"/>
            <a:ext cx="4824412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/>
              <a:t> </a:t>
            </a:r>
            <a:r>
              <a:rPr lang="en-US" altLang="zh-TW">
                <a:solidFill>
                  <a:srgbClr val="CC3300"/>
                </a:solidFill>
              </a:rPr>
              <a:t>Example</a:t>
            </a:r>
            <a:r>
              <a:rPr lang="en-US" altLang="zh-TW"/>
              <a:t> </a:t>
            </a:r>
            <a:r>
              <a:rPr lang="en-US" altLang="zh-TW">
                <a:solidFill>
                  <a:srgbClr val="CC3300"/>
                </a:solidFill>
              </a:rPr>
              <a:t>1</a:t>
            </a:r>
            <a:r>
              <a:rPr lang="en-US" altLang="zh-TW"/>
              <a:t>:  </a:t>
            </a:r>
            <a:r>
              <a:rPr lang="en-US" altLang="zh-TW">
                <a:solidFill>
                  <a:schemeClr val="hlink"/>
                </a:solidFill>
              </a:rPr>
              <a:t>C</a:t>
            </a:r>
            <a:r>
              <a:rPr lang="en-US" altLang="zh-TW" baseline="-25000">
                <a:solidFill>
                  <a:schemeClr val="hlink"/>
                </a:solidFill>
              </a:rPr>
              <a:t>4</a:t>
            </a:r>
            <a:r>
              <a:rPr lang="en-US" altLang="zh-TW"/>
              <a:t> = { e = a</a:t>
            </a:r>
            <a:r>
              <a:rPr lang="en-US" altLang="zh-TW" baseline="30000"/>
              <a:t>4</a:t>
            </a:r>
            <a:r>
              <a:rPr lang="en-US" altLang="zh-TW"/>
              <a:t>, a, a</a:t>
            </a:r>
            <a:r>
              <a:rPr lang="en-US" altLang="zh-TW" baseline="30000"/>
              <a:t>2</a:t>
            </a:r>
            <a:r>
              <a:rPr lang="en-US" altLang="zh-TW"/>
              <a:t>, a</a:t>
            </a:r>
            <a:r>
              <a:rPr lang="en-US" altLang="zh-TW" baseline="30000"/>
              <a:t>3</a:t>
            </a:r>
            <a:r>
              <a:rPr lang="en-US" altLang="zh-TW"/>
              <a:t> }</a:t>
            </a:r>
          </a:p>
          <a:p>
            <a:pPr>
              <a:spcBef>
                <a:spcPct val="50000"/>
              </a:spcBef>
            </a:pPr>
            <a:r>
              <a:rPr lang="en-US" altLang="zh-TW"/>
              <a:t>   H = { e, a</a:t>
            </a:r>
            <a:r>
              <a:rPr lang="en-US" altLang="zh-TW" baseline="30000"/>
              <a:t>2</a:t>
            </a:r>
            <a:r>
              <a:rPr lang="en-US" altLang="zh-TW"/>
              <a:t> }  is an invariant subgroup.</a:t>
            </a:r>
          </a:p>
          <a:p>
            <a:pPr>
              <a:spcBef>
                <a:spcPct val="50000"/>
              </a:spcBef>
            </a:pPr>
            <a:r>
              <a:rPr lang="en-US" altLang="zh-TW"/>
              <a:t>   Coset    M = a H = a</a:t>
            </a:r>
            <a:r>
              <a:rPr lang="en-US" altLang="zh-TW" baseline="30000"/>
              <a:t>2</a:t>
            </a:r>
            <a:r>
              <a:rPr lang="en-US" altLang="zh-TW"/>
              <a:t> H = { a, a</a:t>
            </a:r>
            <a:r>
              <a:rPr lang="en-US" altLang="zh-TW" baseline="30000"/>
              <a:t>3</a:t>
            </a:r>
            <a:r>
              <a:rPr lang="en-US" altLang="zh-TW"/>
              <a:t> }.</a:t>
            </a:r>
          </a:p>
          <a:p>
            <a:pPr>
              <a:spcBef>
                <a:spcPct val="50000"/>
              </a:spcBef>
            </a:pPr>
            <a:r>
              <a:rPr lang="en-US" altLang="zh-TW"/>
              <a:t>   Factor group   </a:t>
            </a:r>
            <a:r>
              <a:rPr lang="en-US" altLang="zh-TW">
                <a:solidFill>
                  <a:schemeClr val="hlink"/>
                </a:solidFill>
              </a:rPr>
              <a:t>C</a:t>
            </a:r>
            <a:r>
              <a:rPr lang="en-US" altLang="zh-TW" baseline="-25000">
                <a:solidFill>
                  <a:schemeClr val="hlink"/>
                </a:solidFill>
              </a:rPr>
              <a:t>4</a:t>
            </a:r>
            <a:r>
              <a:rPr lang="en-US" altLang="zh-TW">
                <a:solidFill>
                  <a:schemeClr val="hlink"/>
                </a:solidFill>
              </a:rPr>
              <a:t>/H</a:t>
            </a:r>
            <a:r>
              <a:rPr lang="en-US" altLang="zh-TW"/>
              <a:t> = { H, M } </a:t>
            </a:r>
            <a:r>
              <a:rPr lang="en-US" altLang="zh-TW">
                <a:sym typeface="Symbol" pitchFamily="18" charset="2"/>
              </a:rPr>
              <a:t> C</a:t>
            </a:r>
            <a:r>
              <a:rPr lang="en-US" altLang="zh-TW" baseline="-25000">
                <a:sym typeface="Symbol" pitchFamily="18" charset="2"/>
              </a:rPr>
              <a:t>2</a:t>
            </a:r>
          </a:p>
        </p:txBody>
      </p:sp>
      <p:graphicFrame>
        <p:nvGraphicFramePr>
          <p:cNvPr id="112664" name="Group 24"/>
          <p:cNvGraphicFramePr>
            <a:graphicFrameLocks noGrp="1"/>
          </p:cNvGraphicFramePr>
          <p:nvPr/>
        </p:nvGraphicFramePr>
        <p:xfrm>
          <a:off x="6948488" y="3789363"/>
          <a:ext cx="792162" cy="792480"/>
        </p:xfrm>
        <a:graphic>
          <a:graphicData uri="http://schemas.openxmlformats.org/drawingml/2006/table">
            <a:tbl>
              <a:tblPr/>
              <a:tblGrid>
                <a:gridCol w="396875"/>
                <a:gridCol w="395287"/>
              </a:tblGrid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26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26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26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26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126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126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126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12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126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3" name="Text Box 5"/>
          <p:cNvSpPr txBox="1">
            <a:spLocks noChangeArrowheads="1"/>
          </p:cNvSpPr>
          <p:nvPr/>
        </p:nvSpPr>
        <p:spPr bwMode="auto">
          <a:xfrm>
            <a:off x="0" y="260350"/>
            <a:ext cx="5976938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/>
              <a:t> </a:t>
            </a:r>
            <a:r>
              <a:rPr lang="en-US" altLang="zh-TW">
                <a:solidFill>
                  <a:srgbClr val="CC3300"/>
                </a:solidFill>
              </a:rPr>
              <a:t>Example</a:t>
            </a:r>
            <a:r>
              <a:rPr lang="en-US" altLang="zh-TW"/>
              <a:t> </a:t>
            </a:r>
            <a:r>
              <a:rPr lang="en-US" altLang="zh-TW">
                <a:solidFill>
                  <a:srgbClr val="CC3300"/>
                </a:solidFill>
              </a:rPr>
              <a:t>2</a:t>
            </a:r>
            <a:r>
              <a:rPr lang="en-US" altLang="zh-TW"/>
              <a:t>:   </a:t>
            </a:r>
            <a:r>
              <a:rPr lang="en-US" altLang="zh-TW">
                <a:solidFill>
                  <a:schemeClr val="hlink"/>
                </a:solidFill>
              </a:rPr>
              <a:t>S</a:t>
            </a:r>
            <a:r>
              <a:rPr lang="en-US" altLang="zh-TW" baseline="-25000">
                <a:solidFill>
                  <a:schemeClr val="hlink"/>
                </a:solidFill>
              </a:rPr>
              <a:t>3</a:t>
            </a:r>
            <a:r>
              <a:rPr lang="en-US" altLang="zh-TW"/>
              <a:t> = { e, (123), (132), (23), (13), (12) }</a:t>
            </a:r>
          </a:p>
          <a:p>
            <a:pPr>
              <a:spcBef>
                <a:spcPct val="50000"/>
              </a:spcBef>
            </a:pPr>
            <a:r>
              <a:rPr lang="en-US" altLang="zh-TW"/>
              <a:t>   H = { e, (123), (132) }  is invariant</a:t>
            </a:r>
          </a:p>
          <a:p>
            <a:pPr>
              <a:spcBef>
                <a:spcPct val="50000"/>
              </a:spcBef>
            </a:pPr>
            <a:r>
              <a:rPr lang="en-US" altLang="zh-TW"/>
              <a:t>   Coset    M = { (23), (13), (12) }</a:t>
            </a:r>
          </a:p>
          <a:p>
            <a:pPr>
              <a:spcBef>
                <a:spcPct val="50000"/>
              </a:spcBef>
            </a:pPr>
            <a:r>
              <a:rPr lang="en-US" altLang="zh-TW"/>
              <a:t>   Factor group   </a:t>
            </a:r>
            <a:r>
              <a:rPr lang="en-US" altLang="zh-TW">
                <a:solidFill>
                  <a:schemeClr val="hlink"/>
                </a:solidFill>
              </a:rPr>
              <a:t>S</a:t>
            </a:r>
            <a:r>
              <a:rPr lang="en-US" altLang="zh-TW" baseline="-25000">
                <a:solidFill>
                  <a:schemeClr val="hlink"/>
                </a:solidFill>
              </a:rPr>
              <a:t>3 </a:t>
            </a:r>
            <a:r>
              <a:rPr lang="en-US" altLang="zh-TW">
                <a:solidFill>
                  <a:schemeClr val="hlink"/>
                </a:solidFill>
              </a:rPr>
              <a:t>/H</a:t>
            </a:r>
            <a:r>
              <a:rPr lang="en-US" altLang="zh-TW"/>
              <a:t> = { H, M } </a:t>
            </a:r>
            <a:r>
              <a:rPr lang="en-US" altLang="zh-TW">
                <a:sym typeface="Symbol" pitchFamily="18" charset="2"/>
              </a:rPr>
              <a:t> C</a:t>
            </a:r>
            <a:r>
              <a:rPr lang="en-US" altLang="zh-TW" baseline="-25000">
                <a:sym typeface="Symbol" pitchFamily="18" charset="2"/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en-US" altLang="zh-TW" baseline="-25000">
                <a:sym typeface="Symbol" pitchFamily="18" charset="2"/>
              </a:rPr>
              <a:t>		</a:t>
            </a:r>
            <a:r>
              <a:rPr lang="en-US" altLang="zh-TW">
                <a:sym typeface="Symbol" pitchFamily="18" charset="2"/>
              </a:rPr>
              <a:t>C</a:t>
            </a:r>
            <a:r>
              <a:rPr lang="en-US" altLang="zh-TW" baseline="-25000">
                <a:sym typeface="Symbol" pitchFamily="18" charset="2"/>
              </a:rPr>
              <a:t>3v </a:t>
            </a:r>
            <a:r>
              <a:rPr lang="en-US" altLang="zh-TW">
                <a:sym typeface="Symbol" pitchFamily="18" charset="2"/>
              </a:rPr>
              <a:t>/ C</a:t>
            </a:r>
            <a:r>
              <a:rPr lang="en-US" altLang="zh-TW" baseline="-25000">
                <a:sym typeface="Symbol" pitchFamily="18" charset="2"/>
              </a:rPr>
              <a:t>3</a:t>
            </a:r>
            <a:r>
              <a:rPr lang="en-US" altLang="zh-TW">
                <a:sym typeface="Symbol" pitchFamily="18" charset="2"/>
              </a:rPr>
              <a:t> </a:t>
            </a:r>
            <a:r>
              <a:rPr lang="en-US" altLang="zh-TW"/>
              <a:t> </a:t>
            </a:r>
            <a:r>
              <a:rPr lang="en-US" altLang="zh-TW">
                <a:sym typeface="Symbol" pitchFamily="18" charset="2"/>
              </a:rPr>
              <a:t> C</a:t>
            </a:r>
            <a:r>
              <a:rPr lang="en-US" altLang="zh-TW" baseline="-25000">
                <a:sym typeface="Symbol" pitchFamily="18" charset="2"/>
              </a:rPr>
              <a:t>2</a:t>
            </a:r>
          </a:p>
        </p:txBody>
      </p:sp>
      <p:graphicFrame>
        <p:nvGraphicFramePr>
          <p:cNvPr id="114801" name="Group 113"/>
          <p:cNvGraphicFramePr>
            <a:graphicFrameLocks noGrp="1"/>
          </p:cNvGraphicFramePr>
          <p:nvPr/>
        </p:nvGraphicFramePr>
        <p:xfrm>
          <a:off x="6084888" y="188913"/>
          <a:ext cx="3059112" cy="1873252"/>
        </p:xfrm>
        <a:graphic>
          <a:graphicData uri="http://schemas.openxmlformats.org/drawingml/2006/table">
            <a:tbl>
              <a:tblPr/>
              <a:tblGrid>
                <a:gridCol w="509587"/>
                <a:gridCol w="511175"/>
                <a:gridCol w="509588"/>
                <a:gridCol w="508000"/>
                <a:gridCol w="511175"/>
                <a:gridCol w="509587"/>
              </a:tblGrid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(123)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(132)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(23)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(13)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(12)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(123)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(132)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(12)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(23)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(13)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(132)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(123)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(13)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(12)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(23)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(23)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(13)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(12)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(123)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(132)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(13)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(12)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(23)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(132)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(123)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(12)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(23)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(13)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(123)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(132)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4802" name="Text Box 114"/>
          <p:cNvSpPr txBox="1">
            <a:spLocks noChangeArrowheads="1"/>
          </p:cNvSpPr>
          <p:nvPr/>
        </p:nvSpPr>
        <p:spPr bwMode="auto">
          <a:xfrm>
            <a:off x="250825" y="2708275"/>
            <a:ext cx="8569325" cy="268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/>
              <a:t> </a:t>
            </a:r>
            <a:r>
              <a:rPr lang="en-US" altLang="zh-TW">
                <a:solidFill>
                  <a:srgbClr val="CC3300"/>
                </a:solidFill>
              </a:rPr>
              <a:t>Example</a:t>
            </a:r>
            <a:r>
              <a:rPr lang="en-US" altLang="zh-TW"/>
              <a:t> </a:t>
            </a:r>
            <a:r>
              <a:rPr lang="en-US" altLang="zh-TW">
                <a:solidFill>
                  <a:srgbClr val="CC3300"/>
                </a:solidFill>
              </a:rPr>
              <a:t>3</a:t>
            </a:r>
            <a:r>
              <a:rPr lang="en-US" altLang="zh-TW"/>
              <a:t>:  </a:t>
            </a:r>
            <a:r>
              <a:rPr lang="en-US" altLang="zh-TW">
                <a:solidFill>
                  <a:schemeClr val="hlink"/>
                </a:solidFill>
              </a:rPr>
              <a:t>T</a:t>
            </a:r>
            <a:r>
              <a:rPr lang="en-US" altLang="zh-TW" baseline="30000">
                <a:solidFill>
                  <a:schemeClr val="hlink"/>
                </a:solidFill>
              </a:rPr>
              <a:t>d</a:t>
            </a:r>
            <a:r>
              <a:rPr lang="en-US" altLang="zh-TW"/>
              <a:t> </a:t>
            </a:r>
            <a:r>
              <a:rPr lang="en-US" altLang="zh-TW">
                <a:sym typeface="Symbol" pitchFamily="18" charset="2"/>
              </a:rPr>
              <a:t>  = { T(n), n </a:t>
            </a:r>
            <a:r>
              <a:rPr lang="en-US" altLang="zh-TW">
                <a:latin typeface="Euclid Math Two" pitchFamily="18" charset="2"/>
                <a:sym typeface="Symbol" pitchFamily="18" charset="2"/>
              </a:rPr>
              <a:t>Z</a:t>
            </a:r>
            <a:r>
              <a:rPr lang="en-US" altLang="zh-TW">
                <a:sym typeface="Symbol" pitchFamily="18" charset="2"/>
              </a:rPr>
              <a:t> }</a:t>
            </a:r>
            <a:endParaRPr lang="en-US" altLang="zh-TW" baseline="30000">
              <a:sym typeface="Symbol" pitchFamily="18" charset="2"/>
            </a:endParaRPr>
          </a:p>
          <a:p>
            <a:pPr>
              <a:spcBef>
                <a:spcPct val="50000"/>
              </a:spcBef>
            </a:pPr>
            <a:r>
              <a:rPr lang="en-US" altLang="zh-TW"/>
              <a:t> </a:t>
            </a:r>
            <a:r>
              <a:rPr lang="en-US" altLang="zh-TW">
                <a:sym typeface="Symbol" pitchFamily="18" charset="2"/>
              </a:rPr>
              <a:t></a:t>
            </a:r>
            <a:r>
              <a:rPr lang="en-US" altLang="zh-TW" baseline="-25000">
                <a:sym typeface="Symbol" pitchFamily="18" charset="2"/>
              </a:rPr>
              <a:t>m</a:t>
            </a:r>
            <a:r>
              <a:rPr lang="en-US" altLang="zh-TW">
                <a:sym typeface="Symbol" pitchFamily="18" charset="2"/>
              </a:rPr>
              <a:t> = { T(mn), n </a:t>
            </a:r>
            <a:r>
              <a:rPr lang="en-US" altLang="zh-TW">
                <a:latin typeface="Euclid Math Two" pitchFamily="18" charset="2"/>
                <a:sym typeface="Symbol" pitchFamily="18" charset="2"/>
              </a:rPr>
              <a:t>Z</a:t>
            </a:r>
            <a:r>
              <a:rPr lang="en-US" altLang="zh-TW">
                <a:sym typeface="Symbol" pitchFamily="18" charset="2"/>
              </a:rPr>
              <a:t> }  </a:t>
            </a:r>
            <a:r>
              <a:rPr lang="en-US" altLang="zh-TW"/>
              <a:t>is an invariant subgroup.</a:t>
            </a:r>
          </a:p>
          <a:p>
            <a:pPr>
              <a:spcBef>
                <a:spcPct val="50000"/>
              </a:spcBef>
            </a:pPr>
            <a:r>
              <a:rPr lang="en-US" altLang="zh-TW"/>
              <a:t> Cosets: 	T(k) </a:t>
            </a:r>
            <a:r>
              <a:rPr lang="en-US" altLang="zh-TW">
                <a:sym typeface="Symbol" pitchFamily="18" charset="2"/>
              </a:rPr>
              <a:t></a:t>
            </a:r>
            <a:r>
              <a:rPr lang="en-US" altLang="zh-TW" baseline="-25000">
                <a:sym typeface="Symbol" pitchFamily="18" charset="2"/>
              </a:rPr>
              <a:t>m		</a:t>
            </a:r>
            <a:r>
              <a:rPr lang="en-US" altLang="zh-TW">
                <a:sym typeface="Symbol" pitchFamily="18" charset="2"/>
              </a:rPr>
              <a:t>k = 1, …, m –1      &amp;    </a:t>
            </a:r>
            <a:r>
              <a:rPr lang="en-US" altLang="zh-TW"/>
              <a:t>T(m) </a:t>
            </a:r>
            <a:r>
              <a:rPr lang="en-US" altLang="zh-TW">
                <a:sym typeface="Symbol" pitchFamily="18" charset="2"/>
              </a:rPr>
              <a:t></a:t>
            </a:r>
            <a:r>
              <a:rPr lang="en-US" altLang="zh-TW" baseline="-25000">
                <a:sym typeface="Symbol" pitchFamily="18" charset="2"/>
              </a:rPr>
              <a:t>m  </a:t>
            </a:r>
            <a:r>
              <a:rPr lang="en-US" altLang="zh-TW"/>
              <a:t>= </a:t>
            </a:r>
            <a:r>
              <a:rPr lang="en-US" altLang="zh-TW">
                <a:sym typeface="Symbol" pitchFamily="18" charset="2"/>
              </a:rPr>
              <a:t></a:t>
            </a:r>
            <a:r>
              <a:rPr lang="en-US" altLang="zh-TW" baseline="-25000">
                <a:sym typeface="Symbol" pitchFamily="18" charset="2"/>
              </a:rPr>
              <a:t>m</a:t>
            </a:r>
            <a:endParaRPr lang="en-US" altLang="zh-TW"/>
          </a:p>
          <a:p>
            <a:pPr>
              <a:spcBef>
                <a:spcPct val="50000"/>
              </a:spcBef>
            </a:pPr>
            <a:r>
              <a:rPr lang="en-US" altLang="zh-TW"/>
              <a:t> Products: 	T(k) </a:t>
            </a:r>
            <a:r>
              <a:rPr lang="en-US" altLang="zh-TW">
                <a:sym typeface="Symbol" pitchFamily="18" charset="2"/>
              </a:rPr>
              <a:t></a:t>
            </a:r>
            <a:r>
              <a:rPr lang="en-US" altLang="zh-TW" baseline="-25000">
                <a:sym typeface="Symbol" pitchFamily="18" charset="2"/>
              </a:rPr>
              <a:t>m </a:t>
            </a:r>
            <a:r>
              <a:rPr lang="en-US" altLang="zh-TW">
                <a:cs typeface="Arial" charset="0"/>
                <a:sym typeface="Symbol" pitchFamily="18" charset="2"/>
              </a:rPr>
              <a:t>• </a:t>
            </a:r>
            <a:r>
              <a:rPr lang="en-US" altLang="zh-TW"/>
              <a:t>T(j) </a:t>
            </a:r>
            <a:r>
              <a:rPr lang="en-US" altLang="zh-TW">
                <a:sym typeface="Symbol" pitchFamily="18" charset="2"/>
              </a:rPr>
              <a:t></a:t>
            </a:r>
            <a:r>
              <a:rPr lang="en-US" altLang="zh-TW" baseline="-25000">
                <a:sym typeface="Symbol" pitchFamily="18" charset="2"/>
              </a:rPr>
              <a:t>m</a:t>
            </a:r>
            <a:r>
              <a:rPr lang="en-US" altLang="zh-TW">
                <a:sym typeface="Symbol" pitchFamily="18" charset="2"/>
              </a:rPr>
              <a:t> = </a:t>
            </a:r>
            <a:r>
              <a:rPr lang="en-US" altLang="zh-TW"/>
              <a:t>T(k+j) </a:t>
            </a:r>
            <a:r>
              <a:rPr lang="en-US" altLang="zh-TW">
                <a:sym typeface="Symbol" pitchFamily="18" charset="2"/>
              </a:rPr>
              <a:t></a:t>
            </a:r>
            <a:r>
              <a:rPr lang="en-US" altLang="zh-TW" baseline="-25000">
                <a:sym typeface="Symbol" pitchFamily="18" charset="2"/>
              </a:rPr>
              <a:t>m</a:t>
            </a:r>
            <a:endParaRPr lang="en-US" altLang="zh-TW"/>
          </a:p>
          <a:p>
            <a:pPr>
              <a:spcBef>
                <a:spcPct val="50000"/>
              </a:spcBef>
            </a:pPr>
            <a:r>
              <a:rPr lang="en-US" altLang="zh-TW"/>
              <a:t> Factor group: 	</a:t>
            </a:r>
            <a:r>
              <a:rPr lang="en-US" altLang="zh-TW">
                <a:solidFill>
                  <a:schemeClr val="hlink"/>
                </a:solidFill>
                <a:sym typeface="Symbol" pitchFamily="18" charset="2"/>
              </a:rPr>
              <a:t></a:t>
            </a:r>
            <a:r>
              <a:rPr lang="en-US" altLang="zh-TW" baseline="-25000">
                <a:solidFill>
                  <a:schemeClr val="hlink"/>
                </a:solidFill>
              </a:rPr>
              <a:t> </a:t>
            </a:r>
            <a:r>
              <a:rPr lang="en-US" altLang="zh-TW">
                <a:solidFill>
                  <a:schemeClr val="hlink"/>
                </a:solidFill>
              </a:rPr>
              <a:t>/ </a:t>
            </a:r>
            <a:r>
              <a:rPr lang="en-US" altLang="zh-TW">
                <a:solidFill>
                  <a:schemeClr val="hlink"/>
                </a:solidFill>
                <a:sym typeface="Symbol" pitchFamily="18" charset="2"/>
              </a:rPr>
              <a:t></a:t>
            </a:r>
            <a:r>
              <a:rPr lang="en-US" altLang="zh-TW" baseline="-25000">
                <a:solidFill>
                  <a:schemeClr val="hlink"/>
                </a:solidFill>
                <a:sym typeface="Symbol" pitchFamily="18" charset="2"/>
              </a:rPr>
              <a:t>m</a:t>
            </a:r>
            <a:r>
              <a:rPr lang="en-US" altLang="zh-TW"/>
              <a:t> = { { T(k) </a:t>
            </a:r>
            <a:r>
              <a:rPr lang="en-US" altLang="zh-TW">
                <a:sym typeface="Symbol" pitchFamily="18" charset="2"/>
              </a:rPr>
              <a:t></a:t>
            </a:r>
            <a:r>
              <a:rPr lang="en-US" altLang="zh-TW" baseline="-25000">
                <a:sym typeface="Symbol" pitchFamily="18" charset="2"/>
              </a:rPr>
              <a:t>m</a:t>
            </a:r>
            <a:r>
              <a:rPr lang="en-US" altLang="zh-TW">
                <a:sym typeface="Symbol" pitchFamily="18" charset="2"/>
              </a:rPr>
              <a:t> | k = 1, …, m –1</a:t>
            </a:r>
            <a:r>
              <a:rPr lang="en-US" altLang="zh-TW"/>
              <a:t> }, </a:t>
            </a:r>
            <a:r>
              <a:rPr lang="en-US" altLang="zh-TW">
                <a:sym typeface="Symbol" pitchFamily="18" charset="2"/>
              </a:rPr>
              <a:t>• </a:t>
            </a:r>
            <a:r>
              <a:rPr lang="en-US" altLang="zh-TW"/>
              <a:t>}  </a:t>
            </a:r>
            <a:r>
              <a:rPr lang="en-US" altLang="zh-TW">
                <a:sym typeface="Symbol" pitchFamily="18" charset="2"/>
              </a:rPr>
              <a:t> C</a:t>
            </a:r>
            <a:r>
              <a:rPr lang="en-US" altLang="zh-TW" baseline="-25000">
                <a:sym typeface="Symbol" pitchFamily="18" charset="2"/>
              </a:rPr>
              <a:t>m</a:t>
            </a:r>
            <a:endParaRPr lang="en-US" altLang="zh-TW">
              <a:sym typeface="Symbol" pitchFamily="18" charset="2"/>
            </a:endParaRPr>
          </a:p>
          <a:p>
            <a:pPr>
              <a:spcBef>
                <a:spcPct val="50000"/>
              </a:spcBef>
            </a:pPr>
            <a:r>
              <a:rPr lang="en-US" altLang="zh-TW">
                <a:sym typeface="Symbol" pitchFamily="18" charset="2"/>
              </a:rPr>
              <a:t> </a:t>
            </a:r>
            <a:r>
              <a:rPr lang="en-US" altLang="zh-TW">
                <a:solidFill>
                  <a:srgbClr val="FF00FF"/>
                </a:solidFill>
                <a:sym typeface="Symbol" pitchFamily="18" charset="2"/>
              </a:rPr>
              <a:t>Caution</a:t>
            </a:r>
            <a:r>
              <a:rPr lang="en-US" altLang="zh-TW">
                <a:sym typeface="Symbol" pitchFamily="18" charset="2"/>
              </a:rPr>
              <a:t>:	 </a:t>
            </a:r>
            <a:r>
              <a:rPr lang="en-US" altLang="zh-TW" baseline="-25000"/>
              <a:t>m  </a:t>
            </a:r>
            <a:r>
              <a:rPr lang="en-US" altLang="zh-TW">
                <a:sym typeface="Symbol" pitchFamily="18" charset="2"/>
              </a:rPr>
              <a:t>  </a:t>
            </a:r>
            <a:r>
              <a:rPr lang="en-US" altLang="zh-TW"/>
              <a:t> </a:t>
            </a:r>
            <a:r>
              <a:rPr lang="en-US" altLang="zh-TW">
                <a:sym typeface="Symbol" pitchFamily="18" charset="2"/>
              </a:rPr>
              <a:t></a:t>
            </a:r>
            <a:endParaRPr lang="en-US" altLang="zh-TW" baseline="-25000">
              <a:sym typeface="Symbol" pitchFamily="18" charset="2"/>
            </a:endParaRPr>
          </a:p>
        </p:txBody>
      </p:sp>
      <p:sp>
        <p:nvSpPr>
          <p:cNvPr id="114803" name="Text Box 115"/>
          <p:cNvSpPr txBox="1">
            <a:spLocks noChangeArrowheads="1"/>
          </p:cNvSpPr>
          <p:nvPr/>
        </p:nvSpPr>
        <p:spPr bwMode="auto">
          <a:xfrm>
            <a:off x="468313" y="5661025"/>
            <a:ext cx="7343775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rgbClr val="CC3300"/>
                </a:solidFill>
              </a:rPr>
              <a:t>Example 4</a:t>
            </a:r>
            <a:r>
              <a:rPr lang="en-US" altLang="zh-TW"/>
              <a:t>:  </a:t>
            </a:r>
            <a:r>
              <a:rPr lang="en-US" altLang="zh-TW">
                <a:solidFill>
                  <a:schemeClr val="hlink"/>
                </a:solidFill>
              </a:rPr>
              <a:t>E</a:t>
            </a:r>
            <a:r>
              <a:rPr lang="en-US" altLang="zh-TW" baseline="-25000">
                <a:solidFill>
                  <a:schemeClr val="hlink"/>
                </a:solidFill>
              </a:rPr>
              <a:t>3</a:t>
            </a:r>
          </a:p>
          <a:p>
            <a:pPr>
              <a:spcBef>
                <a:spcPct val="50000"/>
              </a:spcBef>
            </a:pPr>
            <a:r>
              <a:rPr lang="en-US" altLang="zh-TW"/>
              <a:t>H = T(3)  is invariant.		E</a:t>
            </a:r>
            <a:r>
              <a:rPr lang="en-US" altLang="zh-TW" baseline="-25000"/>
              <a:t>3</a:t>
            </a:r>
            <a:r>
              <a:rPr lang="en-US" altLang="zh-TW"/>
              <a:t> / T(3) </a:t>
            </a:r>
            <a:r>
              <a:rPr lang="en-US" altLang="zh-TW">
                <a:sym typeface="Symbol" pitchFamily="18" charset="2"/>
              </a:rPr>
              <a:t> R(3)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4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46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46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46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46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14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148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148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148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148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148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14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14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417512"/>
          </a:xfrm>
        </p:spPr>
        <p:txBody>
          <a:bodyPr/>
          <a:lstStyle/>
          <a:p>
            <a:pPr eaLnBrk="1" hangingPunct="1"/>
            <a:r>
              <a:rPr lang="en-US" altLang="zh-TW" sz="2400" smtClean="0"/>
              <a:t> 2.6 	Homomorphisms</a:t>
            </a:r>
          </a:p>
        </p:txBody>
      </p:sp>
      <p:sp>
        <p:nvSpPr>
          <p:cNvPr id="116741" name="Text Box 5"/>
          <p:cNvSpPr txBox="1">
            <a:spLocks noChangeArrowheads="1"/>
          </p:cNvSpPr>
          <p:nvPr/>
        </p:nvSpPr>
        <p:spPr bwMode="auto">
          <a:xfrm>
            <a:off x="250825" y="765175"/>
            <a:ext cx="8497888" cy="207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rgbClr val="CC3300"/>
                </a:solidFill>
              </a:rPr>
              <a:t>Definition</a:t>
            </a:r>
            <a:r>
              <a:rPr lang="en-US" altLang="zh-TW"/>
              <a:t> 2.11:  </a:t>
            </a:r>
            <a:r>
              <a:rPr lang="en-US" altLang="zh-TW">
                <a:solidFill>
                  <a:schemeClr val="hlink"/>
                </a:solidFill>
              </a:rPr>
              <a:t>Homomorphism</a:t>
            </a:r>
          </a:p>
          <a:p>
            <a:pPr>
              <a:spcBef>
                <a:spcPct val="50000"/>
              </a:spcBef>
            </a:pPr>
            <a:r>
              <a:rPr lang="en-US" altLang="zh-TW"/>
              <a:t>G  is homomorphic to G'  ( G ~ G' )  if  </a:t>
            </a:r>
            <a:r>
              <a:rPr lang="en-US" altLang="zh-TW">
                <a:sym typeface="Euclid Symbol" pitchFamily="18" charset="2"/>
              </a:rPr>
              <a:t>  </a:t>
            </a:r>
            <a:r>
              <a:rPr lang="en-US" altLang="zh-TW"/>
              <a:t>a group structure preserving mapping from G to G', i.e.</a:t>
            </a:r>
          </a:p>
          <a:p>
            <a:pPr>
              <a:spcBef>
                <a:spcPct val="50000"/>
              </a:spcBef>
            </a:pPr>
            <a:r>
              <a:rPr lang="en-US" altLang="zh-TW">
                <a:sym typeface="Euclid Symbol" pitchFamily="18" charset="2"/>
              </a:rPr>
              <a:t></a:t>
            </a:r>
            <a:r>
              <a:rPr lang="en-US" altLang="zh-TW"/>
              <a:t> 	</a:t>
            </a:r>
            <a:r>
              <a:rPr lang="en-US" altLang="zh-TW">
                <a:sym typeface="Symbol" pitchFamily="18" charset="2"/>
              </a:rPr>
              <a:t> </a:t>
            </a:r>
            <a:r>
              <a:rPr lang="en-US" altLang="zh-TW"/>
              <a:t>:  G </a:t>
            </a:r>
            <a:r>
              <a:rPr lang="en-US" altLang="zh-TW">
                <a:sym typeface="Symbol" pitchFamily="18" charset="2"/>
              </a:rPr>
              <a:t> G'  	g </a:t>
            </a:r>
            <a:r>
              <a:rPr lang="en-US" altLang="zh-TW">
                <a:latin typeface="Euclid" pitchFamily="18" charset="0"/>
                <a:sym typeface="Symbol" pitchFamily="18" charset="2"/>
              </a:rPr>
              <a:t> </a:t>
            </a:r>
            <a:r>
              <a:rPr lang="en-US" altLang="zh-TW">
                <a:latin typeface="Euclid" pitchFamily="18" charset="0"/>
                <a:sym typeface="Euclid Extra" pitchFamily="18" charset="2"/>
              </a:rPr>
              <a:t> </a:t>
            </a:r>
            <a:r>
              <a:rPr lang="en-US" altLang="zh-TW">
                <a:latin typeface="Arial Unicode MS" pitchFamily="34" charset="-120"/>
                <a:sym typeface="Euclid Extra" pitchFamily="18" charset="2"/>
              </a:rPr>
              <a:t>g' = </a:t>
            </a:r>
            <a:r>
              <a:rPr lang="en-US" altLang="zh-TW">
                <a:latin typeface="Arial Unicode MS" pitchFamily="34" charset="-120"/>
                <a:sym typeface="Symbol" pitchFamily="18" charset="2"/>
              </a:rPr>
              <a:t></a:t>
            </a:r>
            <a:r>
              <a:rPr lang="en-US" altLang="zh-TW">
                <a:latin typeface="Arial Unicode MS" pitchFamily="34" charset="-120"/>
                <a:sym typeface="Euclid Extra" pitchFamily="18" charset="2"/>
              </a:rPr>
              <a:t>(g)</a:t>
            </a:r>
            <a:endParaRPr lang="en-US" altLang="zh-TW">
              <a:latin typeface="Euclid" pitchFamily="18" charset="0"/>
              <a:sym typeface="Euclid Extra" pitchFamily="18" charset="2"/>
            </a:endParaRPr>
          </a:p>
          <a:p>
            <a:pPr>
              <a:spcBef>
                <a:spcPct val="50000"/>
              </a:spcBef>
            </a:pPr>
            <a:r>
              <a:rPr lang="en-US" altLang="zh-TW">
                <a:sym typeface="Symbol" pitchFamily="18" charset="2"/>
              </a:rPr>
              <a:t> 	       a b = c    </a:t>
            </a:r>
            <a:r>
              <a:rPr lang="en-US" altLang="zh-TW">
                <a:sym typeface="Euclid Extra" pitchFamily="18" charset="2"/>
              </a:rPr>
              <a:t></a:t>
            </a:r>
            <a:r>
              <a:rPr lang="en-US" altLang="zh-TW">
                <a:sym typeface="Symbol" pitchFamily="18" charset="2"/>
              </a:rPr>
              <a:t>  a' b' = c'</a:t>
            </a:r>
          </a:p>
        </p:txBody>
      </p:sp>
      <p:sp>
        <p:nvSpPr>
          <p:cNvPr id="116742" name="Text Box 6"/>
          <p:cNvSpPr txBox="1">
            <a:spLocks noChangeArrowheads="1"/>
          </p:cNvSpPr>
          <p:nvPr/>
        </p:nvSpPr>
        <p:spPr bwMode="auto">
          <a:xfrm>
            <a:off x="250825" y="2997200"/>
            <a:ext cx="52562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chemeClr val="hlink"/>
                </a:solidFill>
              </a:rPr>
              <a:t>Isomomorphism</a:t>
            </a:r>
            <a:r>
              <a:rPr lang="en-US" altLang="zh-TW"/>
              <a:t>:  </a:t>
            </a:r>
            <a:r>
              <a:rPr lang="en-US" altLang="zh-TW">
                <a:sym typeface="Symbol" pitchFamily="18" charset="2"/>
              </a:rPr>
              <a:t>  is invertible  ( 1-1 onto ).</a:t>
            </a:r>
          </a:p>
        </p:txBody>
      </p:sp>
      <p:sp>
        <p:nvSpPr>
          <p:cNvPr id="116743" name="Text Box 7"/>
          <p:cNvSpPr txBox="1">
            <a:spLocks noChangeArrowheads="1"/>
          </p:cNvSpPr>
          <p:nvPr/>
        </p:nvSpPr>
        <p:spPr bwMode="auto">
          <a:xfrm>
            <a:off x="179388" y="3429000"/>
            <a:ext cx="4537075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rgbClr val="CC3300"/>
                </a:solidFill>
              </a:rPr>
              <a:t>Example</a:t>
            </a:r>
            <a:r>
              <a:rPr lang="en-US" altLang="zh-TW"/>
              <a:t>:</a:t>
            </a:r>
          </a:p>
          <a:p>
            <a:pPr>
              <a:spcBef>
                <a:spcPct val="50000"/>
              </a:spcBef>
            </a:pPr>
            <a:r>
              <a:rPr lang="en-US" altLang="zh-TW">
                <a:sym typeface="Symbol" pitchFamily="18" charset="2"/>
              </a:rPr>
              <a:t></a:t>
            </a:r>
            <a:r>
              <a:rPr lang="en-US" altLang="zh-TW"/>
              <a:t>:  S</a:t>
            </a:r>
            <a:r>
              <a:rPr lang="en-US" altLang="zh-TW" baseline="-25000"/>
              <a:t>3</a:t>
            </a:r>
            <a:r>
              <a:rPr lang="en-US" altLang="zh-TW"/>
              <a:t> </a:t>
            </a:r>
            <a:r>
              <a:rPr lang="en-US" altLang="zh-TW">
                <a:sym typeface="Symbol" pitchFamily="18" charset="2"/>
              </a:rPr>
              <a:t> C</a:t>
            </a:r>
            <a:r>
              <a:rPr lang="en-US" altLang="zh-TW" baseline="-25000">
                <a:sym typeface="Symbol" pitchFamily="18" charset="2"/>
              </a:rPr>
              <a:t>2</a:t>
            </a:r>
            <a:r>
              <a:rPr lang="en-US" altLang="zh-TW">
                <a:sym typeface="Symbol" pitchFamily="18" charset="2"/>
              </a:rPr>
              <a:t>  	</a:t>
            </a:r>
          </a:p>
          <a:p>
            <a:pPr>
              <a:spcBef>
                <a:spcPct val="50000"/>
              </a:spcBef>
            </a:pPr>
            <a:r>
              <a:rPr lang="en-US" altLang="zh-TW">
                <a:sym typeface="Symbol" pitchFamily="18" charset="2"/>
              </a:rPr>
              <a:t>with	(e) = [(123)] = [(321)] = e</a:t>
            </a:r>
          </a:p>
          <a:p>
            <a:pPr>
              <a:spcBef>
                <a:spcPct val="50000"/>
              </a:spcBef>
            </a:pPr>
            <a:r>
              <a:rPr lang="en-US" altLang="zh-TW">
                <a:sym typeface="Symbol" pitchFamily="18" charset="2"/>
              </a:rPr>
              <a:t>	[(23)] = [(31)] = [(12)] = a</a:t>
            </a:r>
          </a:p>
          <a:p>
            <a:pPr>
              <a:spcBef>
                <a:spcPct val="50000"/>
              </a:spcBef>
            </a:pPr>
            <a:r>
              <a:rPr lang="en-US" altLang="zh-TW">
                <a:sym typeface="Symbol" pitchFamily="18" charset="2"/>
              </a:rPr>
              <a:t>is a homorphism </a:t>
            </a:r>
            <a:r>
              <a:rPr lang="en-US" altLang="zh-TW"/>
              <a:t>S</a:t>
            </a:r>
            <a:r>
              <a:rPr lang="en-US" altLang="zh-TW" baseline="-25000"/>
              <a:t>3</a:t>
            </a:r>
            <a:r>
              <a:rPr lang="en-US" altLang="zh-TW"/>
              <a:t> </a:t>
            </a:r>
            <a:r>
              <a:rPr lang="en-US" altLang="zh-TW">
                <a:sym typeface="Symbol" pitchFamily="18" charset="2"/>
              </a:rPr>
              <a:t>~ C</a:t>
            </a:r>
            <a:r>
              <a:rPr lang="en-US" altLang="zh-TW" baseline="-25000">
                <a:sym typeface="Symbol" pitchFamily="18" charset="2"/>
              </a:rPr>
              <a:t>2</a:t>
            </a:r>
            <a:r>
              <a:rPr lang="en-US" altLang="zh-TW">
                <a:sym typeface="Symbol" pitchFamily="18" charset="2"/>
              </a:rPr>
              <a:t>.</a:t>
            </a:r>
            <a:endParaRPr lang="en-US" altLang="zh-TW" baseline="-25000">
              <a:sym typeface="Symbol" pitchFamily="18" charset="2"/>
            </a:endParaRPr>
          </a:p>
        </p:txBody>
      </p:sp>
      <p:pic>
        <p:nvPicPr>
          <p:cNvPr id="116744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4156075"/>
            <a:ext cx="4178300" cy="196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6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67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67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167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16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167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167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167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167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1167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116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2. Basic Group Theory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971550" y="1844675"/>
            <a:ext cx="7129463" cy="275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TW"/>
              <a:t> 2.1 	Basic Definitions and Simple Examples </a:t>
            </a:r>
          </a:p>
          <a:p>
            <a:pPr>
              <a:lnSpc>
                <a:spcPct val="125000"/>
              </a:lnSpc>
            </a:pPr>
            <a:r>
              <a:rPr lang="en-US" altLang="zh-TW"/>
              <a:t> 2.2 	Further Examples, Subgroups </a:t>
            </a:r>
          </a:p>
          <a:p>
            <a:pPr>
              <a:lnSpc>
                <a:spcPct val="125000"/>
              </a:lnSpc>
            </a:pPr>
            <a:r>
              <a:rPr lang="en-US" altLang="zh-TW"/>
              <a:t> 2.3 	The Rearrangement Lemma &amp; the Symmetric Group</a:t>
            </a:r>
          </a:p>
          <a:p>
            <a:pPr>
              <a:lnSpc>
                <a:spcPct val="125000"/>
              </a:lnSpc>
            </a:pPr>
            <a:r>
              <a:rPr lang="en-US" altLang="zh-TW"/>
              <a:t> 2.4 	Classes and Invariant Subgroups</a:t>
            </a:r>
          </a:p>
          <a:p>
            <a:pPr>
              <a:lnSpc>
                <a:spcPct val="125000"/>
              </a:lnSpc>
            </a:pPr>
            <a:r>
              <a:rPr lang="en-US" altLang="zh-TW"/>
              <a:t> 2.5 	Cosets and Factor (Quotient) Groups</a:t>
            </a:r>
          </a:p>
          <a:p>
            <a:pPr>
              <a:lnSpc>
                <a:spcPct val="125000"/>
              </a:lnSpc>
            </a:pPr>
            <a:r>
              <a:rPr lang="en-US" altLang="zh-TW"/>
              <a:t> 2.6 	Homomorphisms</a:t>
            </a:r>
          </a:p>
          <a:p>
            <a:pPr>
              <a:lnSpc>
                <a:spcPct val="125000"/>
              </a:lnSpc>
            </a:pPr>
            <a:r>
              <a:rPr lang="en-US" altLang="zh-TW"/>
              <a:t> 2.7	Direct Products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0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4"/>
          <p:cNvSpPr txBox="1">
            <a:spLocks noChangeArrowheads="1"/>
          </p:cNvSpPr>
          <p:nvPr/>
        </p:nvSpPr>
        <p:spPr bwMode="auto">
          <a:xfrm>
            <a:off x="179388" y="333375"/>
            <a:ext cx="86042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TW" altLang="zh-TW"/>
          </a:p>
        </p:txBody>
      </p:sp>
      <p:sp>
        <p:nvSpPr>
          <p:cNvPr id="118789" name="Text Box 5"/>
          <p:cNvSpPr txBox="1">
            <a:spLocks noChangeArrowheads="1"/>
          </p:cNvSpPr>
          <p:nvPr/>
        </p:nvSpPr>
        <p:spPr bwMode="auto">
          <a:xfrm>
            <a:off x="468313" y="765175"/>
            <a:ext cx="842486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rgbClr val="CC3300"/>
                </a:solidFill>
              </a:rPr>
              <a:t>Theorem</a:t>
            </a:r>
            <a:r>
              <a:rPr lang="en-US" altLang="zh-TW"/>
              <a:t> 2.5: </a:t>
            </a:r>
          </a:p>
          <a:p>
            <a:pPr>
              <a:spcBef>
                <a:spcPct val="50000"/>
              </a:spcBef>
            </a:pPr>
            <a:r>
              <a:rPr lang="en-US" altLang="zh-TW"/>
              <a:t>Let  </a:t>
            </a:r>
            <a:r>
              <a:rPr lang="en-US" altLang="zh-TW">
                <a:sym typeface="Symbol" pitchFamily="18" charset="2"/>
              </a:rPr>
              <a:t></a:t>
            </a:r>
            <a:r>
              <a:rPr lang="en-US" altLang="zh-TW"/>
              <a:t>: G </a:t>
            </a:r>
            <a:r>
              <a:rPr lang="en-US" altLang="zh-TW">
                <a:sym typeface="Symbol" pitchFamily="18" charset="2"/>
              </a:rPr>
              <a:t> </a:t>
            </a:r>
            <a:r>
              <a:rPr lang="en-US" altLang="zh-TW"/>
              <a:t>G'  be a homomorphism   and   </a:t>
            </a:r>
            <a:r>
              <a:rPr lang="en-US" altLang="zh-TW">
                <a:solidFill>
                  <a:schemeClr val="hlink"/>
                </a:solidFill>
              </a:rPr>
              <a:t>Kernel</a:t>
            </a:r>
            <a:r>
              <a:rPr lang="en-US" altLang="zh-TW"/>
              <a:t> = K = { g |  </a:t>
            </a:r>
            <a:r>
              <a:rPr lang="en-US" altLang="zh-TW">
                <a:sym typeface="Symbol" pitchFamily="18" charset="2"/>
              </a:rPr>
              <a:t>(g) = e' }</a:t>
            </a:r>
          </a:p>
          <a:p>
            <a:pPr>
              <a:spcBef>
                <a:spcPct val="50000"/>
              </a:spcBef>
            </a:pPr>
            <a:r>
              <a:rPr lang="en-US" altLang="zh-TW">
                <a:sym typeface="Symbol" pitchFamily="18" charset="2"/>
              </a:rPr>
              <a:t>Then  K is an invariant subgroup of G    and    G/K  G'</a:t>
            </a:r>
          </a:p>
        </p:txBody>
      </p:sp>
      <p:sp>
        <p:nvSpPr>
          <p:cNvPr id="118790" name="Text Box 6"/>
          <p:cNvSpPr txBox="1">
            <a:spLocks noChangeArrowheads="1"/>
          </p:cNvSpPr>
          <p:nvPr/>
        </p:nvSpPr>
        <p:spPr bwMode="auto">
          <a:xfrm>
            <a:off x="323850" y="2565400"/>
            <a:ext cx="8569325" cy="359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chemeClr val="hlink"/>
                </a:solidFill>
              </a:rPr>
              <a:t>Proof</a:t>
            </a:r>
            <a:r>
              <a:rPr lang="en-US" altLang="zh-TW"/>
              <a:t> </a:t>
            </a:r>
            <a:r>
              <a:rPr lang="en-US" altLang="zh-TW">
                <a:solidFill>
                  <a:schemeClr val="hlink"/>
                </a:solidFill>
              </a:rPr>
              <a:t>1</a:t>
            </a:r>
            <a:r>
              <a:rPr lang="en-US" altLang="zh-TW"/>
              <a:t> ( </a:t>
            </a:r>
            <a:r>
              <a:rPr lang="en-US" altLang="zh-TW">
                <a:sym typeface="Symbol" pitchFamily="18" charset="2"/>
              </a:rPr>
              <a:t>K is a subgroup of G</a:t>
            </a:r>
            <a:r>
              <a:rPr lang="en-US" altLang="zh-TW"/>
              <a:t> ):</a:t>
            </a:r>
          </a:p>
          <a:p>
            <a:pPr>
              <a:spcBef>
                <a:spcPct val="50000"/>
              </a:spcBef>
            </a:pPr>
            <a:r>
              <a:rPr lang="en-US" altLang="zh-TW"/>
              <a:t> </a:t>
            </a:r>
            <a:r>
              <a:rPr lang="en-US" altLang="zh-TW">
                <a:sym typeface="Symbol" pitchFamily="18" charset="2"/>
              </a:rPr>
              <a:t>  is </a:t>
            </a:r>
            <a:r>
              <a:rPr lang="en-US" altLang="zh-TW"/>
              <a:t>a homomorphism:</a:t>
            </a:r>
          </a:p>
          <a:p>
            <a:pPr>
              <a:spcBef>
                <a:spcPct val="50000"/>
              </a:spcBef>
            </a:pPr>
            <a:r>
              <a:rPr lang="en-US" altLang="zh-TW">
                <a:sym typeface="Symbol" pitchFamily="18" charset="2"/>
              </a:rPr>
              <a:t>   a</a:t>
            </a:r>
            <a:r>
              <a:rPr lang="en-US" altLang="zh-TW"/>
              <a:t>, b </a:t>
            </a:r>
            <a:r>
              <a:rPr lang="en-US" altLang="zh-TW">
                <a:sym typeface="Symbol" pitchFamily="18" charset="2"/>
              </a:rPr>
              <a:t> K    (ab) = (a) (b) = e' e' = e'       ab  K	(closure)</a:t>
            </a:r>
          </a:p>
          <a:p>
            <a:pPr>
              <a:spcBef>
                <a:spcPct val="50000"/>
              </a:spcBef>
            </a:pPr>
            <a:r>
              <a:rPr lang="en-US" altLang="zh-TW">
                <a:sym typeface="Symbol" pitchFamily="18" charset="2"/>
              </a:rPr>
              <a:t>      (ae) = (a) (e) = e' (e) = (e)</a:t>
            </a:r>
          </a:p>
          <a:p>
            <a:pPr>
              <a:spcBef>
                <a:spcPct val="50000"/>
              </a:spcBef>
            </a:pPr>
            <a:r>
              <a:rPr lang="en-US" altLang="zh-TW">
                <a:sym typeface="Symbol" pitchFamily="18" charset="2"/>
              </a:rPr>
              <a:t>	  = (a)</a:t>
            </a:r>
            <a:r>
              <a:rPr lang="en-US" altLang="zh-TW"/>
              <a:t> = e'	 </a:t>
            </a:r>
            <a:r>
              <a:rPr lang="en-US" altLang="zh-TW">
                <a:sym typeface="Symbol" pitchFamily="18" charset="2"/>
              </a:rPr>
              <a:t>    (e) = e'	     e  K		(identity)</a:t>
            </a:r>
          </a:p>
          <a:p>
            <a:pPr>
              <a:spcBef>
                <a:spcPct val="50000"/>
              </a:spcBef>
            </a:pPr>
            <a:r>
              <a:rPr lang="en-US" altLang="zh-TW">
                <a:sym typeface="Symbol" pitchFamily="18" charset="2"/>
              </a:rPr>
              <a:t>      (a</a:t>
            </a:r>
            <a:r>
              <a:rPr lang="en-US" altLang="zh-TW" baseline="30000">
                <a:sym typeface="Symbol" pitchFamily="18" charset="2"/>
              </a:rPr>
              <a:t>–1</a:t>
            </a:r>
            <a:r>
              <a:rPr lang="en-US" altLang="zh-TW">
                <a:sym typeface="Symbol" pitchFamily="18" charset="2"/>
              </a:rPr>
              <a:t>a) = (a</a:t>
            </a:r>
            <a:r>
              <a:rPr lang="en-US" altLang="zh-TW" baseline="30000">
                <a:sym typeface="Symbol" pitchFamily="18" charset="2"/>
              </a:rPr>
              <a:t>–1</a:t>
            </a:r>
            <a:r>
              <a:rPr lang="en-US" altLang="zh-TW">
                <a:sym typeface="Symbol" pitchFamily="18" charset="2"/>
              </a:rPr>
              <a:t> ) ( a) = (a</a:t>
            </a:r>
            <a:r>
              <a:rPr lang="en-US" altLang="zh-TW" baseline="30000">
                <a:sym typeface="Symbol" pitchFamily="18" charset="2"/>
              </a:rPr>
              <a:t>–1</a:t>
            </a:r>
            <a:r>
              <a:rPr lang="en-US" altLang="zh-TW">
                <a:sym typeface="Symbol" pitchFamily="18" charset="2"/>
              </a:rPr>
              <a:t> ) e' = (a</a:t>
            </a:r>
            <a:r>
              <a:rPr lang="en-US" altLang="zh-TW" baseline="30000">
                <a:sym typeface="Symbol" pitchFamily="18" charset="2"/>
              </a:rPr>
              <a:t>–1</a:t>
            </a:r>
            <a:r>
              <a:rPr lang="en-US" altLang="zh-TW">
                <a:sym typeface="Symbol" pitchFamily="18" charset="2"/>
              </a:rPr>
              <a:t> )</a:t>
            </a:r>
          </a:p>
          <a:p>
            <a:pPr>
              <a:spcBef>
                <a:spcPct val="50000"/>
              </a:spcBef>
            </a:pPr>
            <a:r>
              <a:rPr lang="en-US" altLang="zh-TW">
                <a:sym typeface="Symbol" pitchFamily="18" charset="2"/>
              </a:rPr>
              <a:t>	  = (e)</a:t>
            </a:r>
            <a:r>
              <a:rPr lang="en-US" altLang="zh-TW"/>
              <a:t> = e'	 </a:t>
            </a:r>
            <a:r>
              <a:rPr lang="en-US" altLang="zh-TW">
                <a:sym typeface="Symbol" pitchFamily="18" charset="2"/>
              </a:rPr>
              <a:t> a</a:t>
            </a:r>
            <a:r>
              <a:rPr lang="en-US" altLang="zh-TW" baseline="30000">
                <a:sym typeface="Symbol" pitchFamily="18" charset="2"/>
              </a:rPr>
              <a:t>–1</a:t>
            </a:r>
            <a:r>
              <a:rPr lang="en-US" altLang="zh-TW">
                <a:sym typeface="Symbol" pitchFamily="18" charset="2"/>
              </a:rPr>
              <a:t>  K				(inverse)</a:t>
            </a:r>
          </a:p>
          <a:p>
            <a:pPr>
              <a:spcBef>
                <a:spcPct val="50000"/>
              </a:spcBef>
            </a:pPr>
            <a:r>
              <a:rPr lang="en-US" altLang="zh-TW">
                <a:sym typeface="Symbol" pitchFamily="18" charset="2"/>
              </a:rPr>
              <a:t>Associativity is automatic. 		QED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87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87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87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87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87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187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187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187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187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187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2" name="Text Box 4"/>
          <p:cNvSpPr txBox="1">
            <a:spLocks noChangeArrowheads="1"/>
          </p:cNvSpPr>
          <p:nvPr/>
        </p:nvSpPr>
        <p:spPr bwMode="auto">
          <a:xfrm>
            <a:off x="250825" y="333375"/>
            <a:ext cx="828040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chemeClr val="hlink"/>
                </a:solidFill>
              </a:rPr>
              <a:t>Proof</a:t>
            </a:r>
            <a:r>
              <a:rPr lang="en-US" altLang="zh-TW"/>
              <a:t> </a:t>
            </a:r>
            <a:r>
              <a:rPr lang="en-US" altLang="zh-TW">
                <a:solidFill>
                  <a:schemeClr val="hlink"/>
                </a:solidFill>
              </a:rPr>
              <a:t> 2</a:t>
            </a:r>
            <a:r>
              <a:rPr lang="en-US" altLang="zh-TW"/>
              <a:t> ( </a:t>
            </a:r>
            <a:r>
              <a:rPr lang="en-US" altLang="zh-TW">
                <a:sym typeface="Symbol" pitchFamily="18" charset="2"/>
              </a:rPr>
              <a:t>K is a invariant</a:t>
            </a:r>
            <a:r>
              <a:rPr lang="en-US" altLang="zh-TW"/>
              <a:t> ):</a:t>
            </a:r>
          </a:p>
          <a:p>
            <a:pPr>
              <a:spcBef>
                <a:spcPct val="50000"/>
              </a:spcBef>
            </a:pPr>
            <a:r>
              <a:rPr lang="en-US" altLang="zh-TW"/>
              <a:t>Let  </a:t>
            </a:r>
            <a:r>
              <a:rPr lang="en-US" altLang="zh-TW">
                <a:sym typeface="Symbol" pitchFamily="18" charset="2"/>
              </a:rPr>
              <a:t>a  K</a:t>
            </a:r>
            <a:r>
              <a:rPr lang="en-US" altLang="zh-TW"/>
              <a:t>  &amp;  g </a:t>
            </a:r>
            <a:r>
              <a:rPr lang="en-US" altLang="zh-TW">
                <a:sym typeface="Symbol" pitchFamily="18" charset="2"/>
              </a:rPr>
              <a:t> G.</a:t>
            </a:r>
            <a:r>
              <a:rPr lang="en-US" altLang="zh-TW"/>
              <a:t> 	 </a:t>
            </a:r>
          </a:p>
          <a:p>
            <a:pPr>
              <a:spcBef>
                <a:spcPct val="50000"/>
              </a:spcBef>
            </a:pPr>
            <a:r>
              <a:rPr lang="en-US" altLang="zh-TW"/>
              <a:t>	</a:t>
            </a:r>
            <a:r>
              <a:rPr lang="en-US" altLang="zh-TW">
                <a:sym typeface="Symbol" pitchFamily="18" charset="2"/>
              </a:rPr>
              <a:t>(</a:t>
            </a:r>
            <a:r>
              <a:rPr lang="en-US" altLang="zh-TW"/>
              <a:t> g a g</a:t>
            </a:r>
            <a:r>
              <a:rPr lang="en-US" altLang="zh-TW" baseline="30000"/>
              <a:t>–1</a:t>
            </a:r>
            <a:r>
              <a:rPr lang="en-US" altLang="zh-TW"/>
              <a:t> ) = </a:t>
            </a:r>
            <a:r>
              <a:rPr lang="en-US" altLang="zh-TW">
                <a:sym typeface="Symbol" pitchFamily="18" charset="2"/>
              </a:rPr>
              <a:t>(</a:t>
            </a:r>
            <a:r>
              <a:rPr lang="en-US" altLang="zh-TW"/>
              <a:t>g) </a:t>
            </a:r>
            <a:r>
              <a:rPr lang="en-US" altLang="zh-TW">
                <a:sym typeface="Symbol" pitchFamily="18" charset="2"/>
              </a:rPr>
              <a:t>(</a:t>
            </a:r>
            <a:r>
              <a:rPr lang="en-US" altLang="zh-TW"/>
              <a:t>a) </a:t>
            </a:r>
            <a:r>
              <a:rPr lang="en-US" altLang="zh-TW">
                <a:sym typeface="Symbol" pitchFamily="18" charset="2"/>
              </a:rPr>
              <a:t>(</a:t>
            </a:r>
            <a:r>
              <a:rPr lang="en-US" altLang="zh-TW"/>
              <a:t> g</a:t>
            </a:r>
            <a:r>
              <a:rPr lang="en-US" altLang="zh-TW" baseline="30000"/>
              <a:t>–1</a:t>
            </a:r>
            <a:r>
              <a:rPr lang="en-US" altLang="zh-TW"/>
              <a:t>) = </a:t>
            </a:r>
            <a:r>
              <a:rPr lang="en-US" altLang="zh-TW">
                <a:sym typeface="Symbol" pitchFamily="18" charset="2"/>
              </a:rPr>
              <a:t>(</a:t>
            </a:r>
            <a:r>
              <a:rPr lang="en-US" altLang="zh-TW"/>
              <a:t>g) </a:t>
            </a:r>
            <a:r>
              <a:rPr lang="en-US" altLang="zh-TW">
                <a:sym typeface="Symbol" pitchFamily="18" charset="2"/>
              </a:rPr>
              <a:t>(</a:t>
            </a:r>
            <a:r>
              <a:rPr lang="en-US" altLang="zh-TW"/>
              <a:t> g</a:t>
            </a:r>
            <a:r>
              <a:rPr lang="en-US" altLang="zh-TW" baseline="30000"/>
              <a:t>–1</a:t>
            </a:r>
            <a:r>
              <a:rPr lang="en-US" altLang="zh-TW"/>
              <a:t>) = </a:t>
            </a:r>
            <a:r>
              <a:rPr lang="en-US" altLang="zh-TW">
                <a:sym typeface="Symbol" pitchFamily="18" charset="2"/>
              </a:rPr>
              <a:t>(</a:t>
            </a:r>
            <a:r>
              <a:rPr lang="en-US" altLang="zh-TW"/>
              <a:t>g g</a:t>
            </a:r>
            <a:r>
              <a:rPr lang="en-US" altLang="zh-TW" baseline="30000"/>
              <a:t>–1</a:t>
            </a:r>
            <a:r>
              <a:rPr lang="en-US" altLang="zh-TW"/>
              <a:t>) = </a:t>
            </a:r>
            <a:r>
              <a:rPr lang="en-US" altLang="zh-TW">
                <a:sym typeface="Symbol" pitchFamily="18" charset="2"/>
              </a:rPr>
              <a:t>(e) = e'</a:t>
            </a:r>
          </a:p>
          <a:p>
            <a:pPr>
              <a:spcBef>
                <a:spcPct val="50000"/>
              </a:spcBef>
            </a:pPr>
            <a:r>
              <a:rPr lang="en-US" altLang="zh-TW">
                <a:sym typeface="Symbol" pitchFamily="18" charset="2"/>
              </a:rPr>
              <a:t>	 </a:t>
            </a:r>
            <a:r>
              <a:rPr lang="en-US" altLang="zh-TW"/>
              <a:t>g a g</a:t>
            </a:r>
            <a:r>
              <a:rPr lang="en-US" altLang="zh-TW" baseline="30000"/>
              <a:t>–1  </a:t>
            </a:r>
            <a:r>
              <a:rPr lang="en-US" altLang="zh-TW">
                <a:sym typeface="Symbol" pitchFamily="18" charset="2"/>
              </a:rPr>
              <a:t> K</a:t>
            </a:r>
          </a:p>
        </p:txBody>
      </p:sp>
      <p:sp>
        <p:nvSpPr>
          <p:cNvPr id="119813" name="Text Box 5"/>
          <p:cNvSpPr txBox="1">
            <a:spLocks noChangeArrowheads="1"/>
          </p:cNvSpPr>
          <p:nvPr/>
        </p:nvSpPr>
        <p:spPr bwMode="auto">
          <a:xfrm>
            <a:off x="250825" y="2276475"/>
            <a:ext cx="8497888" cy="275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TW">
                <a:solidFill>
                  <a:schemeClr val="hlink"/>
                </a:solidFill>
              </a:rPr>
              <a:t>Proof</a:t>
            </a:r>
            <a:r>
              <a:rPr lang="en-US" altLang="zh-TW"/>
              <a:t>  </a:t>
            </a:r>
            <a:r>
              <a:rPr lang="en-US" altLang="zh-TW">
                <a:solidFill>
                  <a:schemeClr val="hlink"/>
                </a:solidFill>
              </a:rPr>
              <a:t>3</a:t>
            </a:r>
            <a:r>
              <a:rPr lang="en-US" altLang="zh-TW"/>
              <a:t> ( </a:t>
            </a:r>
            <a:r>
              <a:rPr lang="en-US" altLang="zh-TW">
                <a:sym typeface="Symbol" pitchFamily="18" charset="2"/>
              </a:rPr>
              <a:t>G/K  G' </a:t>
            </a:r>
            <a:r>
              <a:rPr lang="en-US" altLang="zh-TW"/>
              <a:t>):</a:t>
            </a:r>
          </a:p>
          <a:p>
            <a:pPr>
              <a:lnSpc>
                <a:spcPct val="125000"/>
              </a:lnSpc>
            </a:pPr>
            <a:r>
              <a:rPr lang="en-US" altLang="zh-TW">
                <a:sym typeface="Symbol" pitchFamily="18" charset="2"/>
              </a:rPr>
              <a:t>	G/K = { pK | p G</a:t>
            </a:r>
            <a:r>
              <a:rPr lang="en-US" altLang="zh-TW"/>
              <a:t>  </a:t>
            </a:r>
            <a:r>
              <a:rPr lang="en-US" altLang="zh-TW">
                <a:sym typeface="Symbol" pitchFamily="18" charset="2"/>
              </a:rPr>
              <a:t>}</a:t>
            </a:r>
            <a:endParaRPr lang="en-US" altLang="zh-TW"/>
          </a:p>
          <a:p>
            <a:pPr>
              <a:lnSpc>
                <a:spcPct val="125000"/>
              </a:lnSpc>
              <a:buFont typeface="Symbol" pitchFamily="18" charset="2"/>
              <a:buNone/>
            </a:pPr>
            <a:r>
              <a:rPr lang="en-US" altLang="zh-TW">
                <a:sym typeface="Symbol" pitchFamily="18" charset="2"/>
              </a:rPr>
              <a:t> </a:t>
            </a:r>
            <a:r>
              <a:rPr lang="en-US" altLang="zh-TW"/>
              <a:t>	 </a:t>
            </a:r>
            <a:r>
              <a:rPr lang="en-US" altLang="zh-TW">
                <a:sym typeface="Symbol" pitchFamily="18" charset="2"/>
              </a:rPr>
              <a:t>(</a:t>
            </a:r>
            <a:r>
              <a:rPr lang="en-US" altLang="zh-TW"/>
              <a:t> pa ) = </a:t>
            </a:r>
            <a:r>
              <a:rPr lang="en-US" altLang="zh-TW">
                <a:sym typeface="Symbol" pitchFamily="18" charset="2"/>
              </a:rPr>
              <a:t>(</a:t>
            </a:r>
            <a:r>
              <a:rPr lang="en-US" altLang="zh-TW"/>
              <a:t> p ) </a:t>
            </a:r>
            <a:r>
              <a:rPr lang="en-US" altLang="zh-TW">
                <a:sym typeface="Symbol" pitchFamily="18" charset="2"/>
              </a:rPr>
              <a:t>(</a:t>
            </a:r>
            <a:r>
              <a:rPr lang="en-US" altLang="zh-TW"/>
              <a:t> a ) = </a:t>
            </a:r>
            <a:r>
              <a:rPr lang="en-US" altLang="zh-TW">
                <a:sym typeface="Symbol" pitchFamily="18" charset="2"/>
              </a:rPr>
              <a:t>(</a:t>
            </a:r>
            <a:r>
              <a:rPr lang="en-US" altLang="zh-TW"/>
              <a:t> p ) e' = </a:t>
            </a:r>
            <a:r>
              <a:rPr lang="en-US" altLang="zh-TW">
                <a:sym typeface="Symbol" pitchFamily="18" charset="2"/>
              </a:rPr>
              <a:t>(</a:t>
            </a:r>
            <a:r>
              <a:rPr lang="en-US" altLang="zh-TW"/>
              <a:t> p ) 	    </a:t>
            </a:r>
            <a:r>
              <a:rPr lang="en-US" altLang="zh-TW">
                <a:sym typeface="Symbol" pitchFamily="18" charset="2"/>
              </a:rPr>
              <a:t>  </a:t>
            </a:r>
            <a:r>
              <a:rPr lang="en-US" altLang="zh-TW"/>
              <a:t> </a:t>
            </a:r>
            <a:r>
              <a:rPr lang="en-US" altLang="zh-TW">
                <a:sym typeface="Symbol" pitchFamily="18" charset="2"/>
              </a:rPr>
              <a:t>a  K</a:t>
            </a:r>
            <a:r>
              <a:rPr lang="en-US" altLang="zh-TW"/>
              <a:t> </a:t>
            </a:r>
          </a:p>
          <a:p>
            <a:pPr>
              <a:lnSpc>
                <a:spcPct val="125000"/>
              </a:lnSpc>
              <a:buFont typeface="Symbol" pitchFamily="18" charset="2"/>
              <a:buNone/>
            </a:pPr>
            <a:r>
              <a:rPr lang="en-US" altLang="zh-TW">
                <a:sym typeface="Symbol" pitchFamily="18" charset="2"/>
              </a:rPr>
              <a:t>i.e.,      maps the entire coset  pK   to  one element  (</a:t>
            </a:r>
            <a:r>
              <a:rPr lang="en-US" altLang="zh-TW"/>
              <a:t> p )  </a:t>
            </a:r>
            <a:r>
              <a:rPr lang="en-US" altLang="zh-TW">
                <a:sym typeface="Symbol" pitchFamily="18" charset="2"/>
              </a:rPr>
              <a:t>in  G'.</a:t>
            </a:r>
          </a:p>
          <a:p>
            <a:pPr>
              <a:lnSpc>
                <a:spcPct val="125000"/>
              </a:lnSpc>
              <a:buFont typeface="Symbol" pitchFamily="18" charset="2"/>
              <a:buNone/>
            </a:pPr>
            <a:r>
              <a:rPr lang="en-US" altLang="zh-TW">
                <a:sym typeface="Symbol" pitchFamily="18" charset="2"/>
              </a:rPr>
              <a:t>Hence,	   :  G/K   G'    with   (</a:t>
            </a:r>
            <a:r>
              <a:rPr lang="en-US" altLang="zh-TW"/>
              <a:t> pK ) = </a:t>
            </a:r>
            <a:r>
              <a:rPr lang="en-US" altLang="zh-TW">
                <a:sym typeface="Symbol" pitchFamily="18" charset="2"/>
              </a:rPr>
              <a:t>(</a:t>
            </a:r>
            <a:r>
              <a:rPr lang="en-US" altLang="zh-TW"/>
              <a:t> p ) = </a:t>
            </a:r>
            <a:r>
              <a:rPr lang="en-US" altLang="zh-TW">
                <a:sym typeface="Symbol" pitchFamily="18" charset="2"/>
              </a:rPr>
              <a:t>(</a:t>
            </a:r>
            <a:r>
              <a:rPr lang="en-US" altLang="zh-TW"/>
              <a:t> q</a:t>
            </a:r>
            <a:r>
              <a:rPr lang="en-US" altLang="zh-TW">
                <a:sym typeface="Symbol" pitchFamily="18" charset="2"/>
              </a:rPr>
              <a:t> pK</a:t>
            </a:r>
            <a:r>
              <a:rPr lang="en-US" altLang="zh-TW"/>
              <a:t> )     is 1-1 onto.</a:t>
            </a:r>
          </a:p>
          <a:p>
            <a:pPr>
              <a:lnSpc>
                <a:spcPct val="125000"/>
              </a:lnSpc>
              <a:buFont typeface="Symbol" pitchFamily="18" charset="2"/>
              <a:buNone/>
            </a:pPr>
            <a:r>
              <a:rPr lang="en-US" altLang="zh-TW"/>
              <a:t>	</a:t>
            </a:r>
            <a:r>
              <a:rPr lang="en-US" altLang="zh-TW">
                <a:sym typeface="Symbol" pitchFamily="18" charset="2"/>
              </a:rPr>
              <a:t> (</a:t>
            </a:r>
            <a:r>
              <a:rPr lang="en-US" altLang="zh-TW"/>
              <a:t> pK qK ) = </a:t>
            </a:r>
            <a:r>
              <a:rPr lang="en-US" altLang="zh-TW">
                <a:sym typeface="Symbol" pitchFamily="18" charset="2"/>
              </a:rPr>
              <a:t>[</a:t>
            </a:r>
            <a:r>
              <a:rPr lang="en-US" altLang="zh-TW"/>
              <a:t> (pq)K ] = </a:t>
            </a:r>
            <a:r>
              <a:rPr lang="en-US" altLang="zh-TW">
                <a:sym typeface="Symbol" pitchFamily="18" charset="2"/>
              </a:rPr>
              <a:t>(</a:t>
            </a:r>
            <a:r>
              <a:rPr lang="en-US" altLang="zh-TW"/>
              <a:t> pq ) = </a:t>
            </a:r>
            <a:r>
              <a:rPr lang="en-US" altLang="zh-TW">
                <a:sym typeface="Symbol" pitchFamily="18" charset="2"/>
              </a:rPr>
              <a:t>(</a:t>
            </a:r>
            <a:r>
              <a:rPr lang="en-US" altLang="zh-TW"/>
              <a:t> p) </a:t>
            </a:r>
            <a:r>
              <a:rPr lang="en-US" altLang="zh-TW">
                <a:sym typeface="Symbol" pitchFamily="18" charset="2"/>
              </a:rPr>
              <a:t>(</a:t>
            </a:r>
            <a:r>
              <a:rPr lang="en-US" altLang="zh-TW"/>
              <a:t> q) = </a:t>
            </a:r>
            <a:r>
              <a:rPr lang="en-US" altLang="zh-TW">
                <a:sym typeface="Symbol" pitchFamily="18" charset="2"/>
              </a:rPr>
              <a:t>(</a:t>
            </a:r>
            <a:r>
              <a:rPr lang="en-US" altLang="zh-TW"/>
              <a:t> pK) </a:t>
            </a:r>
            <a:r>
              <a:rPr lang="en-US" altLang="zh-TW">
                <a:sym typeface="Symbol" pitchFamily="18" charset="2"/>
              </a:rPr>
              <a:t>(</a:t>
            </a:r>
            <a:r>
              <a:rPr lang="en-US" altLang="zh-TW"/>
              <a:t>qK )</a:t>
            </a:r>
          </a:p>
          <a:p>
            <a:pPr>
              <a:lnSpc>
                <a:spcPct val="125000"/>
              </a:lnSpc>
              <a:buFont typeface="Symbol" pitchFamily="18" charset="2"/>
              <a:buNone/>
            </a:pPr>
            <a:r>
              <a:rPr lang="en-US" altLang="zh-TW">
                <a:sym typeface="Symbol" pitchFamily="18" charset="2"/>
              </a:rPr>
              <a:t>	    is a homomorphism.	QED</a:t>
            </a:r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98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98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98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98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98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198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198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198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198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198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7450" y="620713"/>
            <a:ext cx="4941888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1" name="Text Box 5"/>
          <p:cNvSpPr txBox="1">
            <a:spLocks noChangeArrowheads="1"/>
          </p:cNvSpPr>
          <p:nvPr/>
        </p:nvSpPr>
        <p:spPr bwMode="auto">
          <a:xfrm>
            <a:off x="6948488" y="1412875"/>
            <a:ext cx="1079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/>
              <a:t>Kernel</a:t>
            </a:r>
          </a:p>
        </p:txBody>
      </p:sp>
      <p:sp>
        <p:nvSpPr>
          <p:cNvPr id="32772" name="Text Box 6"/>
          <p:cNvSpPr txBox="1">
            <a:spLocks noChangeArrowheads="1"/>
          </p:cNvSpPr>
          <p:nvPr/>
        </p:nvSpPr>
        <p:spPr bwMode="auto">
          <a:xfrm>
            <a:off x="6877050" y="3933825"/>
            <a:ext cx="15827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/>
              <a:t>G/K </a:t>
            </a:r>
            <a:r>
              <a:rPr lang="en-US" altLang="zh-TW">
                <a:sym typeface="Symbol" pitchFamily="18" charset="2"/>
              </a:rPr>
              <a:t> G'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4076" y="2428868"/>
            <a:ext cx="62151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200" dirty="0" smtClean="0"/>
              <a:t>THANK YOU</a:t>
            </a:r>
            <a:endParaRPr lang="en-U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/>
          <a:lstStyle/>
          <a:p>
            <a:pPr eaLnBrk="1" hangingPunct="1"/>
            <a:r>
              <a:rPr lang="en-US" altLang="zh-TW" sz="2400" smtClean="0"/>
              <a:t> 2.1 	Basic Definitions and Simple Examples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468313" y="981075"/>
            <a:ext cx="8135937" cy="268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rgbClr val="CC3300"/>
                </a:solidFill>
              </a:rPr>
              <a:t>Definition</a:t>
            </a:r>
            <a:r>
              <a:rPr lang="en-US" altLang="zh-TW"/>
              <a:t> 2.1:  </a:t>
            </a:r>
            <a:r>
              <a:rPr lang="en-US" altLang="zh-TW">
                <a:solidFill>
                  <a:schemeClr val="hlink"/>
                </a:solidFill>
              </a:rPr>
              <a:t>Group</a:t>
            </a:r>
          </a:p>
          <a:p>
            <a:pPr>
              <a:spcBef>
                <a:spcPct val="50000"/>
              </a:spcBef>
            </a:pPr>
            <a:r>
              <a:rPr lang="en-US" altLang="zh-TW"/>
              <a:t> { G, • }   is a group if  	</a:t>
            </a:r>
            <a:r>
              <a:rPr lang="en-US" altLang="zh-TW">
                <a:latin typeface="Mathematica1" pitchFamily="2" charset="2"/>
                <a:sym typeface="Symbol" pitchFamily="18" charset="2"/>
              </a:rPr>
              <a:t></a:t>
            </a:r>
            <a:r>
              <a:rPr lang="en-US" altLang="zh-TW"/>
              <a:t>  a , b , c </a:t>
            </a:r>
            <a:r>
              <a:rPr lang="en-US" altLang="zh-TW">
                <a:latin typeface="Mathematica1" pitchFamily="2" charset="2"/>
              </a:rPr>
              <a:t>Î </a:t>
            </a:r>
            <a:r>
              <a:rPr lang="en-US" altLang="zh-TW"/>
              <a:t>G</a:t>
            </a:r>
          </a:p>
          <a:p>
            <a:pPr>
              <a:spcBef>
                <a:spcPct val="50000"/>
              </a:spcBef>
            </a:pPr>
            <a:r>
              <a:rPr lang="en-US" altLang="zh-TW"/>
              <a:t>1.	a •  b </a:t>
            </a:r>
            <a:r>
              <a:rPr lang="en-US" altLang="zh-TW">
                <a:latin typeface="Mathematica1" pitchFamily="2" charset="2"/>
              </a:rPr>
              <a:t>Î</a:t>
            </a:r>
            <a:r>
              <a:rPr lang="en-US" altLang="zh-TW"/>
              <a:t>G				( </a:t>
            </a:r>
            <a:r>
              <a:rPr lang="en-US" altLang="zh-TW">
                <a:solidFill>
                  <a:schemeClr val="hlink"/>
                </a:solidFill>
              </a:rPr>
              <a:t>closure</a:t>
            </a:r>
            <a:r>
              <a:rPr lang="en-US" altLang="zh-TW"/>
              <a:t> )</a:t>
            </a:r>
          </a:p>
          <a:p>
            <a:pPr>
              <a:spcBef>
                <a:spcPct val="50000"/>
              </a:spcBef>
            </a:pPr>
            <a:r>
              <a:rPr lang="en-US" altLang="zh-TW"/>
              <a:t>2.	 ( a •  b ) •  c = a • ( b  •  c ) 		( </a:t>
            </a:r>
            <a:r>
              <a:rPr lang="en-US" altLang="zh-TW">
                <a:solidFill>
                  <a:schemeClr val="hlink"/>
                </a:solidFill>
              </a:rPr>
              <a:t>associativity</a:t>
            </a:r>
            <a:r>
              <a:rPr lang="en-US" altLang="zh-TW"/>
              <a:t> )</a:t>
            </a:r>
          </a:p>
          <a:p>
            <a:pPr>
              <a:spcBef>
                <a:spcPct val="50000"/>
              </a:spcBef>
            </a:pPr>
            <a:r>
              <a:rPr lang="en-US" altLang="zh-TW"/>
              <a:t>3.	</a:t>
            </a:r>
            <a:r>
              <a:rPr lang="en-US" altLang="zh-TW">
                <a:latin typeface="Mathematica1" pitchFamily="2" charset="2"/>
              </a:rPr>
              <a:t>$</a:t>
            </a:r>
            <a:r>
              <a:rPr lang="en-US" altLang="zh-TW"/>
              <a:t> e </a:t>
            </a:r>
            <a:r>
              <a:rPr lang="en-US" altLang="zh-TW">
                <a:latin typeface="Mathematica1" pitchFamily="2" charset="2"/>
              </a:rPr>
              <a:t>Î </a:t>
            </a:r>
            <a:r>
              <a:rPr lang="en-US" altLang="zh-TW"/>
              <a:t>G	    </a:t>
            </a:r>
            <a:r>
              <a:rPr lang="en-US" altLang="zh-TW">
                <a:latin typeface="Mathematica1" pitchFamily="2" charset="2"/>
              </a:rPr>
              <a:t>'</a:t>
            </a:r>
            <a:r>
              <a:rPr lang="en-US" altLang="zh-TW"/>
              <a:t>	e  •  a = a •  e = a 	( </a:t>
            </a:r>
            <a:r>
              <a:rPr lang="en-US" altLang="zh-TW">
                <a:solidFill>
                  <a:schemeClr val="hlink"/>
                </a:solidFill>
              </a:rPr>
              <a:t>identity</a:t>
            </a:r>
            <a:r>
              <a:rPr lang="en-US" altLang="zh-TW"/>
              <a:t> )</a:t>
            </a:r>
          </a:p>
          <a:p>
            <a:pPr>
              <a:spcBef>
                <a:spcPct val="50000"/>
              </a:spcBef>
            </a:pPr>
            <a:r>
              <a:rPr lang="en-US" altLang="zh-TW"/>
              <a:t>4.	</a:t>
            </a:r>
            <a:r>
              <a:rPr lang="en-US" altLang="zh-TW">
                <a:latin typeface="Mathematica1" pitchFamily="2" charset="2"/>
              </a:rPr>
              <a:t>$</a:t>
            </a:r>
            <a:r>
              <a:rPr lang="en-US" altLang="zh-TW"/>
              <a:t>  a</a:t>
            </a:r>
            <a:r>
              <a:rPr lang="en-US" altLang="zh-TW" baseline="30000"/>
              <a:t>–1</a:t>
            </a:r>
            <a:r>
              <a:rPr lang="en-US" altLang="zh-TW"/>
              <a:t> </a:t>
            </a:r>
            <a:r>
              <a:rPr lang="en-US" altLang="zh-TW">
                <a:latin typeface="Mathematica1" pitchFamily="2" charset="2"/>
              </a:rPr>
              <a:t>Î </a:t>
            </a:r>
            <a:r>
              <a:rPr lang="en-US" altLang="zh-TW"/>
              <a:t>G    </a:t>
            </a:r>
            <a:r>
              <a:rPr lang="en-US" altLang="zh-TW">
                <a:latin typeface="Mathematica1" pitchFamily="2" charset="2"/>
              </a:rPr>
              <a:t>'</a:t>
            </a:r>
            <a:r>
              <a:rPr lang="en-US" altLang="zh-TW"/>
              <a:t>	 a</a:t>
            </a:r>
            <a:r>
              <a:rPr lang="en-US" altLang="zh-TW" baseline="30000"/>
              <a:t>–1</a:t>
            </a:r>
            <a:r>
              <a:rPr lang="en-US" altLang="zh-TW"/>
              <a:t> •  a = a • a</a:t>
            </a:r>
            <a:r>
              <a:rPr lang="en-US" altLang="zh-TW" baseline="30000"/>
              <a:t>–1</a:t>
            </a:r>
            <a:r>
              <a:rPr lang="en-US" altLang="zh-TW"/>
              <a:t> = e	( </a:t>
            </a:r>
            <a:r>
              <a:rPr lang="en-US" altLang="zh-TW">
                <a:solidFill>
                  <a:schemeClr val="hlink"/>
                </a:solidFill>
              </a:rPr>
              <a:t>inverse</a:t>
            </a:r>
            <a:r>
              <a:rPr lang="en-US" altLang="zh-TW"/>
              <a:t> )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611188" y="3933825"/>
            <a:ext cx="69611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/>
              <a:t>Definition in terms of multiplication table (</a:t>
            </a:r>
            <a:r>
              <a:rPr lang="en-US" altLang="zh-TW">
                <a:solidFill>
                  <a:srgbClr val="00B050"/>
                </a:solidFill>
              </a:rPr>
              <a:t>abstract group</a:t>
            </a:r>
            <a:r>
              <a:rPr lang="en-US" altLang="zh-TW"/>
              <a:t>):</a:t>
            </a:r>
          </a:p>
        </p:txBody>
      </p:sp>
      <p:graphicFrame>
        <p:nvGraphicFramePr>
          <p:cNvPr id="11321" name="Group 57"/>
          <p:cNvGraphicFramePr>
            <a:graphicFrameLocks noGrp="1"/>
          </p:cNvGraphicFramePr>
          <p:nvPr/>
        </p:nvGraphicFramePr>
        <p:xfrm>
          <a:off x="684213" y="4365625"/>
          <a:ext cx="3695700" cy="1981200"/>
        </p:xfrm>
        <a:graphic>
          <a:graphicData uri="http://schemas.openxmlformats.org/drawingml/2006/table">
            <a:tbl>
              <a:tblPr/>
              <a:tblGrid>
                <a:gridCol w="431800"/>
                <a:gridCol w="960437"/>
                <a:gridCol w="863600"/>
                <a:gridCol w="936625"/>
                <a:gridCol w="503238"/>
              </a:tblGrid>
              <a:tr h="21907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  <a:sym typeface="Euclid Extra" pitchFamily="18" charset="2"/>
                        </a:rPr>
                        <a:t>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e  •  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e  •  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e  •  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  <a:sym typeface="Euclid Extra" pitchFamily="18" charset="2"/>
                        </a:rPr>
                        <a:t>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a  •  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a  •  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a  •  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  <a:sym typeface="Euclid Extra" pitchFamily="18" charset="2"/>
                        </a:rPr>
                        <a:t>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b  •  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b  •  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b  •  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  <a:sym typeface="Euclid Extra" pitchFamily="18" charset="2"/>
                        </a:rPr>
                        <a:t>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  <a:sym typeface="Euclid Extra" pitchFamily="18" charset="2"/>
                        </a:rPr>
                        <a:t>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  <a:sym typeface="Euclid Extra" pitchFamily="18" charset="2"/>
                        </a:rPr>
                        <a:t>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  <a:sym typeface="Euclid Extra" pitchFamily="18" charset="2"/>
                        </a:rPr>
                        <a:t>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  <a:sym typeface="Euclid Extra" pitchFamily="18" charset="2"/>
                        </a:rPr>
                        <a:t>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  <a:sym typeface="Euclid Extra" pitchFamily="18" charset="2"/>
                        </a:rPr>
                        <a:t>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363" name="Group 99"/>
          <p:cNvGraphicFramePr>
            <a:graphicFrameLocks noGrp="1"/>
          </p:cNvGraphicFramePr>
          <p:nvPr/>
        </p:nvGraphicFramePr>
        <p:xfrm>
          <a:off x="5651500" y="4797425"/>
          <a:ext cx="2832100" cy="1584960"/>
        </p:xfrm>
        <a:graphic>
          <a:graphicData uri="http://schemas.openxmlformats.org/drawingml/2006/table">
            <a:tbl>
              <a:tblPr/>
              <a:tblGrid>
                <a:gridCol w="528638"/>
                <a:gridCol w="863600"/>
                <a:gridCol w="912812"/>
                <a:gridCol w="527050"/>
              </a:tblGrid>
              <a:tr h="21907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  <a:sym typeface="Euclid Extra" pitchFamily="18" charset="2"/>
                        </a:rPr>
                        <a:t>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a  •  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a  •  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  <a:sym typeface="Euclid Extra" pitchFamily="18" charset="2"/>
                        </a:rPr>
                        <a:t>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b  •  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b  •  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  <a:sym typeface="Euclid Extra" pitchFamily="18" charset="2"/>
                        </a:rPr>
                        <a:t>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  <a:sym typeface="Euclid Extra" pitchFamily="18" charset="2"/>
                        </a:rPr>
                        <a:t>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  <a:sym typeface="Euclid Extra" pitchFamily="18" charset="2"/>
                        </a:rPr>
                        <a:t>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  <a:sym typeface="Euclid Extra" pitchFamily="18" charset="2"/>
                        </a:rPr>
                        <a:t>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  <a:sym typeface="Euclid Extra" pitchFamily="18" charset="2"/>
                        </a:rPr>
                        <a:t>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12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1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1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5"/>
          <p:cNvSpPr txBox="1">
            <a:spLocks noChangeArrowheads="1"/>
          </p:cNvSpPr>
          <p:nvPr/>
        </p:nvSpPr>
        <p:spPr bwMode="auto">
          <a:xfrm>
            <a:off x="395288" y="260350"/>
            <a:ext cx="19446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rgbClr val="CC3300"/>
                </a:solidFill>
              </a:rPr>
              <a:t>Example 1</a:t>
            </a:r>
            <a:r>
              <a:rPr lang="en-US" altLang="zh-TW"/>
              <a:t>:  </a:t>
            </a:r>
            <a:r>
              <a:rPr lang="en-US" altLang="zh-TW">
                <a:solidFill>
                  <a:schemeClr val="hlink"/>
                </a:solidFill>
              </a:rPr>
              <a:t>C</a:t>
            </a:r>
            <a:r>
              <a:rPr lang="en-US" altLang="zh-TW" baseline="-25000">
                <a:solidFill>
                  <a:schemeClr val="hlink"/>
                </a:solidFill>
              </a:rPr>
              <a:t>1</a:t>
            </a:r>
          </a:p>
        </p:txBody>
      </p:sp>
      <p:graphicFrame>
        <p:nvGraphicFramePr>
          <p:cNvPr id="16412" name="Group 28"/>
          <p:cNvGraphicFramePr>
            <a:graphicFrameLocks noGrp="1"/>
          </p:cNvGraphicFramePr>
          <p:nvPr/>
        </p:nvGraphicFramePr>
        <p:xfrm>
          <a:off x="2482850" y="187325"/>
          <a:ext cx="960438" cy="792480"/>
        </p:xfrm>
        <a:graphic>
          <a:graphicData uri="http://schemas.openxmlformats.org/drawingml/2006/table">
            <a:tbl>
              <a:tblPr/>
              <a:tblGrid>
                <a:gridCol w="527050"/>
                <a:gridCol w="433388"/>
              </a:tblGrid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C</a:t>
                      </a:r>
                      <a:r>
                        <a:rPr kumimoji="1" lang="en-US" altLang="zh-TW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395288" y="1628775"/>
            <a:ext cx="19446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rgbClr val="CC3300"/>
                </a:solidFill>
              </a:rPr>
              <a:t>Example 2</a:t>
            </a:r>
            <a:r>
              <a:rPr lang="en-US" altLang="zh-TW"/>
              <a:t>:  </a:t>
            </a:r>
            <a:r>
              <a:rPr lang="en-US" altLang="zh-TW">
                <a:solidFill>
                  <a:schemeClr val="hlink"/>
                </a:solidFill>
              </a:rPr>
              <a:t>C</a:t>
            </a:r>
            <a:r>
              <a:rPr lang="en-US" altLang="zh-TW" baseline="-25000">
                <a:solidFill>
                  <a:schemeClr val="hlink"/>
                </a:solidFill>
              </a:rPr>
              <a:t>2</a:t>
            </a:r>
          </a:p>
        </p:txBody>
      </p:sp>
      <p:graphicFrame>
        <p:nvGraphicFramePr>
          <p:cNvPr id="16450" name="Group 66"/>
          <p:cNvGraphicFramePr>
            <a:graphicFrameLocks noGrp="1"/>
          </p:cNvGraphicFramePr>
          <p:nvPr/>
        </p:nvGraphicFramePr>
        <p:xfrm>
          <a:off x="2916238" y="1484313"/>
          <a:ext cx="720725" cy="793115"/>
        </p:xfrm>
        <a:graphic>
          <a:graphicData uri="http://schemas.openxmlformats.org/drawingml/2006/table">
            <a:tbl>
              <a:tblPr/>
              <a:tblGrid>
                <a:gridCol w="360362"/>
                <a:gridCol w="360363"/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28" name="Text Box 44"/>
          <p:cNvSpPr txBox="1">
            <a:spLocks noChangeArrowheads="1"/>
          </p:cNvSpPr>
          <p:nvPr/>
        </p:nvSpPr>
        <p:spPr bwMode="auto">
          <a:xfrm>
            <a:off x="323850" y="3427413"/>
            <a:ext cx="19446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rgbClr val="CC3300"/>
                </a:solidFill>
              </a:rPr>
              <a:t>Example 3</a:t>
            </a:r>
            <a:r>
              <a:rPr lang="en-US" altLang="zh-TW"/>
              <a:t>:  </a:t>
            </a:r>
            <a:r>
              <a:rPr lang="en-US" altLang="zh-TW">
                <a:solidFill>
                  <a:schemeClr val="hlink"/>
                </a:solidFill>
              </a:rPr>
              <a:t>C</a:t>
            </a:r>
            <a:r>
              <a:rPr lang="en-US" altLang="zh-TW" baseline="-25000">
                <a:solidFill>
                  <a:schemeClr val="hlink"/>
                </a:solidFill>
              </a:rPr>
              <a:t>3</a:t>
            </a:r>
          </a:p>
        </p:txBody>
      </p:sp>
      <p:graphicFrame>
        <p:nvGraphicFramePr>
          <p:cNvPr id="16453" name="Group 69"/>
          <p:cNvGraphicFramePr>
            <a:graphicFrameLocks noGrp="1"/>
          </p:cNvGraphicFramePr>
          <p:nvPr/>
        </p:nvGraphicFramePr>
        <p:xfrm>
          <a:off x="2771775" y="3284538"/>
          <a:ext cx="936625" cy="1188720"/>
        </p:xfrm>
        <a:graphic>
          <a:graphicData uri="http://schemas.openxmlformats.org/drawingml/2006/table">
            <a:tbl>
              <a:tblPr/>
              <a:tblGrid>
                <a:gridCol w="311150"/>
                <a:gridCol w="314325"/>
                <a:gridCol w="311150"/>
              </a:tblGrid>
              <a:tr h="263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54" name="Text Box 70"/>
          <p:cNvSpPr txBox="1">
            <a:spLocks noChangeArrowheads="1"/>
          </p:cNvSpPr>
          <p:nvPr/>
        </p:nvSpPr>
        <p:spPr bwMode="auto">
          <a:xfrm>
            <a:off x="4140200" y="3355975"/>
            <a:ext cx="4535488" cy="268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chemeClr val="hlink"/>
                </a:solidFill>
              </a:rPr>
              <a:t>Realizations</a:t>
            </a:r>
            <a:r>
              <a:rPr lang="en-US" altLang="zh-TW"/>
              <a:t>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zh-TW"/>
              <a:t>   Rotation group:  C</a:t>
            </a:r>
            <a:r>
              <a:rPr lang="en-US" altLang="zh-TW" baseline="-25000"/>
              <a:t>3</a:t>
            </a:r>
            <a:r>
              <a:rPr lang="en-US" altLang="zh-TW"/>
              <a:t> = { E, C</a:t>
            </a:r>
            <a:r>
              <a:rPr lang="en-US" altLang="zh-TW" baseline="-25000"/>
              <a:t>3</a:t>
            </a:r>
            <a:r>
              <a:rPr lang="en-US" altLang="zh-TW"/>
              <a:t> , C</a:t>
            </a:r>
            <a:r>
              <a:rPr lang="en-US" altLang="zh-TW" baseline="-25000"/>
              <a:t>3</a:t>
            </a:r>
            <a:r>
              <a:rPr lang="en-US" altLang="zh-TW" baseline="30000"/>
              <a:t>–1</a:t>
            </a:r>
            <a:r>
              <a:rPr lang="en-US" altLang="zh-TW"/>
              <a:t> }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zh-TW"/>
              <a:t>   Cyclic group: C</a:t>
            </a:r>
            <a:r>
              <a:rPr lang="en-US" altLang="zh-TW" baseline="-25000"/>
              <a:t>3</a:t>
            </a:r>
            <a:r>
              <a:rPr lang="en-US" altLang="zh-TW"/>
              <a:t> = { e, a, a</a:t>
            </a:r>
            <a:r>
              <a:rPr lang="en-US" altLang="zh-TW" baseline="30000"/>
              <a:t>2 </a:t>
            </a:r>
            <a:r>
              <a:rPr lang="en-US" altLang="zh-TW"/>
              <a:t>;  a</a:t>
            </a:r>
            <a:r>
              <a:rPr lang="en-US" altLang="zh-TW" baseline="30000"/>
              <a:t>3</a:t>
            </a:r>
            <a:r>
              <a:rPr lang="en-US" altLang="zh-TW"/>
              <a:t>=e }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zh-TW"/>
              <a:t>   { 1, e </a:t>
            </a:r>
            <a:r>
              <a:rPr lang="en-US" altLang="zh-TW" baseline="30000"/>
              <a:t>i 2</a:t>
            </a:r>
            <a:r>
              <a:rPr lang="el-GR" altLang="zh-TW" baseline="30000">
                <a:cs typeface="Arial" charset="0"/>
              </a:rPr>
              <a:t>π</a:t>
            </a:r>
            <a:r>
              <a:rPr lang="en-US" altLang="zh-TW" baseline="30000">
                <a:cs typeface="Arial" charset="0"/>
              </a:rPr>
              <a:t>/3</a:t>
            </a:r>
            <a:r>
              <a:rPr lang="en-US" altLang="zh-TW">
                <a:cs typeface="Arial" charset="0"/>
              </a:rPr>
              <a:t>, e </a:t>
            </a:r>
            <a:r>
              <a:rPr lang="en-US" altLang="zh-TW" baseline="30000">
                <a:cs typeface="Arial" charset="0"/>
              </a:rPr>
              <a:t>i 4</a:t>
            </a:r>
            <a:r>
              <a:rPr lang="el-GR" altLang="zh-TW" baseline="30000">
                <a:cs typeface="Arial" charset="0"/>
              </a:rPr>
              <a:t>π</a:t>
            </a:r>
            <a:r>
              <a:rPr lang="en-US" altLang="zh-TW" baseline="30000">
                <a:cs typeface="Arial" charset="0"/>
              </a:rPr>
              <a:t>/3</a:t>
            </a:r>
            <a:r>
              <a:rPr lang="en-US" altLang="zh-TW">
                <a:cs typeface="Arial" charset="0"/>
              </a:rPr>
              <a:t> }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zh-TW">
                <a:cs typeface="Arial" charset="0"/>
              </a:rPr>
              <a:t>   Cyclic permutation of 3 objects</a:t>
            </a:r>
          </a:p>
          <a:p>
            <a:pPr>
              <a:spcBef>
                <a:spcPct val="50000"/>
              </a:spcBef>
            </a:pPr>
            <a:r>
              <a:rPr lang="en-US" altLang="zh-TW">
                <a:cs typeface="Arial" charset="0"/>
              </a:rPr>
              <a:t>	{  (123), (231), (312) }</a:t>
            </a:r>
            <a:endParaRPr lang="el-GR" altLang="zh-TW">
              <a:cs typeface="Arial" charset="0"/>
            </a:endParaRPr>
          </a:p>
        </p:txBody>
      </p:sp>
      <p:sp>
        <p:nvSpPr>
          <p:cNvPr id="16455" name="Text Box 71"/>
          <p:cNvSpPr txBox="1">
            <a:spLocks noChangeArrowheads="1"/>
          </p:cNvSpPr>
          <p:nvPr/>
        </p:nvSpPr>
        <p:spPr bwMode="auto">
          <a:xfrm>
            <a:off x="4356100" y="1196975"/>
            <a:ext cx="4103688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chemeClr val="hlink"/>
                </a:solidFill>
              </a:rPr>
              <a:t>Realizations</a:t>
            </a:r>
            <a:r>
              <a:rPr lang="en-US" altLang="zh-TW"/>
              <a:t>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zh-TW"/>
              <a:t>   {e,a} = { 1, –1}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zh-TW"/>
              <a:t>   Reflection group:  C</a:t>
            </a:r>
            <a:r>
              <a:rPr lang="en-US" altLang="zh-TW" baseline="-25000">
                <a:sym typeface="Symbol" pitchFamily="18" charset="2"/>
              </a:rPr>
              <a:t></a:t>
            </a:r>
            <a:r>
              <a:rPr lang="en-US" altLang="zh-TW"/>
              <a:t> = { E, </a:t>
            </a:r>
            <a:r>
              <a:rPr lang="el-GR" altLang="zh-TW">
                <a:cs typeface="Arial" charset="0"/>
              </a:rPr>
              <a:t>σ</a:t>
            </a:r>
            <a:r>
              <a:rPr lang="en-US" altLang="zh-TW">
                <a:cs typeface="Arial" charset="0"/>
              </a:rPr>
              <a:t> }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zh-TW"/>
              <a:t>   Rotation group:  C</a:t>
            </a:r>
            <a:r>
              <a:rPr lang="en-US" altLang="zh-TW" baseline="-25000"/>
              <a:t>2</a:t>
            </a:r>
            <a:r>
              <a:rPr lang="en-US" altLang="zh-TW"/>
              <a:t> = { E, C</a:t>
            </a:r>
            <a:r>
              <a:rPr lang="en-US" altLang="zh-TW" baseline="-25000"/>
              <a:t>2</a:t>
            </a:r>
            <a:r>
              <a:rPr lang="en-US" altLang="zh-TW"/>
              <a:t> }</a:t>
            </a:r>
            <a:endParaRPr lang="el-GR" altLang="zh-TW"/>
          </a:p>
        </p:txBody>
      </p:sp>
      <p:sp>
        <p:nvSpPr>
          <p:cNvPr id="16456" name="Text Box 72"/>
          <p:cNvSpPr txBox="1">
            <a:spLocks noChangeArrowheads="1"/>
          </p:cNvSpPr>
          <p:nvPr/>
        </p:nvSpPr>
        <p:spPr bwMode="auto">
          <a:xfrm>
            <a:off x="4356100" y="188913"/>
            <a:ext cx="4103688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chemeClr val="hlink"/>
                </a:solidFill>
              </a:rPr>
              <a:t>Realizations</a:t>
            </a:r>
            <a:r>
              <a:rPr lang="en-US" altLang="zh-TW"/>
              <a:t>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zh-TW"/>
              <a:t>  {e} = { 1 }</a:t>
            </a:r>
          </a:p>
        </p:txBody>
      </p:sp>
      <p:sp>
        <p:nvSpPr>
          <p:cNvPr id="16457" name="Text Box 73"/>
          <p:cNvSpPr txBox="1">
            <a:spLocks noChangeArrowheads="1"/>
          </p:cNvSpPr>
          <p:nvPr/>
        </p:nvSpPr>
        <p:spPr bwMode="auto">
          <a:xfrm>
            <a:off x="179388" y="2708275"/>
            <a:ext cx="3384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/>
              <a:t>C</a:t>
            </a:r>
            <a:r>
              <a:rPr lang="en-US" altLang="zh-TW" baseline="-25000"/>
              <a:t>n </a:t>
            </a:r>
            <a:r>
              <a:rPr lang="en-US" altLang="zh-TW"/>
              <a:t>= Rotation of angle  2</a:t>
            </a:r>
            <a:r>
              <a:rPr lang="el-GR" altLang="zh-TW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altLang="zh-TW" b="1"/>
              <a:t>/</a:t>
            </a:r>
            <a:r>
              <a:rPr lang="en-US" altLang="zh-TW"/>
              <a:t>n</a:t>
            </a:r>
          </a:p>
        </p:txBody>
      </p:sp>
      <p:sp>
        <p:nvSpPr>
          <p:cNvPr id="16458" name="Text Box 74"/>
          <p:cNvSpPr txBox="1">
            <a:spLocks noChangeArrowheads="1"/>
          </p:cNvSpPr>
          <p:nvPr/>
        </p:nvSpPr>
        <p:spPr bwMode="auto">
          <a:xfrm>
            <a:off x="250825" y="6237288"/>
            <a:ext cx="59769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rgbClr val="CC3300"/>
                </a:solidFill>
              </a:rPr>
              <a:t>Cyclic group</a:t>
            </a:r>
            <a:r>
              <a:rPr lang="en-US" altLang="zh-TW"/>
              <a:t> :  C</a:t>
            </a:r>
            <a:r>
              <a:rPr lang="en-US" altLang="zh-TW" baseline="-25000"/>
              <a:t>n</a:t>
            </a:r>
            <a:r>
              <a:rPr lang="en-US" altLang="zh-TW"/>
              <a:t> = { e, a, a</a:t>
            </a:r>
            <a:r>
              <a:rPr lang="en-US" altLang="zh-TW" baseline="30000"/>
              <a:t>2</a:t>
            </a:r>
            <a:r>
              <a:rPr lang="en-US" altLang="zh-TW"/>
              <a:t>, a</a:t>
            </a:r>
            <a:r>
              <a:rPr lang="en-US" altLang="zh-TW" baseline="30000"/>
              <a:t>3</a:t>
            </a:r>
            <a:r>
              <a:rPr lang="en-US" altLang="zh-TW"/>
              <a:t>, … a</a:t>
            </a:r>
            <a:r>
              <a:rPr lang="en-US" altLang="zh-TW" baseline="30000"/>
              <a:t>n-1 </a:t>
            </a:r>
            <a:r>
              <a:rPr lang="en-US" altLang="zh-TW"/>
              <a:t>; a</a:t>
            </a:r>
            <a:r>
              <a:rPr lang="en-US" altLang="zh-TW" baseline="30000"/>
              <a:t>n</a:t>
            </a:r>
            <a:r>
              <a:rPr lang="en-US" altLang="zh-TW"/>
              <a:t> = e 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4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64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6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6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64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64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64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64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6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6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6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64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64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164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164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164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164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16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13" grpId="0"/>
      <p:bldP spid="16428" grpId="0"/>
      <p:bldP spid="16457" grpId="0"/>
      <p:bldP spid="1645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323850" y="260350"/>
            <a:ext cx="5400675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rgbClr val="CC3300"/>
                </a:solidFill>
              </a:rPr>
              <a:t>Definition</a:t>
            </a:r>
            <a:r>
              <a:rPr lang="en-US" altLang="zh-TW"/>
              <a:t> 2.2:  </a:t>
            </a:r>
            <a:r>
              <a:rPr lang="en-US" altLang="zh-TW">
                <a:solidFill>
                  <a:schemeClr val="hlink"/>
                </a:solidFill>
              </a:rPr>
              <a:t>Abelian</a:t>
            </a:r>
            <a:r>
              <a:rPr lang="en-US" altLang="zh-TW"/>
              <a:t> (commutative) Group</a:t>
            </a:r>
          </a:p>
          <a:p>
            <a:pPr>
              <a:spcBef>
                <a:spcPct val="50000"/>
              </a:spcBef>
            </a:pPr>
            <a:r>
              <a:rPr lang="en-US" altLang="zh-TW"/>
              <a:t>G is Abelian if  a b = b a   </a:t>
            </a:r>
            <a:r>
              <a:rPr lang="en-US" altLang="zh-TW">
                <a:sym typeface="Symbol" pitchFamily="18" charset="2"/>
              </a:rPr>
              <a:t> a,b  G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6372225" y="260350"/>
            <a:ext cx="2592388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/>
              <a:t>Common notations:</a:t>
            </a:r>
          </a:p>
          <a:p>
            <a:pPr>
              <a:spcBef>
                <a:spcPct val="50000"/>
              </a:spcBef>
            </a:pPr>
            <a:r>
              <a:rPr lang="en-US" altLang="zh-TW">
                <a:cs typeface="Arial" charset="0"/>
              </a:rPr>
              <a:t>•  →  +	   e → 0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395288" y="1484313"/>
            <a:ext cx="5472112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rgbClr val="CC3300"/>
                </a:solidFill>
              </a:rPr>
              <a:t>Definition</a:t>
            </a:r>
            <a:r>
              <a:rPr lang="en-US" altLang="zh-TW"/>
              <a:t> 2.3:  </a:t>
            </a:r>
            <a:r>
              <a:rPr lang="en-US" altLang="zh-TW">
                <a:solidFill>
                  <a:schemeClr val="hlink"/>
                </a:solidFill>
              </a:rPr>
              <a:t>Order</a:t>
            </a:r>
          </a:p>
          <a:p>
            <a:pPr>
              <a:spcBef>
                <a:spcPct val="50000"/>
              </a:spcBef>
            </a:pPr>
            <a:r>
              <a:rPr lang="en-US" altLang="zh-TW"/>
              <a:t>Order g of group G = Number of elements in G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323850" y="2565400"/>
            <a:ext cx="5040313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rgbClr val="CC3300"/>
                </a:solidFill>
              </a:rPr>
              <a:t>Example 4</a:t>
            </a:r>
            <a:r>
              <a:rPr lang="en-US" altLang="zh-TW"/>
              <a:t>:  Dihedral group </a:t>
            </a:r>
            <a:r>
              <a:rPr lang="en-US" altLang="zh-TW">
                <a:solidFill>
                  <a:schemeClr val="hlink"/>
                </a:solidFill>
              </a:rPr>
              <a:t>D</a:t>
            </a:r>
            <a:r>
              <a:rPr lang="en-US" altLang="zh-TW" baseline="-25000">
                <a:solidFill>
                  <a:schemeClr val="hlink"/>
                </a:solidFill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en-US" altLang="zh-TW"/>
              <a:t>Simplest non-cyclic group is </a:t>
            </a:r>
          </a:p>
          <a:p>
            <a:pPr>
              <a:spcBef>
                <a:spcPct val="50000"/>
              </a:spcBef>
            </a:pPr>
            <a:r>
              <a:rPr lang="en-US" altLang="zh-TW"/>
              <a:t>	D</a:t>
            </a:r>
            <a:r>
              <a:rPr lang="en-US" altLang="zh-TW" baseline="-25000"/>
              <a:t>2</a:t>
            </a:r>
            <a:r>
              <a:rPr lang="en-US" altLang="zh-TW"/>
              <a:t> = { e, a = a</a:t>
            </a:r>
            <a:r>
              <a:rPr lang="en-US" altLang="zh-TW" baseline="30000"/>
              <a:t>–1</a:t>
            </a:r>
            <a:r>
              <a:rPr lang="en-US" altLang="zh-TW"/>
              <a:t>, b = b</a:t>
            </a:r>
            <a:r>
              <a:rPr lang="en-US" altLang="zh-TW" baseline="30000"/>
              <a:t>–1</a:t>
            </a:r>
            <a:r>
              <a:rPr lang="en-US" altLang="zh-TW"/>
              <a:t>, c = a b }  </a:t>
            </a:r>
          </a:p>
          <a:p>
            <a:pPr>
              <a:spcBef>
                <a:spcPct val="50000"/>
              </a:spcBef>
            </a:pPr>
            <a:r>
              <a:rPr lang="en-US" altLang="zh-TW"/>
              <a:t>( Abelian,  order = 4 )</a:t>
            </a:r>
          </a:p>
        </p:txBody>
      </p:sp>
      <p:graphicFrame>
        <p:nvGraphicFramePr>
          <p:cNvPr id="18475" name="Group 43"/>
          <p:cNvGraphicFramePr>
            <a:graphicFrameLocks noGrp="1"/>
          </p:cNvGraphicFramePr>
          <p:nvPr/>
        </p:nvGraphicFramePr>
        <p:xfrm>
          <a:off x="6948488" y="2636838"/>
          <a:ext cx="1728787" cy="1656080"/>
        </p:xfrm>
        <a:graphic>
          <a:graphicData uri="http://schemas.openxmlformats.org/drawingml/2006/table">
            <a:tbl>
              <a:tblPr/>
              <a:tblGrid>
                <a:gridCol w="322262"/>
                <a:gridCol w="398463"/>
                <a:gridCol w="574675"/>
                <a:gridCol w="433387"/>
              </a:tblGrid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  <a:sym typeface="Euclid Extra" pitchFamily="18" charset="2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  <a:sym typeface="Euclid Extra" pitchFamily="18" charset="2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  <a:sym typeface="Euclid Extra" pitchFamily="18" charset="2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  <a:sym typeface="Euclid Extra" pitchFamily="18" charset="2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  <a:sym typeface="Euclid Extra" pitchFamily="18" charset="2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  <a:sym typeface="Euclid Extra" pitchFamily="18" charset="2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  <a:sym typeface="Euclid Extra" pitchFamily="18" charset="2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74" name="Text Box 42"/>
          <p:cNvSpPr txBox="1">
            <a:spLocks noChangeArrowheads="1"/>
          </p:cNvSpPr>
          <p:nvPr/>
        </p:nvSpPr>
        <p:spPr bwMode="auto">
          <a:xfrm>
            <a:off x="395288" y="4797425"/>
            <a:ext cx="4392612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chemeClr val="hlink"/>
                </a:solidFill>
              </a:rPr>
              <a:t>Realizations</a:t>
            </a:r>
            <a:r>
              <a:rPr lang="en-US" altLang="zh-TW"/>
              <a:t>:</a:t>
            </a:r>
          </a:p>
          <a:p>
            <a:pPr>
              <a:spcBef>
                <a:spcPct val="50000"/>
              </a:spcBef>
            </a:pPr>
            <a:r>
              <a:rPr lang="en-US" altLang="zh-TW"/>
              <a:t>D</a:t>
            </a:r>
            <a:r>
              <a:rPr lang="en-US" altLang="zh-TW" baseline="-25000"/>
              <a:t>2</a:t>
            </a:r>
            <a:r>
              <a:rPr lang="en-US" altLang="zh-TW"/>
              <a:t> = { symmetries of a rectangle }</a:t>
            </a:r>
          </a:p>
          <a:p>
            <a:pPr>
              <a:spcBef>
                <a:spcPct val="50000"/>
              </a:spcBef>
            </a:pPr>
            <a:r>
              <a:rPr lang="en-US" altLang="zh-TW"/>
              <a:t>     =  {  E </a:t>
            </a:r>
            <a:r>
              <a:rPr lang="en-US" altLang="zh-TW">
                <a:cs typeface="Arial" charset="0"/>
              </a:rPr>
              <a:t>, C</a:t>
            </a:r>
            <a:r>
              <a:rPr lang="en-US" altLang="zh-TW" baseline="-25000">
                <a:cs typeface="Arial" charset="0"/>
              </a:rPr>
              <a:t>2</a:t>
            </a:r>
            <a:r>
              <a:rPr lang="en-US" altLang="zh-TW"/>
              <a:t>, </a:t>
            </a:r>
            <a:r>
              <a:rPr lang="el-GR" altLang="zh-TW"/>
              <a:t>σ</a:t>
            </a:r>
            <a:r>
              <a:rPr lang="en-US" altLang="zh-TW" baseline="-25000"/>
              <a:t>x</a:t>
            </a:r>
            <a:r>
              <a:rPr lang="en-US" altLang="zh-TW"/>
              <a:t>, </a:t>
            </a:r>
            <a:r>
              <a:rPr lang="el-GR" altLang="zh-TW"/>
              <a:t>σ</a:t>
            </a:r>
            <a:r>
              <a:rPr lang="en-US" altLang="zh-TW" baseline="-25000"/>
              <a:t>y</a:t>
            </a:r>
            <a:r>
              <a:rPr lang="en-US" altLang="zh-TW"/>
              <a:t> }</a:t>
            </a:r>
          </a:p>
          <a:p>
            <a:pPr>
              <a:spcBef>
                <a:spcPct val="50000"/>
              </a:spcBef>
            </a:pPr>
            <a:r>
              <a:rPr lang="en-US" altLang="zh-TW"/>
              <a:t>     =  {  E,  C</a:t>
            </a:r>
            <a:r>
              <a:rPr lang="en-US" altLang="zh-TW" baseline="-25000"/>
              <a:t>2 </a:t>
            </a:r>
            <a:r>
              <a:rPr lang="en-US" altLang="zh-TW"/>
              <a:t>, C</a:t>
            </a:r>
            <a:r>
              <a:rPr lang="en-US" altLang="zh-TW" baseline="-25000"/>
              <a:t>2</a:t>
            </a:r>
            <a:r>
              <a:rPr lang="en-US" altLang="zh-TW"/>
              <a:t>'</a:t>
            </a:r>
            <a:r>
              <a:rPr lang="en-US" altLang="zh-TW" baseline="-25000"/>
              <a:t> </a:t>
            </a:r>
            <a:r>
              <a:rPr lang="en-US" altLang="zh-TW"/>
              <a:t>, C</a:t>
            </a:r>
            <a:r>
              <a:rPr lang="en-US" altLang="zh-TW" baseline="-25000"/>
              <a:t>2</a:t>
            </a:r>
            <a:r>
              <a:rPr lang="en-US" altLang="zh-TW"/>
              <a:t>"  }</a:t>
            </a:r>
            <a:endParaRPr lang="el-GR" altLang="zh-TW"/>
          </a:p>
        </p:txBody>
      </p:sp>
      <p:pic>
        <p:nvPicPr>
          <p:cNvPr id="16418" name="Picture 4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51500" y="5157788"/>
            <a:ext cx="2057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8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84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84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84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18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184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184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184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184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417513"/>
          </a:xfrm>
        </p:spPr>
        <p:txBody>
          <a:bodyPr/>
          <a:lstStyle/>
          <a:p>
            <a:pPr eaLnBrk="1" hangingPunct="1"/>
            <a:r>
              <a:rPr lang="en-US" altLang="zh-TW" sz="2400" smtClean="0"/>
              <a:t> 2.2 	Further Examples, Subgroups 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323850" y="549275"/>
            <a:ext cx="69119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/>
              <a:t>The simplest non-Abelian group is of order 6.</a:t>
            </a:r>
          </a:p>
          <a:p>
            <a:pPr>
              <a:spcBef>
                <a:spcPct val="50000"/>
              </a:spcBef>
            </a:pPr>
            <a:r>
              <a:rPr lang="en-US" altLang="zh-TW"/>
              <a:t>	 { e, a, b = a</a:t>
            </a:r>
            <a:r>
              <a:rPr lang="en-US" altLang="zh-TW" baseline="30000"/>
              <a:t>–1</a:t>
            </a:r>
            <a:r>
              <a:rPr lang="en-US" altLang="zh-TW"/>
              <a:t>, c = c</a:t>
            </a:r>
            <a:r>
              <a:rPr lang="en-US" altLang="zh-TW" baseline="30000"/>
              <a:t>–1</a:t>
            </a:r>
            <a:r>
              <a:rPr lang="en-US" altLang="zh-TW"/>
              <a:t>, d = d</a:t>
            </a:r>
            <a:r>
              <a:rPr lang="en-US" altLang="zh-TW" baseline="30000"/>
              <a:t>–1</a:t>
            </a:r>
            <a:r>
              <a:rPr lang="en-US" altLang="zh-TW"/>
              <a:t>, f = f</a:t>
            </a:r>
            <a:r>
              <a:rPr lang="en-US" altLang="zh-TW" baseline="30000"/>
              <a:t>–1</a:t>
            </a:r>
            <a:r>
              <a:rPr lang="en-US" altLang="zh-TW"/>
              <a:t> }</a:t>
            </a:r>
          </a:p>
          <a:p>
            <a:pPr>
              <a:spcBef>
                <a:spcPct val="50000"/>
              </a:spcBef>
            </a:pPr>
            <a:r>
              <a:rPr lang="en-US" altLang="zh-TW"/>
              <a:t>Aliases:   Dihedral group </a:t>
            </a:r>
            <a:r>
              <a:rPr lang="en-US" altLang="zh-TW">
                <a:solidFill>
                  <a:schemeClr val="hlink"/>
                </a:solidFill>
              </a:rPr>
              <a:t>D</a:t>
            </a:r>
            <a:r>
              <a:rPr lang="en-US" altLang="zh-TW" baseline="-25000">
                <a:solidFill>
                  <a:schemeClr val="hlink"/>
                </a:solidFill>
              </a:rPr>
              <a:t>3</a:t>
            </a:r>
            <a:r>
              <a:rPr lang="en-US" altLang="zh-TW"/>
              <a:t>, </a:t>
            </a:r>
            <a:r>
              <a:rPr lang="en-US" altLang="zh-TW">
                <a:solidFill>
                  <a:schemeClr val="hlink"/>
                </a:solidFill>
              </a:rPr>
              <a:t>C</a:t>
            </a:r>
            <a:r>
              <a:rPr lang="en-US" altLang="zh-TW" baseline="-25000">
                <a:solidFill>
                  <a:schemeClr val="hlink"/>
                </a:solidFill>
              </a:rPr>
              <a:t>3v</a:t>
            </a:r>
            <a:r>
              <a:rPr lang="en-US" altLang="zh-TW"/>
              <a:t>, or  permutation group </a:t>
            </a:r>
            <a:r>
              <a:rPr lang="en-US" altLang="zh-TW">
                <a:solidFill>
                  <a:schemeClr val="hlink"/>
                </a:solidFill>
              </a:rPr>
              <a:t>S</a:t>
            </a:r>
            <a:r>
              <a:rPr lang="en-US" altLang="zh-TW" baseline="-25000">
                <a:solidFill>
                  <a:schemeClr val="hlink"/>
                </a:solidFill>
              </a:rPr>
              <a:t>3</a:t>
            </a:r>
            <a:r>
              <a:rPr lang="en-US" altLang="zh-TW"/>
              <a:t>.</a:t>
            </a:r>
          </a:p>
        </p:txBody>
      </p:sp>
      <p:sp>
        <p:nvSpPr>
          <p:cNvPr id="19534" name="Text Box 78"/>
          <p:cNvSpPr txBox="1">
            <a:spLocks noChangeArrowheads="1"/>
          </p:cNvSpPr>
          <p:nvPr/>
        </p:nvSpPr>
        <p:spPr bwMode="auto">
          <a:xfrm>
            <a:off x="250825" y="5084763"/>
            <a:ext cx="45370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/>
              <a:t>Symmetries of an equilateral triangle:</a:t>
            </a:r>
          </a:p>
          <a:p>
            <a:pPr>
              <a:spcBef>
                <a:spcPct val="50000"/>
              </a:spcBef>
            </a:pPr>
            <a:r>
              <a:rPr lang="en-US" altLang="zh-TW"/>
              <a:t>C</a:t>
            </a:r>
            <a:r>
              <a:rPr lang="en-US" altLang="zh-TW" baseline="-25000"/>
              <a:t>3v</a:t>
            </a:r>
            <a:r>
              <a:rPr lang="en-US" altLang="zh-TW"/>
              <a:t> = { E, C</a:t>
            </a:r>
            <a:r>
              <a:rPr lang="en-US" altLang="zh-TW" baseline="-25000"/>
              <a:t>3</a:t>
            </a:r>
            <a:r>
              <a:rPr lang="en-US" altLang="zh-TW"/>
              <a:t>, C</a:t>
            </a:r>
            <a:r>
              <a:rPr lang="en-US" altLang="zh-TW" baseline="-25000"/>
              <a:t>3</a:t>
            </a:r>
            <a:r>
              <a:rPr lang="en-US" altLang="zh-TW" baseline="30000"/>
              <a:t>2</a:t>
            </a:r>
            <a:r>
              <a:rPr lang="en-US" altLang="zh-TW"/>
              <a:t>, </a:t>
            </a:r>
            <a:r>
              <a:rPr lang="el-GR" altLang="zh-TW">
                <a:cs typeface="Arial" charset="0"/>
              </a:rPr>
              <a:t>σ</a:t>
            </a:r>
            <a:r>
              <a:rPr lang="en-US" altLang="zh-TW" baseline="-25000"/>
              <a:t>1</a:t>
            </a:r>
            <a:r>
              <a:rPr lang="en-US" altLang="zh-TW"/>
              <a:t>, </a:t>
            </a:r>
            <a:r>
              <a:rPr lang="el-GR" altLang="zh-TW"/>
              <a:t>σ</a:t>
            </a:r>
            <a:r>
              <a:rPr lang="en-US" altLang="zh-TW" baseline="-25000"/>
              <a:t>2</a:t>
            </a:r>
            <a:r>
              <a:rPr lang="en-US" altLang="zh-TW"/>
              <a:t>, </a:t>
            </a:r>
            <a:r>
              <a:rPr lang="el-GR" altLang="zh-TW"/>
              <a:t>σ</a:t>
            </a:r>
            <a:r>
              <a:rPr lang="en-US" altLang="zh-TW" baseline="-25000"/>
              <a:t>3</a:t>
            </a:r>
            <a:r>
              <a:rPr lang="en-US" altLang="zh-TW"/>
              <a:t> }</a:t>
            </a:r>
          </a:p>
          <a:p>
            <a:pPr>
              <a:spcBef>
                <a:spcPct val="50000"/>
              </a:spcBef>
            </a:pPr>
            <a:r>
              <a:rPr lang="en-US" altLang="zh-TW"/>
              <a:t>D</a:t>
            </a:r>
            <a:r>
              <a:rPr lang="en-US" altLang="zh-TW" baseline="-25000"/>
              <a:t>3  </a:t>
            </a:r>
            <a:r>
              <a:rPr lang="en-US" altLang="zh-TW"/>
              <a:t>= { E, C</a:t>
            </a:r>
            <a:r>
              <a:rPr lang="en-US" altLang="zh-TW" baseline="-25000"/>
              <a:t>3</a:t>
            </a:r>
            <a:r>
              <a:rPr lang="en-US" altLang="zh-TW"/>
              <a:t>, C</a:t>
            </a:r>
            <a:r>
              <a:rPr lang="en-US" altLang="zh-TW" baseline="-25000"/>
              <a:t>3</a:t>
            </a:r>
            <a:r>
              <a:rPr lang="en-US" altLang="zh-TW" baseline="30000"/>
              <a:t>2</a:t>
            </a:r>
            <a:r>
              <a:rPr lang="en-US" altLang="zh-TW"/>
              <a:t>, C</a:t>
            </a:r>
            <a:r>
              <a:rPr lang="en-US" altLang="zh-TW" baseline="-25000"/>
              <a:t>2</a:t>
            </a:r>
            <a:r>
              <a:rPr lang="en-US" altLang="zh-TW"/>
              <a:t>', C</a:t>
            </a:r>
            <a:r>
              <a:rPr lang="en-US" altLang="zh-TW" baseline="-25000"/>
              <a:t>2</a:t>
            </a:r>
            <a:r>
              <a:rPr lang="en-US" altLang="zh-TW"/>
              <a:t>'', C</a:t>
            </a:r>
            <a:r>
              <a:rPr lang="en-US" altLang="zh-TW" baseline="-25000"/>
              <a:t>2</a:t>
            </a:r>
            <a:r>
              <a:rPr lang="en-US" altLang="zh-TW"/>
              <a:t>''' }</a:t>
            </a:r>
          </a:p>
        </p:txBody>
      </p:sp>
      <p:graphicFrame>
        <p:nvGraphicFramePr>
          <p:cNvPr id="19714" name="Group 258"/>
          <p:cNvGraphicFramePr>
            <a:graphicFrameLocks noGrp="1"/>
          </p:cNvGraphicFramePr>
          <p:nvPr/>
        </p:nvGraphicFramePr>
        <p:xfrm>
          <a:off x="395288" y="2349500"/>
          <a:ext cx="3024187" cy="2377440"/>
        </p:xfrm>
        <a:graphic>
          <a:graphicData uri="http://schemas.openxmlformats.org/drawingml/2006/table">
            <a:tbl>
              <a:tblPr/>
              <a:tblGrid>
                <a:gridCol w="503237"/>
                <a:gridCol w="504825"/>
                <a:gridCol w="504825"/>
                <a:gridCol w="503238"/>
                <a:gridCol w="504825"/>
                <a:gridCol w="503237"/>
              </a:tblGrid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9766" name="Group 310"/>
          <p:cNvGraphicFramePr>
            <a:graphicFrameLocks noGrp="1"/>
          </p:cNvGraphicFramePr>
          <p:nvPr/>
        </p:nvGraphicFramePr>
        <p:xfrm>
          <a:off x="4500563" y="2133600"/>
          <a:ext cx="4105275" cy="2377440"/>
        </p:xfrm>
        <a:graphic>
          <a:graphicData uri="http://schemas.openxmlformats.org/drawingml/2006/table">
            <a:tbl>
              <a:tblPr/>
              <a:tblGrid>
                <a:gridCol w="684212"/>
                <a:gridCol w="684213"/>
                <a:gridCol w="684212"/>
                <a:gridCol w="684213"/>
                <a:gridCol w="684212"/>
                <a:gridCol w="684213"/>
              </a:tblGrid>
              <a:tr h="38417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C</a:t>
                      </a:r>
                      <a:r>
                        <a:rPr kumimoji="1" lang="en-US" altLang="zh-TW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C</a:t>
                      </a:r>
                      <a:r>
                        <a:rPr kumimoji="1" lang="en-US" altLang="zh-TW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3</a:t>
                      </a:r>
                      <a:r>
                        <a:rPr kumimoji="1" lang="en-US" altLang="zh-TW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l-GR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" charset="0"/>
                          <a:sym typeface="Symbol" pitchFamily="18" charset="2"/>
                        </a:rPr>
                        <a:t></a:t>
                      </a:r>
                      <a:r>
                        <a:rPr kumimoji="1" lang="en-US" altLang="zh-TW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" charset="0"/>
                        </a:rPr>
                        <a:t>1</a:t>
                      </a:r>
                      <a:endParaRPr kumimoji="1" lang="el-GR" altLang="zh-TW" sz="20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Arial Unicode MS" pitchFamily="34" charset="-12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l-GR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" charset="0"/>
                          <a:sym typeface="Symbol" pitchFamily="18" charset="2"/>
                        </a:rPr>
                        <a:t></a:t>
                      </a:r>
                      <a:r>
                        <a:rPr kumimoji="1" lang="en-US" altLang="zh-TW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l-GR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" charset="0"/>
                          <a:sym typeface="Symbol" pitchFamily="18" charset="2"/>
                        </a:rPr>
                        <a:t></a:t>
                      </a:r>
                      <a:r>
                        <a:rPr kumimoji="1" lang="en-US" altLang="zh-TW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C</a:t>
                      </a:r>
                      <a:r>
                        <a:rPr kumimoji="1" lang="en-US" altLang="zh-TW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C</a:t>
                      </a:r>
                      <a:r>
                        <a:rPr kumimoji="1" lang="en-US" altLang="zh-TW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3</a:t>
                      </a:r>
                      <a:r>
                        <a:rPr kumimoji="1" lang="en-US" altLang="zh-TW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l-GR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" charset="0"/>
                          <a:sym typeface="Symbol" pitchFamily="18" charset="2"/>
                        </a:rPr>
                        <a:t></a:t>
                      </a:r>
                      <a:r>
                        <a:rPr kumimoji="1" lang="en-US" altLang="zh-TW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l-GR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" charset="0"/>
                          <a:sym typeface="Symbol" pitchFamily="18" charset="2"/>
                        </a:rPr>
                        <a:t></a:t>
                      </a:r>
                      <a:r>
                        <a:rPr kumimoji="1" lang="en-US" altLang="zh-TW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l-GR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" charset="0"/>
                          <a:sym typeface="Symbol" pitchFamily="18" charset="2"/>
                        </a:rPr>
                        <a:t></a:t>
                      </a:r>
                      <a:r>
                        <a:rPr kumimoji="1" lang="en-US" altLang="zh-TW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" charset="0"/>
                        </a:rPr>
                        <a:t>2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C</a:t>
                      </a:r>
                      <a:r>
                        <a:rPr kumimoji="1" lang="en-US" altLang="zh-TW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3</a:t>
                      </a:r>
                      <a:r>
                        <a:rPr kumimoji="1" lang="en-US" altLang="zh-TW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C</a:t>
                      </a:r>
                      <a:r>
                        <a:rPr kumimoji="1" lang="en-US" altLang="zh-TW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l-GR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" charset="0"/>
                          <a:sym typeface="Symbol" pitchFamily="18" charset="2"/>
                        </a:rPr>
                        <a:t></a:t>
                      </a:r>
                      <a:r>
                        <a:rPr kumimoji="1" lang="en-US" altLang="zh-TW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l-GR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" charset="0"/>
                          <a:sym typeface="Symbol" pitchFamily="18" charset="2"/>
                        </a:rPr>
                        <a:t></a:t>
                      </a:r>
                      <a:r>
                        <a:rPr kumimoji="1" lang="en-US" altLang="zh-TW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l-GR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" charset="0"/>
                          <a:sym typeface="Symbol" pitchFamily="18" charset="2"/>
                        </a:rPr>
                        <a:t></a:t>
                      </a:r>
                      <a:r>
                        <a:rPr kumimoji="1" lang="en-US" altLang="zh-TW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l-GR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" charset="0"/>
                          <a:sym typeface="Symbol" pitchFamily="18" charset="2"/>
                        </a:rPr>
                        <a:t></a:t>
                      </a:r>
                      <a:r>
                        <a:rPr kumimoji="1" lang="en-US" altLang="zh-TW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l-GR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" charset="0"/>
                          <a:sym typeface="Symbol" pitchFamily="18" charset="2"/>
                        </a:rPr>
                        <a:t></a:t>
                      </a:r>
                      <a:r>
                        <a:rPr kumimoji="1" lang="en-US" altLang="zh-TW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l-GR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" charset="0"/>
                          <a:sym typeface="Symbol" pitchFamily="18" charset="2"/>
                        </a:rPr>
                        <a:t></a:t>
                      </a:r>
                      <a:r>
                        <a:rPr kumimoji="1" lang="en-US" altLang="zh-TW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C</a:t>
                      </a:r>
                      <a:r>
                        <a:rPr kumimoji="1" lang="en-US" altLang="zh-TW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C</a:t>
                      </a:r>
                      <a:r>
                        <a:rPr kumimoji="1" lang="en-US" altLang="zh-TW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3</a:t>
                      </a:r>
                      <a:r>
                        <a:rPr kumimoji="1" lang="en-US" altLang="zh-TW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l-GR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" charset="0"/>
                          <a:sym typeface="Symbol" pitchFamily="18" charset="2"/>
                        </a:rPr>
                        <a:t></a:t>
                      </a:r>
                      <a:r>
                        <a:rPr kumimoji="1" lang="en-US" altLang="zh-TW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l-GR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" charset="0"/>
                          <a:sym typeface="Symbol" pitchFamily="18" charset="2"/>
                        </a:rPr>
                        <a:t></a:t>
                      </a:r>
                      <a:r>
                        <a:rPr kumimoji="1" lang="en-US" altLang="zh-TW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l-GR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" charset="0"/>
                          <a:sym typeface="Symbol" pitchFamily="18" charset="2"/>
                        </a:rPr>
                        <a:t></a:t>
                      </a:r>
                      <a:r>
                        <a:rPr kumimoji="1" lang="en-US" altLang="zh-TW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C</a:t>
                      </a:r>
                      <a:r>
                        <a:rPr kumimoji="1" lang="en-US" altLang="zh-TW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3</a:t>
                      </a:r>
                      <a:r>
                        <a:rPr kumimoji="1" lang="en-US" altLang="zh-TW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C</a:t>
                      </a:r>
                      <a:r>
                        <a:rPr kumimoji="1" lang="en-US" altLang="zh-TW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l-GR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" charset="0"/>
                          <a:sym typeface="Symbol" pitchFamily="18" charset="2"/>
                        </a:rPr>
                        <a:t></a:t>
                      </a:r>
                      <a:r>
                        <a:rPr kumimoji="1" lang="en-US" altLang="zh-TW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l-GR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" charset="0"/>
                          <a:sym typeface="Symbol" pitchFamily="18" charset="2"/>
                        </a:rPr>
                        <a:t></a:t>
                      </a:r>
                      <a:r>
                        <a:rPr kumimoji="1" lang="en-US" altLang="zh-TW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l-GR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" charset="0"/>
                          <a:sym typeface="Symbol" pitchFamily="18" charset="2"/>
                        </a:rPr>
                        <a:t></a:t>
                      </a:r>
                      <a:r>
                        <a:rPr kumimoji="1" lang="en-US" altLang="zh-TW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C</a:t>
                      </a:r>
                      <a:r>
                        <a:rPr kumimoji="1" lang="en-US" altLang="zh-TW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C</a:t>
                      </a:r>
                      <a:r>
                        <a:rPr kumimoji="1" lang="en-US" altLang="zh-TW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3</a:t>
                      </a:r>
                      <a:r>
                        <a:rPr kumimoji="1" lang="en-US" altLang="zh-TW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9767" name="Picture 3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72225" y="4826000"/>
            <a:ext cx="2414588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9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9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9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9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6" name="Text Box 4"/>
          <p:cNvSpPr txBox="1">
            <a:spLocks noChangeArrowheads="1"/>
          </p:cNvSpPr>
          <p:nvPr/>
        </p:nvSpPr>
        <p:spPr bwMode="auto">
          <a:xfrm>
            <a:off x="5724525" y="979488"/>
            <a:ext cx="3168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/>
              <a:t>(…) = cyclic permutations</a:t>
            </a:r>
          </a:p>
        </p:txBody>
      </p:sp>
      <p:graphicFrame>
        <p:nvGraphicFramePr>
          <p:cNvPr id="115718" name="Group 6"/>
          <p:cNvGraphicFramePr>
            <a:graphicFrameLocks noGrp="1"/>
          </p:cNvGraphicFramePr>
          <p:nvPr/>
        </p:nvGraphicFramePr>
        <p:xfrm>
          <a:off x="323850" y="1627188"/>
          <a:ext cx="4632325" cy="2679700"/>
        </p:xfrm>
        <a:graphic>
          <a:graphicData uri="http://schemas.openxmlformats.org/drawingml/2006/table">
            <a:tbl>
              <a:tblPr/>
              <a:tblGrid>
                <a:gridCol w="771525"/>
                <a:gridCol w="773113"/>
                <a:gridCol w="771525"/>
                <a:gridCol w="771525"/>
                <a:gridCol w="773112"/>
                <a:gridCol w="771525"/>
              </a:tblGrid>
              <a:tr h="44767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(123)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(132)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(23)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(13)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(12)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(123)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(132)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(12)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(23)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(13)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(132)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(123)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(13)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(12)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(23)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(23)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(13)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(12)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(123)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(132)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(13)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(12)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(23)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(132)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(123)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(12)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(23)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(13)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(123)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(132)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5769" name="Group 57"/>
          <p:cNvGraphicFramePr>
            <a:graphicFrameLocks noGrp="1"/>
          </p:cNvGraphicFramePr>
          <p:nvPr/>
        </p:nvGraphicFramePr>
        <p:xfrm>
          <a:off x="5254625" y="1987550"/>
          <a:ext cx="3889375" cy="1828800"/>
        </p:xfrm>
        <a:graphic>
          <a:graphicData uri="http://schemas.openxmlformats.org/drawingml/2006/table">
            <a:tbl>
              <a:tblPr/>
              <a:tblGrid>
                <a:gridCol w="649288"/>
                <a:gridCol w="647700"/>
                <a:gridCol w="647700"/>
                <a:gridCol w="647700"/>
                <a:gridCol w="649287"/>
                <a:gridCol w="647700"/>
              </a:tblGrid>
              <a:tr h="2873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(12)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(23)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(31)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(123)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(321)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(12)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(123)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(321)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(23)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(31)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(23)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(321)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(123)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(31)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(12)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(31)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(123)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(321)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(12)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(23)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(123)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(31)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(12)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(23)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(321)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(321)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(23)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(31)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(12)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(123)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537" name="Text Box 108"/>
          <p:cNvSpPr txBox="1">
            <a:spLocks noChangeArrowheads="1"/>
          </p:cNvSpPr>
          <p:nvPr/>
        </p:nvSpPr>
        <p:spPr bwMode="auto">
          <a:xfrm>
            <a:off x="395288" y="908050"/>
            <a:ext cx="47513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/>
              <a:t> S</a:t>
            </a:r>
            <a:r>
              <a:rPr lang="en-US" altLang="zh-TW" baseline="-25000"/>
              <a:t>3</a:t>
            </a:r>
            <a:r>
              <a:rPr lang="en-US" altLang="zh-TW"/>
              <a:t> = { e, (123), (132), (23), (13), (12) }</a:t>
            </a:r>
          </a:p>
        </p:txBody>
      </p:sp>
      <p:sp>
        <p:nvSpPr>
          <p:cNvPr id="115822" name="Text Box 110"/>
          <p:cNvSpPr txBox="1">
            <a:spLocks noChangeArrowheads="1"/>
          </p:cNvSpPr>
          <p:nvPr/>
        </p:nvSpPr>
        <p:spPr bwMode="auto">
          <a:xfrm>
            <a:off x="6659563" y="3932238"/>
            <a:ext cx="14398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400"/>
              <a:t>Tung's notation</a:t>
            </a:r>
          </a:p>
        </p:txBody>
      </p:sp>
      <p:pic>
        <p:nvPicPr>
          <p:cNvPr id="115823" name="Picture 1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8263" y="4581525"/>
            <a:ext cx="2414587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5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5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5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15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15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6" grpId="0"/>
      <p:bldP spid="1158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549275"/>
          </a:xfrm>
        </p:spPr>
        <p:txBody>
          <a:bodyPr/>
          <a:lstStyle/>
          <a:p>
            <a:pPr eaLnBrk="1" hangingPunct="1"/>
            <a:r>
              <a:rPr lang="en-US" altLang="zh-TW" sz="2400" smtClean="0"/>
              <a:t>2.3.  The Rearrangement Lemma &amp; the Symmetric Group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179388" y="765175"/>
            <a:ext cx="864235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rgbClr val="CC3300"/>
                </a:solidFill>
              </a:rPr>
              <a:t>Lemma</a:t>
            </a:r>
            <a:r>
              <a:rPr lang="en-US" altLang="zh-TW"/>
              <a:t>:  </a:t>
            </a:r>
            <a:r>
              <a:rPr lang="en-US" altLang="zh-TW">
                <a:solidFill>
                  <a:schemeClr val="hlink"/>
                </a:solidFill>
              </a:rPr>
              <a:t>Rearrangement</a:t>
            </a:r>
          </a:p>
          <a:p>
            <a:pPr>
              <a:spcBef>
                <a:spcPct val="50000"/>
              </a:spcBef>
            </a:pPr>
            <a:r>
              <a:rPr lang="en-US" altLang="zh-TW"/>
              <a:t>	p b = p c  →  b = c		where  p, b, c </a:t>
            </a:r>
            <a:r>
              <a:rPr lang="en-US" altLang="zh-TW">
                <a:sym typeface="Symbol" pitchFamily="18" charset="2"/>
              </a:rPr>
              <a:t> G 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250825" y="1916113"/>
            <a:ext cx="2808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chemeClr val="hlink"/>
                </a:solidFill>
              </a:rPr>
              <a:t>Proof</a:t>
            </a:r>
            <a:r>
              <a:rPr lang="en-US" altLang="zh-TW"/>
              <a:t>:  p</a:t>
            </a:r>
            <a:r>
              <a:rPr lang="en-US" altLang="zh-TW" baseline="30000"/>
              <a:t>–1</a:t>
            </a:r>
            <a:r>
              <a:rPr lang="en-US" altLang="zh-TW"/>
              <a:t> both sides</a:t>
            </a: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323850" y="2492375"/>
            <a:ext cx="5400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rgbClr val="CC3300"/>
                </a:solidFill>
              </a:rPr>
              <a:t>Corollary</a:t>
            </a:r>
            <a:r>
              <a:rPr lang="en-US" altLang="zh-TW"/>
              <a:t>:  p G = G rearranged;  likewise G p</a:t>
            </a:r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323850" y="3141663"/>
            <a:ext cx="172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chemeClr val="hlink"/>
                </a:solidFill>
              </a:rPr>
              <a:t>Permutation</a:t>
            </a:r>
            <a:r>
              <a:rPr lang="en-US" altLang="zh-TW"/>
              <a:t>:</a:t>
            </a:r>
          </a:p>
        </p:txBody>
      </p:sp>
      <p:graphicFrame>
        <p:nvGraphicFramePr>
          <p:cNvPr id="30729" name="Object 9"/>
          <p:cNvGraphicFramePr>
            <a:graphicFrameLocks noChangeAspect="1"/>
          </p:cNvGraphicFramePr>
          <p:nvPr/>
        </p:nvGraphicFramePr>
        <p:xfrm>
          <a:off x="2124075" y="2997200"/>
          <a:ext cx="2879725" cy="798513"/>
        </p:xfrm>
        <a:graphic>
          <a:graphicData uri="http://schemas.openxmlformats.org/presentationml/2006/ole">
            <p:oleObj spid="_x0000_s2050" name="Equation" r:id="rId3" imgW="1739880" imgH="482400" progId="Equation.DSMT4">
              <p:embed/>
            </p:oleObj>
          </a:graphicData>
        </a:graphic>
      </p:graphicFrame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5508625" y="3213100"/>
            <a:ext cx="3635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/>
              <a:t>p</a:t>
            </a:r>
            <a:r>
              <a:rPr lang="en-US" altLang="zh-TW" baseline="-25000"/>
              <a:t>i</a:t>
            </a:r>
            <a:r>
              <a:rPr lang="en-US" altLang="zh-TW"/>
              <a:t> </a:t>
            </a:r>
            <a:r>
              <a:rPr lang="en-US" altLang="zh-TW">
                <a:sym typeface="Symbol" pitchFamily="18" charset="2"/>
              </a:rPr>
              <a:t>  </a:t>
            </a:r>
            <a:r>
              <a:rPr lang="en-US" altLang="zh-TW"/>
              <a:t>i   ( </a:t>
            </a:r>
            <a:r>
              <a:rPr lang="en-US" altLang="zh-TW">
                <a:solidFill>
                  <a:schemeClr val="hlink"/>
                </a:solidFill>
              </a:rPr>
              <a:t>Active</a:t>
            </a:r>
            <a:r>
              <a:rPr lang="en-US" altLang="zh-TW"/>
              <a:t> point of view )</a:t>
            </a:r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395288" y="4005263"/>
            <a:ext cx="424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chemeClr val="hlink"/>
                </a:solidFill>
              </a:rPr>
              <a:t>Product</a:t>
            </a:r>
            <a:r>
              <a:rPr lang="en-US" altLang="zh-TW"/>
              <a:t>:    p q = ( p</a:t>
            </a:r>
            <a:r>
              <a:rPr lang="en-US" altLang="zh-TW" baseline="-25000"/>
              <a:t>k</a:t>
            </a:r>
            <a:r>
              <a:rPr lang="en-US" altLang="zh-TW"/>
              <a:t> </a:t>
            </a:r>
            <a:r>
              <a:rPr lang="en-US" altLang="zh-TW">
                <a:sym typeface="Symbol" pitchFamily="18" charset="2"/>
              </a:rPr>
              <a:t>  k</a:t>
            </a:r>
            <a:r>
              <a:rPr lang="en-US" altLang="zh-TW"/>
              <a:t>) ( q</a:t>
            </a:r>
            <a:r>
              <a:rPr lang="en-US" altLang="zh-TW" baseline="-25000"/>
              <a:t>i</a:t>
            </a:r>
            <a:r>
              <a:rPr lang="en-US" altLang="zh-TW"/>
              <a:t> </a:t>
            </a:r>
            <a:r>
              <a:rPr lang="en-US" altLang="zh-TW">
                <a:sym typeface="Symbol" pitchFamily="18" charset="2"/>
              </a:rPr>
              <a:t>  </a:t>
            </a:r>
            <a:r>
              <a:rPr lang="en-US" altLang="zh-TW"/>
              <a:t>i )</a:t>
            </a:r>
          </a:p>
        </p:txBody>
      </p:sp>
      <p:graphicFrame>
        <p:nvGraphicFramePr>
          <p:cNvPr id="30733" name="Object 13"/>
          <p:cNvGraphicFramePr>
            <a:graphicFrameLocks noChangeAspect="1"/>
          </p:cNvGraphicFramePr>
          <p:nvPr/>
        </p:nvGraphicFramePr>
        <p:xfrm>
          <a:off x="7235825" y="4005263"/>
          <a:ext cx="1439863" cy="495300"/>
        </p:xfrm>
        <a:graphic>
          <a:graphicData uri="http://schemas.openxmlformats.org/presentationml/2006/ole">
            <p:oleObj spid="_x0000_s2051" name="Equation" r:id="rId4" imgW="812520" imgH="279360" progId="Equation.DSMT4">
              <p:embed/>
            </p:oleObj>
          </a:graphicData>
        </a:graphic>
      </p:graphicFrame>
      <p:graphicFrame>
        <p:nvGraphicFramePr>
          <p:cNvPr id="30734" name="Object 14"/>
          <p:cNvGraphicFramePr>
            <a:graphicFrameLocks noChangeAspect="1"/>
          </p:cNvGraphicFramePr>
          <p:nvPr/>
        </p:nvGraphicFramePr>
        <p:xfrm>
          <a:off x="395288" y="4581525"/>
          <a:ext cx="5297487" cy="798513"/>
        </p:xfrm>
        <a:graphic>
          <a:graphicData uri="http://schemas.openxmlformats.org/presentationml/2006/ole">
            <p:oleObj spid="_x0000_s2052" name="Equation" r:id="rId5" imgW="3200400" imgH="482400" progId="Equation.DSMT4">
              <p:embed/>
            </p:oleObj>
          </a:graphicData>
        </a:graphic>
      </p:graphicFrame>
      <p:graphicFrame>
        <p:nvGraphicFramePr>
          <p:cNvPr id="30735" name="Object 15"/>
          <p:cNvGraphicFramePr>
            <a:graphicFrameLocks noChangeAspect="1"/>
          </p:cNvGraphicFramePr>
          <p:nvPr/>
        </p:nvGraphicFramePr>
        <p:xfrm>
          <a:off x="684213" y="5445125"/>
          <a:ext cx="5233987" cy="882650"/>
        </p:xfrm>
        <a:graphic>
          <a:graphicData uri="http://schemas.openxmlformats.org/presentationml/2006/ole">
            <p:oleObj spid="_x0000_s2053" name="Equation" r:id="rId6" imgW="3162240" imgH="533160" progId="Equation.DSMT4">
              <p:embed/>
            </p:oleObj>
          </a:graphicData>
        </a:graphic>
      </p:graphicFrame>
      <p:graphicFrame>
        <p:nvGraphicFramePr>
          <p:cNvPr id="30736" name="Object 16"/>
          <p:cNvGraphicFramePr>
            <a:graphicFrameLocks noChangeAspect="1"/>
          </p:cNvGraphicFramePr>
          <p:nvPr/>
        </p:nvGraphicFramePr>
        <p:xfrm>
          <a:off x="5867400" y="5516563"/>
          <a:ext cx="2943225" cy="882650"/>
        </p:xfrm>
        <a:graphic>
          <a:graphicData uri="http://schemas.openxmlformats.org/presentationml/2006/ole">
            <p:oleObj spid="_x0000_s2054" name="Equation" r:id="rId7" imgW="1777680" imgH="533160" progId="Equation.DSMT4">
              <p:embed/>
            </p:oleObj>
          </a:graphicData>
        </a:graphic>
      </p:graphicFrame>
      <p:sp>
        <p:nvSpPr>
          <p:cNvPr id="30738" name="Text Box 18"/>
          <p:cNvSpPr txBox="1">
            <a:spLocks noChangeArrowheads="1"/>
          </p:cNvSpPr>
          <p:nvPr/>
        </p:nvSpPr>
        <p:spPr bwMode="auto">
          <a:xfrm>
            <a:off x="1116013" y="6461125"/>
            <a:ext cx="18716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/>
              <a:t>(Rearranged)</a:t>
            </a:r>
          </a:p>
        </p:txBody>
      </p:sp>
      <p:graphicFrame>
        <p:nvGraphicFramePr>
          <p:cNvPr id="30739" name="Object 19"/>
          <p:cNvGraphicFramePr>
            <a:graphicFrameLocks noChangeAspect="1"/>
          </p:cNvGraphicFramePr>
          <p:nvPr/>
        </p:nvGraphicFramePr>
        <p:xfrm>
          <a:off x="4716463" y="4005263"/>
          <a:ext cx="2474912" cy="495300"/>
        </p:xfrm>
        <a:graphic>
          <a:graphicData uri="http://schemas.openxmlformats.org/presentationml/2006/ole">
            <p:oleObj spid="_x0000_s2055" name="Equation" r:id="rId8" imgW="1396800" imgH="2793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30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6" grpId="0"/>
      <p:bldP spid="30727" grpId="0"/>
      <p:bldP spid="30728" grpId="0"/>
      <p:bldP spid="30731" grpId="0"/>
      <p:bldP spid="30732" grpId="0"/>
      <p:bldP spid="3073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395288" y="4508500"/>
            <a:ext cx="7848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rgbClr val="CC3300"/>
                </a:solidFill>
              </a:rPr>
              <a:t>Symmetric</a:t>
            </a:r>
            <a:r>
              <a:rPr lang="en-US" altLang="zh-TW"/>
              <a:t> (Permutation)</a:t>
            </a:r>
            <a:r>
              <a:rPr lang="en-US" altLang="zh-TW">
                <a:solidFill>
                  <a:srgbClr val="CC3300"/>
                </a:solidFill>
              </a:rPr>
              <a:t> group</a:t>
            </a:r>
            <a:r>
              <a:rPr lang="en-US" altLang="zh-TW"/>
              <a:t> </a:t>
            </a:r>
            <a:r>
              <a:rPr lang="en-US" altLang="zh-TW">
                <a:solidFill>
                  <a:schemeClr val="hlink"/>
                </a:solidFill>
              </a:rPr>
              <a:t>S</a:t>
            </a:r>
            <a:r>
              <a:rPr lang="en-US" altLang="zh-TW" baseline="-25000">
                <a:solidFill>
                  <a:schemeClr val="hlink"/>
                </a:solidFill>
              </a:rPr>
              <a:t>n</a:t>
            </a:r>
            <a:r>
              <a:rPr lang="en-US" altLang="zh-TW">
                <a:solidFill>
                  <a:schemeClr val="hlink"/>
                </a:solidFill>
              </a:rPr>
              <a:t> </a:t>
            </a:r>
            <a:r>
              <a:rPr lang="en-US" altLang="zh-TW">
                <a:sym typeface="Symbol" pitchFamily="18" charset="2"/>
              </a:rPr>
              <a:t> { n! permutations of n objects }</a:t>
            </a:r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/>
        </p:nvGraphicFramePr>
        <p:xfrm>
          <a:off x="217488" y="188913"/>
          <a:ext cx="3300412" cy="882650"/>
        </p:xfrm>
        <a:graphic>
          <a:graphicData uri="http://schemas.openxmlformats.org/presentationml/2006/ole">
            <p:oleObj spid="_x0000_s3074" name="Equation" r:id="rId3" imgW="1993680" imgH="533160" progId="Equation.DSMT4">
              <p:embed/>
            </p:oleObj>
          </a:graphicData>
        </a:graphic>
      </p:graphicFrame>
      <p:graphicFrame>
        <p:nvGraphicFramePr>
          <p:cNvPr id="14342" name="Object 6"/>
          <p:cNvGraphicFramePr>
            <a:graphicFrameLocks noChangeAspect="1"/>
          </p:cNvGraphicFramePr>
          <p:nvPr/>
        </p:nvGraphicFramePr>
        <p:xfrm>
          <a:off x="3492500" y="188913"/>
          <a:ext cx="3994150" cy="839787"/>
        </p:xfrm>
        <a:graphic>
          <a:graphicData uri="http://schemas.openxmlformats.org/presentationml/2006/ole">
            <p:oleObj spid="_x0000_s3075" name="Equation" r:id="rId4" imgW="2412720" imgH="507960" progId="Equation.DSMT4">
              <p:embed/>
            </p:oleObj>
          </a:graphicData>
        </a:graphic>
      </p:graphicFrame>
      <p:graphicFrame>
        <p:nvGraphicFramePr>
          <p:cNvPr id="14343" name="Object 7"/>
          <p:cNvGraphicFramePr>
            <a:graphicFrameLocks noChangeAspect="1"/>
          </p:cNvGraphicFramePr>
          <p:nvPr/>
        </p:nvGraphicFramePr>
        <p:xfrm>
          <a:off x="7924800" y="333375"/>
          <a:ext cx="1219200" cy="461963"/>
        </p:xfrm>
        <a:graphic>
          <a:graphicData uri="http://schemas.openxmlformats.org/presentationml/2006/ole">
            <p:oleObj spid="_x0000_s3076" name="Equation" r:id="rId5" imgW="736560" imgH="279360" progId="Equation.DSMT4">
              <p:embed/>
            </p:oleObj>
          </a:graphicData>
        </a:graphic>
      </p:graphicFrame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250825" y="2492375"/>
            <a:ext cx="1152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chemeClr val="hlink"/>
                </a:solidFill>
              </a:rPr>
              <a:t>Inverse</a:t>
            </a:r>
            <a:r>
              <a:rPr lang="en-US" altLang="zh-TW"/>
              <a:t>:</a:t>
            </a:r>
          </a:p>
        </p:txBody>
      </p:sp>
      <p:graphicFrame>
        <p:nvGraphicFramePr>
          <p:cNvPr id="14345" name="Object 9"/>
          <p:cNvGraphicFramePr>
            <a:graphicFrameLocks noChangeAspect="1"/>
          </p:cNvGraphicFramePr>
          <p:nvPr/>
        </p:nvGraphicFramePr>
        <p:xfrm>
          <a:off x="1763713" y="2276475"/>
          <a:ext cx="4603750" cy="1008063"/>
        </p:xfrm>
        <a:graphic>
          <a:graphicData uri="http://schemas.openxmlformats.org/presentationml/2006/ole">
            <p:oleObj spid="_x0000_s3077" name="Equation" r:id="rId6" imgW="2781000" imgH="609480" progId="Equation.DSMT4">
              <p:embed/>
            </p:oleObj>
          </a:graphicData>
        </a:graphic>
      </p:graphicFrame>
      <p:graphicFrame>
        <p:nvGraphicFramePr>
          <p:cNvPr id="14347" name="Object 11"/>
          <p:cNvGraphicFramePr>
            <a:graphicFrameLocks noChangeAspect="1"/>
          </p:cNvGraphicFramePr>
          <p:nvPr/>
        </p:nvGraphicFramePr>
        <p:xfrm>
          <a:off x="2195513" y="3357563"/>
          <a:ext cx="2670175" cy="798512"/>
        </p:xfrm>
        <a:graphic>
          <a:graphicData uri="http://schemas.openxmlformats.org/presentationml/2006/ole">
            <p:oleObj spid="_x0000_s3078" name="Equation" r:id="rId7" imgW="1612800" imgH="482400" progId="Equation.DSMT4">
              <p:embed/>
            </p:oleObj>
          </a:graphicData>
        </a:graphic>
      </p:graphicFrame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6948488" y="3573463"/>
            <a:ext cx="1006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>
                <a:sym typeface="Symbol" pitchFamily="18" charset="2"/>
              </a:rPr>
              <a:t>i  </a:t>
            </a:r>
            <a:r>
              <a:rPr lang="en-US" altLang="zh-TW"/>
              <a:t>p</a:t>
            </a:r>
            <a:r>
              <a:rPr lang="en-US" altLang="zh-TW" baseline="-25000"/>
              <a:t>i</a:t>
            </a:r>
            <a:r>
              <a:rPr lang="en-US" altLang="zh-TW"/>
              <a:t> </a:t>
            </a:r>
            <a:r>
              <a:rPr lang="en-US" altLang="zh-TW">
                <a:sym typeface="Symbol" pitchFamily="18" charset="2"/>
              </a:rPr>
              <a:t></a:t>
            </a:r>
            <a:endParaRPr lang="en-US" altLang="zh-TW"/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179388" y="1557338"/>
            <a:ext cx="12588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chemeClr val="hlink"/>
                </a:solidFill>
              </a:rPr>
              <a:t>Identity</a:t>
            </a:r>
            <a:r>
              <a:rPr lang="en-US" altLang="zh-TW"/>
              <a:t>:</a:t>
            </a:r>
          </a:p>
        </p:txBody>
      </p:sp>
      <p:graphicFrame>
        <p:nvGraphicFramePr>
          <p:cNvPr id="14351" name="Object 15"/>
          <p:cNvGraphicFramePr>
            <a:graphicFrameLocks noChangeAspect="1"/>
          </p:cNvGraphicFramePr>
          <p:nvPr/>
        </p:nvGraphicFramePr>
        <p:xfrm>
          <a:off x="1976438" y="1362075"/>
          <a:ext cx="2311400" cy="755650"/>
        </p:xfrm>
        <a:graphic>
          <a:graphicData uri="http://schemas.openxmlformats.org/presentationml/2006/ole">
            <p:oleObj spid="_x0000_s3079" name="Equation" r:id="rId8" imgW="1396800" imgH="457200" progId="Equation.DSMT4">
              <p:embed/>
            </p:oleObj>
          </a:graphicData>
        </a:graphic>
      </p:graphicFrame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468313" y="5300663"/>
            <a:ext cx="3311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rgbClr val="CC3300"/>
                </a:solidFill>
              </a:rPr>
              <a:t>n-Cycle </a:t>
            </a:r>
            <a:r>
              <a:rPr lang="en-US" altLang="zh-TW">
                <a:sym typeface="Symbol" pitchFamily="18" charset="2"/>
              </a:rPr>
              <a:t>=</a:t>
            </a:r>
            <a:r>
              <a:rPr lang="en-US" altLang="zh-TW"/>
              <a:t> ( p</a:t>
            </a:r>
            <a:r>
              <a:rPr lang="en-US" altLang="zh-TW" baseline="-25000"/>
              <a:t>1</a:t>
            </a:r>
            <a:r>
              <a:rPr lang="en-US" altLang="zh-TW"/>
              <a:t>, p</a:t>
            </a:r>
            <a:r>
              <a:rPr lang="en-US" altLang="zh-TW" baseline="-25000"/>
              <a:t>2</a:t>
            </a:r>
            <a:r>
              <a:rPr lang="en-US" altLang="zh-TW"/>
              <a:t>, p</a:t>
            </a:r>
            <a:r>
              <a:rPr lang="en-US" altLang="zh-TW" baseline="-25000"/>
              <a:t>3</a:t>
            </a:r>
            <a:r>
              <a:rPr lang="en-US" altLang="zh-TW"/>
              <a:t>,…, p</a:t>
            </a:r>
            <a:r>
              <a:rPr lang="en-US" altLang="zh-TW" baseline="-25000"/>
              <a:t>n </a:t>
            </a:r>
            <a:r>
              <a:rPr lang="en-US" altLang="zh-TW"/>
              <a:t>)  </a:t>
            </a:r>
          </a:p>
        </p:txBody>
      </p:sp>
      <p:graphicFrame>
        <p:nvGraphicFramePr>
          <p:cNvPr id="14353" name="Object 17"/>
          <p:cNvGraphicFramePr>
            <a:graphicFrameLocks noChangeAspect="1"/>
          </p:cNvGraphicFramePr>
          <p:nvPr/>
        </p:nvGraphicFramePr>
        <p:xfrm>
          <a:off x="3779838" y="5157788"/>
          <a:ext cx="2713037" cy="798512"/>
        </p:xfrm>
        <a:graphic>
          <a:graphicData uri="http://schemas.openxmlformats.org/presentationml/2006/ole">
            <p:oleObj spid="_x0000_s3080" name="Equation" r:id="rId9" imgW="1638000" imgH="482400" progId="Equation.DSMT4">
              <p:embed/>
            </p:oleObj>
          </a:graphicData>
        </a:graphic>
      </p:graphicFrame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468313" y="6021388"/>
            <a:ext cx="6696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/>
              <a:t>Every permutation can be written as a product of cycles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  <p:bldP spid="14344" grpId="0"/>
      <p:bldP spid="14349" grpId="0"/>
      <p:bldP spid="14350" grpId="0"/>
      <p:bldP spid="14352" grpId="0"/>
      <p:bldP spid="14354" grpId="0"/>
    </p:bldLst>
  </p:timing>
</p:sld>
</file>

<file path=ppt/theme/theme1.xml><?xml version="1.0" encoding="utf-8"?>
<a:theme xmlns:a="http://schemas.openxmlformats.org/drawingml/2006/main" name="SmallTimes">
  <a:themeElements>
    <a:clrScheme name="SmallTim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mallTimes">
      <a:majorFont>
        <a:latin typeface="Arial"/>
        <a:ea typeface="Arial Unicode MS"/>
        <a:cs typeface="Arial Unicode MS"/>
      </a:majorFont>
      <a:minorFont>
        <a:latin typeface="Times New Roman"/>
        <a:ea typeface="Arial Unicode MS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TW" sz="20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  <a:ea typeface="Arial Unicode MS" pitchFamily="34" charset="-120"/>
            <a:cs typeface="Arial Unicode MS" pitchFamily="34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TW" sz="20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  <a:ea typeface="Arial Unicode MS" pitchFamily="34" charset="-120"/>
            <a:cs typeface="Arial Unicode MS" pitchFamily="34" charset="-120"/>
          </a:defRPr>
        </a:defPPr>
      </a:lstStyle>
    </a:lnDef>
  </a:objectDefaults>
  <a:extraClrSchemeLst>
    <a:extraClrScheme>
      <a:clrScheme name="SmallTim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allTim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allTim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allTim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allTim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allTim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allTim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allTim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allTim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allTim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allTim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allTim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mallArial">
  <a:themeElements>
    <a:clrScheme name="SmallAri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mallArial">
      <a:majorFont>
        <a:latin typeface="Arial"/>
        <a:ea typeface="Arial Unicode MS"/>
        <a:cs typeface="Arial Unicode MS"/>
      </a:majorFont>
      <a:minorFont>
        <a:latin typeface="Arial"/>
        <a:ea typeface="Arial Unicode MS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TW" sz="20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  <a:ea typeface="Arial Unicode MS" pitchFamily="34" charset="-120"/>
            <a:cs typeface="Arial Unicode MS" pitchFamily="34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TW" sz="20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  <a:ea typeface="Arial Unicode MS" pitchFamily="34" charset="-120"/>
            <a:cs typeface="Arial Unicode MS" pitchFamily="34" charset="-120"/>
          </a:defRPr>
        </a:defPPr>
      </a:lstStyle>
    </a:lnDef>
  </a:objectDefaults>
  <a:extraClrSchemeLst>
    <a:extraClrScheme>
      <a:clrScheme name="SmallAri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allAria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allAria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allAria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allAria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allAria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allAria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allAria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allAria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allAria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allAria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allAria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SmallTimes</Template>
  <TotalTime>1289</TotalTime>
  <Words>2040</Words>
  <PresentationFormat>On-screen Show (4:3)</PresentationFormat>
  <Paragraphs>572</Paragraphs>
  <Slides>23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6" baseType="lpstr">
      <vt:lpstr>Arial</vt:lpstr>
      <vt:lpstr>Arial Unicode MS</vt:lpstr>
      <vt:lpstr>Times New Roman</vt:lpstr>
      <vt:lpstr>Calibri</vt:lpstr>
      <vt:lpstr>Mathematica1</vt:lpstr>
      <vt:lpstr>Symbol</vt:lpstr>
      <vt:lpstr>Euclid Extra</vt:lpstr>
      <vt:lpstr>Euclid Math Two</vt:lpstr>
      <vt:lpstr>Euclid Symbol</vt:lpstr>
      <vt:lpstr>Euclid</vt:lpstr>
      <vt:lpstr>SmallTimes</vt:lpstr>
      <vt:lpstr>SmallArial</vt:lpstr>
      <vt:lpstr>MathType 5.0 Equation</vt:lpstr>
      <vt:lpstr>GROUP THEORY</vt:lpstr>
      <vt:lpstr>2. Basic Group Theory</vt:lpstr>
      <vt:lpstr> 2.1  Basic Definitions and Simple Examples</vt:lpstr>
      <vt:lpstr>Slide 4</vt:lpstr>
      <vt:lpstr>Slide 5</vt:lpstr>
      <vt:lpstr> 2.2  Further Examples, Subgroups </vt:lpstr>
      <vt:lpstr>Slide 7</vt:lpstr>
      <vt:lpstr>2.3.  The Rearrangement Lemma &amp; the Symmetric Group</vt:lpstr>
      <vt:lpstr>Slide 9</vt:lpstr>
      <vt:lpstr>Example</vt:lpstr>
      <vt:lpstr>Slide 11</vt:lpstr>
      <vt:lpstr>Slide 12</vt:lpstr>
      <vt:lpstr>Slide 13</vt:lpstr>
      <vt:lpstr>Slide 14</vt:lpstr>
      <vt:lpstr> 2.5  Cosets and Factor (Quotient) Groups</vt:lpstr>
      <vt:lpstr>Slide 16</vt:lpstr>
      <vt:lpstr>Slide 17</vt:lpstr>
      <vt:lpstr>Slide 18</vt:lpstr>
      <vt:lpstr> 2.6  Homomorphisms</vt:lpstr>
      <vt:lpstr>Slide 20</vt:lpstr>
      <vt:lpstr>Slide 21</vt:lpstr>
      <vt:lpstr>Slide 22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Basic Group Theory</dc:title>
  <dcterms:created xsi:type="dcterms:W3CDTF">2006-01-08T04:25:57Z</dcterms:created>
  <dcterms:modified xsi:type="dcterms:W3CDTF">2019-06-08T04:34:45Z</dcterms:modified>
</cp:coreProperties>
</file>