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79" r:id="rId10"/>
    <p:sldId id="277" r:id="rId11"/>
    <p:sldId id="278"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210" y="8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5DA35F-2BF3-4D6A-AD74-DD5516243A85}" type="datetimeFigureOut">
              <a:rPr lang="en-US" smtClean="0"/>
              <a:t>6/13/2019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B73EE-7B68-4DB1-9AFB-D4B8A0D057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5DA35F-2BF3-4D6A-AD74-DD5516243A85}" type="datetimeFigureOut">
              <a:rPr lang="en-US" smtClean="0"/>
              <a:t>6/13/2019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B73EE-7B68-4DB1-9AFB-D4B8A0D057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5DA35F-2BF3-4D6A-AD74-DD5516243A85}" type="datetimeFigureOut">
              <a:rPr lang="en-US" smtClean="0"/>
              <a:t>6/13/2019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B73EE-7B68-4DB1-9AFB-D4B8A0D057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5DA35F-2BF3-4D6A-AD74-DD5516243A85}" type="datetimeFigureOut">
              <a:rPr lang="en-US" smtClean="0"/>
              <a:t>6/13/2019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B73EE-7B68-4DB1-9AFB-D4B8A0D057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5DA35F-2BF3-4D6A-AD74-DD5516243A85}" type="datetimeFigureOut">
              <a:rPr lang="en-US" smtClean="0"/>
              <a:t>6/13/2019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3B73EE-7B68-4DB1-9AFB-D4B8A0D057B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5DA35F-2BF3-4D6A-AD74-DD5516243A85}" type="datetimeFigureOut">
              <a:rPr lang="en-US" smtClean="0"/>
              <a:t>6/13/2019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3B73EE-7B68-4DB1-9AFB-D4B8A0D057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5DA35F-2BF3-4D6A-AD74-DD5516243A85}" type="datetimeFigureOut">
              <a:rPr lang="en-US" smtClean="0"/>
              <a:t>6/13/2019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3B73EE-7B68-4DB1-9AFB-D4B8A0D057B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5DA35F-2BF3-4D6A-AD74-DD5516243A85}" type="datetimeFigureOut">
              <a:rPr lang="en-US" smtClean="0"/>
              <a:t>6/13/2019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3B73EE-7B68-4DB1-9AFB-D4B8A0D057B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DA35F-2BF3-4D6A-AD74-DD5516243A85}" type="datetimeFigureOut">
              <a:rPr lang="en-US" smtClean="0"/>
              <a:t>6/13/2019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3B73EE-7B68-4DB1-9AFB-D4B8A0D057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5DA35F-2BF3-4D6A-AD74-DD5516243A85}" type="datetimeFigureOut">
              <a:rPr lang="en-US" smtClean="0"/>
              <a:t>6/13/2019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3B73EE-7B68-4DB1-9AFB-D4B8A0D057B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5DA35F-2BF3-4D6A-AD74-DD5516243A85}" type="datetimeFigureOut">
              <a:rPr lang="en-US" smtClean="0"/>
              <a:t>6/13/2019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3B73EE-7B68-4DB1-9AFB-D4B8A0D057B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5DA35F-2BF3-4D6A-AD74-DD5516243A85}" type="datetimeFigureOut">
              <a:rPr lang="en-US" smtClean="0"/>
              <a:t>6/13/2019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B73EE-7B68-4DB1-9AFB-D4B8A0D057B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-1</a:t>
            </a:r>
            <a:endParaRPr lang="en-US" dirty="0"/>
          </a:p>
        </p:txBody>
      </p:sp>
      <p:sp>
        <p:nvSpPr>
          <p:cNvPr id="3" name="Subtitle 2"/>
          <p:cNvSpPr>
            <a:spLocks noGrp="1"/>
          </p:cNvSpPr>
          <p:nvPr>
            <p:ph type="subTitle" idx="1"/>
          </p:nvPr>
        </p:nvSpPr>
        <p:spPr>
          <a:xfrm>
            <a:off x="1371600" y="3886200"/>
            <a:ext cx="6400800" cy="762000"/>
          </a:xfrm>
        </p:spPr>
        <p:txBody>
          <a:bodyPr/>
          <a:lstStyle/>
          <a:p>
            <a:r>
              <a:rPr lang="en-US" b="1" dirty="0" smtClean="0">
                <a:solidFill>
                  <a:schemeClr val="tx1"/>
                </a:solidFill>
              </a:rPr>
              <a:t>ORGANISING</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2"/>
          </p:nvPr>
        </p:nvSpPr>
        <p:spPr/>
        <p:txBody>
          <a:bodyPr>
            <a:normAutofit fontScale="70000" lnSpcReduction="20000"/>
          </a:bodyPr>
          <a:lstStyle/>
          <a:p>
            <a:r>
              <a:rPr lang="en-US" dirty="0" err="1"/>
              <a:t>Fayol</a:t>
            </a:r>
            <a:r>
              <a:rPr lang="en-US" dirty="0"/>
              <a:t> introduced the concept of ‘Gang Plank’. The scalar chain in an organization is represented by the double ladder GAQ. Any communication from F to P will flow upward A throw E, D, C, and B; and then downwards through L, M, N, and O. it will take a long time. Hence in order to reduce the delay involved in communication, a gang plank between F and P may be created as shown by a dotted line. However this should not be used under normal course of time.</a:t>
            </a:r>
          </a:p>
          <a:p>
            <a:endParaRPr lang="en-US" dirty="0"/>
          </a:p>
        </p:txBody>
      </p:sp>
      <p:pic>
        <p:nvPicPr>
          <p:cNvPr id="10" name="Content Placeholder 9" descr="Image result for scalar chain"/>
          <p:cNvPicPr>
            <a:picLocks noGrp="1"/>
          </p:cNvPicPr>
          <p:nvPr>
            <p:ph sz="half" idx="1"/>
          </p:nvPr>
        </p:nvPicPr>
        <p:blipFill>
          <a:blip r:embed="rId2"/>
          <a:srcRect/>
          <a:stretch>
            <a:fillRect/>
          </a:stretch>
        </p:blipFill>
        <p:spPr bwMode="auto">
          <a:xfrm>
            <a:off x="476250" y="1828800"/>
            <a:ext cx="3486150" cy="300037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55000" lnSpcReduction="20000"/>
          </a:bodyPr>
          <a:lstStyle/>
          <a:p>
            <a:r>
              <a:rPr lang="en-US" b="1" u="sng" dirty="0" smtClean="0"/>
              <a:t>Order:</a:t>
            </a:r>
            <a:r>
              <a:rPr lang="en-US" dirty="0" smtClean="0"/>
              <a:t> the principle of order implies that right man in right job and right material in the right place. </a:t>
            </a:r>
          </a:p>
          <a:p>
            <a:pPr lvl="0"/>
            <a:endParaRPr lang="en-US" b="1" u="sng" dirty="0" smtClean="0"/>
          </a:p>
          <a:p>
            <a:pPr lvl="0"/>
            <a:r>
              <a:rPr lang="en-US" b="1" u="sng" dirty="0" smtClean="0"/>
              <a:t>Equity:</a:t>
            </a:r>
            <a:r>
              <a:rPr lang="en-US" dirty="0" smtClean="0"/>
              <a:t> equity means justice and kindliness. </a:t>
            </a:r>
            <a:r>
              <a:rPr lang="en-US" dirty="0" err="1" smtClean="0"/>
              <a:t>Fayol</a:t>
            </a:r>
            <a:r>
              <a:rPr lang="en-US" dirty="0" smtClean="0"/>
              <a:t> was of the opinion that there should neither be nepotism nor </a:t>
            </a:r>
            <a:r>
              <a:rPr lang="en-US" dirty="0" err="1" smtClean="0"/>
              <a:t>favouritism</a:t>
            </a:r>
            <a:r>
              <a:rPr lang="en-US" dirty="0" smtClean="0"/>
              <a:t> and all should be given just and treatment.</a:t>
            </a:r>
            <a:endParaRPr lang="en-US" b="1" u="sng" dirty="0" smtClean="0"/>
          </a:p>
          <a:p>
            <a:pPr lvl="0"/>
            <a:endParaRPr lang="en-US" b="1" u="sng" dirty="0" smtClean="0"/>
          </a:p>
          <a:p>
            <a:pPr lvl="0"/>
            <a:r>
              <a:rPr lang="en-US" b="1" u="sng" dirty="0" smtClean="0"/>
              <a:t>Stability of tenure of personnel</a:t>
            </a:r>
            <a:r>
              <a:rPr lang="en-US" dirty="0" smtClean="0"/>
              <a:t>: stability of tenure of a personnel is very essential because it takes time to used to a job. </a:t>
            </a:r>
            <a:r>
              <a:rPr lang="en-US" dirty="0" err="1" smtClean="0"/>
              <a:t>Fayol</a:t>
            </a:r>
            <a:r>
              <a:rPr lang="en-US" dirty="0" smtClean="0"/>
              <a:t> was of view that instability of tenure of personnel is both the cause and effect of bad management. Instability of tenure increases cost of selection and training and brings bad name to the organization. To secure loyalty of workers, it is very essential to provide security of service to the workmen.</a:t>
            </a:r>
            <a:endParaRPr lang="en-US" b="1" u="sng" dirty="0" smtClean="0"/>
          </a:p>
          <a:p>
            <a:pPr lvl="0"/>
            <a:endParaRPr lang="en-US" b="1" u="sng" dirty="0" smtClean="0"/>
          </a:p>
          <a:p>
            <a:pPr lvl="0"/>
            <a:r>
              <a:rPr lang="en-US" b="1" u="sng" dirty="0" smtClean="0"/>
              <a:t>Initiative:</a:t>
            </a:r>
            <a:r>
              <a:rPr lang="en-US" dirty="0" smtClean="0"/>
              <a:t> initiative implies the power of thinking out a plan and ensuring its successful implementation. The manager should encourage or inspire the confidence of his subordinates so that they show initiative.</a:t>
            </a:r>
          </a:p>
          <a:p>
            <a:pPr lvl="0"/>
            <a:endParaRPr lang="en-US" b="1" u="sng" dirty="0" smtClean="0"/>
          </a:p>
          <a:p>
            <a:pPr lvl="0"/>
            <a:r>
              <a:rPr lang="en-US" b="1" u="sng" dirty="0" err="1" smtClean="0"/>
              <a:t>Espirit</a:t>
            </a:r>
            <a:r>
              <a:rPr lang="en-US" b="1" u="sng" dirty="0" smtClean="0"/>
              <a:t> –de-corps:</a:t>
            </a:r>
            <a:r>
              <a:rPr lang="en-US" dirty="0" smtClean="0"/>
              <a:t> this principle implies that there should be co-operation and team work among the members of an organization. Literally speaking, </a:t>
            </a:r>
            <a:r>
              <a:rPr lang="en-US" dirty="0" err="1" smtClean="0"/>
              <a:t>Espirit</a:t>
            </a:r>
            <a:r>
              <a:rPr lang="en-US" dirty="0" smtClean="0"/>
              <a:t>-de-corps means the spirit of loyalty and devotion to the group to which one belongs.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LEVELS OF MANAGEMENT</a:t>
            </a:r>
            <a:endParaRPr lang="en-US" dirty="0"/>
          </a:p>
        </p:txBody>
      </p:sp>
      <p:sp>
        <p:nvSpPr>
          <p:cNvPr id="4" name="Content Placeholder 3"/>
          <p:cNvSpPr>
            <a:spLocks noGrp="1"/>
          </p:cNvSpPr>
          <p:nvPr>
            <p:ph idx="1"/>
          </p:nvPr>
        </p:nvSpPr>
        <p:spPr/>
        <p:txBody>
          <a:bodyPr>
            <a:normAutofit/>
          </a:bodyPr>
          <a:lstStyle/>
          <a:p>
            <a:pPr>
              <a:buNone/>
            </a:pPr>
            <a:r>
              <a:rPr lang="en-US" sz="1600" b="1" dirty="0"/>
              <a:t>1.  </a:t>
            </a:r>
            <a:r>
              <a:rPr lang="en-US" sz="1600" b="1" u="sng" dirty="0"/>
              <a:t>Top level management</a:t>
            </a:r>
            <a:r>
              <a:rPr lang="en-US" sz="1600" dirty="0"/>
              <a:t>:- It includes board of directors, chief executive or general managers , senior strategist, decision making, directors . Corporate level </a:t>
            </a:r>
            <a:endParaRPr lang="en-US" sz="1600" dirty="0" smtClean="0"/>
          </a:p>
          <a:p>
            <a:pPr>
              <a:buNone/>
            </a:pPr>
            <a:r>
              <a:rPr lang="en-US" sz="1600" dirty="0" smtClean="0"/>
              <a:t>        goals</a:t>
            </a:r>
            <a:r>
              <a:rPr lang="en-US" sz="1600" dirty="0"/>
              <a:t>, </a:t>
            </a:r>
            <a:r>
              <a:rPr lang="en-US" sz="1600" dirty="0" smtClean="0"/>
              <a:t>missions </a:t>
            </a:r>
            <a:r>
              <a:rPr lang="en-US" sz="1600" dirty="0"/>
              <a:t>and objectives are determined. </a:t>
            </a:r>
            <a:endParaRPr lang="en-US" sz="1600" dirty="0" smtClean="0"/>
          </a:p>
          <a:p>
            <a:pPr>
              <a:buNone/>
            </a:pPr>
            <a:r>
              <a:rPr lang="en-US" sz="1600" b="1" dirty="0"/>
              <a:t> </a:t>
            </a:r>
            <a:r>
              <a:rPr lang="en-US" sz="1600" b="1" dirty="0" smtClean="0"/>
              <a:t>2. </a:t>
            </a:r>
            <a:r>
              <a:rPr lang="en-US" sz="1600" b="1" u="sng" dirty="0" smtClean="0"/>
              <a:t>Middle </a:t>
            </a:r>
            <a:r>
              <a:rPr lang="en-US" sz="1600" b="1" u="sng" dirty="0"/>
              <a:t>level management</a:t>
            </a:r>
            <a:r>
              <a:rPr lang="en-US" sz="1600" dirty="0"/>
              <a:t>: - It includes departmental managers, divisional heads and section officers. It acts as a bridge between top level management and lower level </a:t>
            </a:r>
            <a:r>
              <a:rPr lang="en-US" sz="1600" dirty="0" smtClean="0"/>
              <a:t>management.</a:t>
            </a:r>
          </a:p>
          <a:p>
            <a:pPr>
              <a:buNone/>
            </a:pPr>
            <a:r>
              <a:rPr lang="en-US" sz="1600" dirty="0" smtClean="0"/>
              <a:t>3. </a:t>
            </a:r>
            <a:r>
              <a:rPr lang="en-US" sz="1600" b="1" u="sng" dirty="0" smtClean="0"/>
              <a:t>Lower </a:t>
            </a:r>
            <a:r>
              <a:rPr lang="en-US" sz="1600" b="1" u="sng" dirty="0"/>
              <a:t>level management</a:t>
            </a:r>
            <a:r>
              <a:rPr lang="en-US" sz="1600" dirty="0"/>
              <a:t>:- It includes supervisors, foremen and workers. it is also known as supervisory level of management in which the supervisors or foreman like sales officers , account officers etc take responsibilities of the implementation and control of the operational plans developed by the middle level managers. </a:t>
            </a:r>
          </a:p>
        </p:txBody>
      </p:sp>
      <p:sp>
        <p:nvSpPr>
          <p:cNvPr id="5" name="Text Placeholder 4"/>
          <p:cNvSpPr>
            <a:spLocks noGrp="1"/>
          </p:cNvSpPr>
          <p:nvPr>
            <p:ph type="body" sz="half" idx="2"/>
          </p:nvPr>
        </p:nvSpPr>
        <p:spPr/>
        <p:txBody>
          <a:bodyPr/>
          <a:lstStyle/>
          <a:p>
            <a:endParaRPr lang="en-US" dirty="0"/>
          </a:p>
        </p:txBody>
      </p:sp>
      <p:pic>
        <p:nvPicPr>
          <p:cNvPr id="6" name="Picture 5" descr="Levels of management"/>
          <p:cNvPicPr/>
          <p:nvPr/>
        </p:nvPicPr>
        <p:blipFill>
          <a:blip r:embed="rId2" cstate="print"/>
          <a:srcRect/>
          <a:stretch>
            <a:fillRect/>
          </a:stretch>
        </p:blipFill>
        <p:spPr bwMode="auto">
          <a:xfrm>
            <a:off x="533400" y="2590800"/>
            <a:ext cx="2837407" cy="2139461"/>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153400" cy="563562"/>
          </a:xfrm>
        </p:spPr>
        <p:txBody>
          <a:bodyPr>
            <a:noAutofit/>
          </a:bodyPr>
          <a:lstStyle/>
          <a:p>
            <a:r>
              <a:rPr lang="en-US" sz="2400" u="sng" dirty="0" smtClean="0"/>
              <a:t>DIFFERENCES BETWEEN LEADER AND MANAGER</a:t>
            </a:r>
            <a:endParaRPr lang="en-US" sz="2800" u="sng" dirty="0"/>
          </a:p>
        </p:txBody>
      </p:sp>
      <p:pic>
        <p:nvPicPr>
          <p:cNvPr id="1026" name="Picture 2"/>
          <p:cNvPicPr>
            <a:picLocks noGrp="1" noChangeAspect="1" noChangeArrowheads="1"/>
          </p:cNvPicPr>
          <p:nvPr>
            <p:ph idx="1"/>
          </p:nvPr>
        </p:nvPicPr>
        <p:blipFill>
          <a:blip r:embed="rId2"/>
          <a:srcRect/>
          <a:stretch>
            <a:fillRect/>
          </a:stretch>
        </p:blipFill>
        <p:spPr bwMode="auto">
          <a:xfrm>
            <a:off x="1295400" y="1143000"/>
            <a:ext cx="6496050" cy="3476625"/>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2400" u="sng" dirty="0" smtClean="0"/>
              <a:t>DIFFERENCES BETWEEN ADMINISTRATION AND MANAGEMENT</a:t>
            </a:r>
            <a:endParaRPr lang="en-US" sz="2800" u="sng" dirty="0"/>
          </a:p>
        </p:txBody>
      </p:sp>
      <p:pic>
        <p:nvPicPr>
          <p:cNvPr id="2051" name="Picture 3"/>
          <p:cNvPicPr>
            <a:picLocks noGrp="1" noChangeAspect="1" noChangeArrowheads="1"/>
          </p:cNvPicPr>
          <p:nvPr>
            <p:ph idx="1"/>
          </p:nvPr>
        </p:nvPicPr>
        <p:blipFill>
          <a:blip r:embed="rId2"/>
          <a:srcRect/>
          <a:stretch>
            <a:fillRect/>
          </a:stretch>
        </p:blipFill>
        <p:spPr bwMode="auto">
          <a:xfrm>
            <a:off x="1260010" y="1219200"/>
            <a:ext cx="6817190" cy="4906963"/>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33400"/>
          </a:xfrm>
        </p:spPr>
        <p:txBody>
          <a:bodyPr>
            <a:normAutofit fontScale="90000"/>
          </a:bodyPr>
          <a:lstStyle/>
          <a:p>
            <a:r>
              <a:rPr lang="en-US" sz="3600" dirty="0" smtClean="0"/>
              <a:t>SCIENTIFIC MANAGEMENT</a:t>
            </a:r>
            <a:endParaRPr lang="en-US" dirty="0"/>
          </a:p>
        </p:txBody>
      </p:sp>
      <p:sp>
        <p:nvSpPr>
          <p:cNvPr id="3" name="Content Placeholder 2"/>
          <p:cNvSpPr>
            <a:spLocks noGrp="1"/>
          </p:cNvSpPr>
          <p:nvPr>
            <p:ph idx="1"/>
          </p:nvPr>
        </p:nvSpPr>
        <p:spPr>
          <a:xfrm>
            <a:off x="457200" y="914400"/>
            <a:ext cx="8229600" cy="5211763"/>
          </a:xfrm>
        </p:spPr>
        <p:txBody>
          <a:bodyPr>
            <a:normAutofit/>
          </a:bodyPr>
          <a:lstStyle/>
          <a:p>
            <a:r>
              <a:rPr lang="en-US" sz="2400" b="1" u="sng" dirty="0" smtClean="0"/>
              <a:t>MEANING : </a:t>
            </a:r>
          </a:p>
          <a:p>
            <a:pPr algn="just">
              <a:buNone/>
            </a:pPr>
            <a:r>
              <a:rPr lang="en-US" sz="2400" dirty="0"/>
              <a:t>	</a:t>
            </a:r>
            <a:r>
              <a:rPr lang="en-US" sz="2400" dirty="0" smtClean="0"/>
              <a:t>Scientific </a:t>
            </a:r>
            <a:r>
              <a:rPr lang="en-US" sz="2400" dirty="0"/>
              <a:t>management implies the application of science to the job management of an industrial concern. It aims at replacement of traditional techniques by scientific techniques. Scientific management is a thoughtful, organized human approach to the job of management as contrasted with hit or miss, rule of thumb. “It is the art of knowing exactly what you want men to do and then seeing that they do it in the best and cheapest way.”</a:t>
            </a:r>
            <a:endParaRPr lang="en-US" dirty="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dirty="0" smtClean="0"/>
              <a:t>DEFINITION:</a:t>
            </a:r>
            <a:endParaRPr lang="en-US" dirty="0"/>
          </a:p>
        </p:txBody>
      </p:sp>
      <p:sp>
        <p:nvSpPr>
          <p:cNvPr id="3" name="Content Placeholder 2"/>
          <p:cNvSpPr>
            <a:spLocks noGrp="1"/>
          </p:cNvSpPr>
          <p:nvPr>
            <p:ph idx="1"/>
          </p:nvPr>
        </p:nvSpPr>
        <p:spPr>
          <a:xfrm>
            <a:off x="457200" y="1143000"/>
            <a:ext cx="8229600" cy="4983163"/>
          </a:xfrm>
        </p:spPr>
        <p:txBody>
          <a:bodyPr/>
          <a:lstStyle/>
          <a:p>
            <a:pPr algn="just">
              <a:buNone/>
            </a:pPr>
            <a:r>
              <a:rPr lang="en-US" b="1" dirty="0" smtClean="0"/>
              <a:t>    </a:t>
            </a:r>
            <a:r>
              <a:rPr lang="en-US" sz="2800" b="1" dirty="0" smtClean="0"/>
              <a:t>“</a:t>
            </a:r>
            <a:r>
              <a:rPr lang="en-US" sz="2800" dirty="0"/>
              <a:t>Scientific management is the substitution of exact scientific investigations and knowledge for the old individual judgment or opinion in all matters relating to the work done in the shop”. —F.W. Taylor</a:t>
            </a:r>
            <a:endParaRPr lang="en-US" dirty="0"/>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100" dirty="0" smtClean="0"/>
              <a:t>TECHNIQUES OF PRINCIPLES OF MANAGEMENT</a:t>
            </a:r>
            <a:endParaRPr lang="en-US" dirty="0"/>
          </a:p>
        </p:txBody>
      </p:sp>
      <p:sp>
        <p:nvSpPr>
          <p:cNvPr id="3" name="Content Placeholder 2"/>
          <p:cNvSpPr>
            <a:spLocks noGrp="1"/>
          </p:cNvSpPr>
          <p:nvPr>
            <p:ph idx="1"/>
          </p:nvPr>
        </p:nvSpPr>
        <p:spPr>
          <a:xfrm>
            <a:off x="457200" y="838200"/>
            <a:ext cx="8229600" cy="5287963"/>
          </a:xfrm>
        </p:spPr>
        <p:txBody>
          <a:bodyPr/>
          <a:lstStyle/>
          <a:p>
            <a:endParaRPr lang="en-US" dirty="0" smtClean="0"/>
          </a:p>
          <a:p>
            <a:pPr>
              <a:buNone/>
            </a:pPr>
            <a:endParaRPr lang="en-US" dirty="0"/>
          </a:p>
        </p:txBody>
      </p:sp>
      <p:pic>
        <p:nvPicPr>
          <p:cNvPr id="4" name="Picture 3" descr="http://www.managementstudyguide.com/images/functional_foreman.jpg"/>
          <p:cNvPicPr/>
          <p:nvPr/>
        </p:nvPicPr>
        <p:blipFill>
          <a:blip r:embed="rId2"/>
          <a:srcRect/>
          <a:stretch>
            <a:fillRect/>
          </a:stretch>
        </p:blipFill>
        <p:spPr bwMode="auto">
          <a:xfrm>
            <a:off x="1143000" y="762000"/>
            <a:ext cx="6400800" cy="52578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fontScale="90000"/>
          </a:bodyPr>
          <a:lstStyle/>
          <a:p>
            <a:pPr algn="l"/>
            <a:r>
              <a:rPr lang="en-US" sz="3600" u="sng" dirty="0" smtClean="0"/>
              <a:t/>
            </a:r>
            <a:br>
              <a:rPr lang="en-US" sz="3600" u="sng" dirty="0" smtClean="0"/>
            </a:br>
            <a:r>
              <a:rPr lang="en-US" sz="2700" u="sng" dirty="0" smtClean="0"/>
              <a:t>Planning: the four functional foremen under planning function are:</a:t>
            </a:r>
            <a:r>
              <a:rPr lang="en-US" sz="3600" dirty="0" smtClean="0"/>
              <a:t/>
            </a:r>
            <a:br>
              <a:rPr lang="en-US" sz="3600" dirty="0" smtClean="0"/>
            </a:b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lvl="1"/>
            <a:r>
              <a:rPr lang="en-US" sz="2000" b="1" u="sng" dirty="0" smtClean="0"/>
              <a:t>Route </a:t>
            </a:r>
            <a:r>
              <a:rPr lang="en-US" sz="2000" b="1" u="sng" dirty="0"/>
              <a:t>clerk</a:t>
            </a:r>
            <a:r>
              <a:rPr lang="en-US" sz="2000" dirty="0"/>
              <a:t>: concerned with laying down sequence of operations and direct the workers to follow them.</a:t>
            </a:r>
            <a:endParaRPr lang="en-US" sz="1600" dirty="0"/>
          </a:p>
          <a:p>
            <a:pPr lvl="1"/>
            <a:r>
              <a:rPr lang="en-US" sz="2000" b="1" u="sng" dirty="0"/>
              <a:t>Instruction card clerk:</a:t>
            </a:r>
            <a:r>
              <a:rPr lang="en-US" sz="2000" dirty="0"/>
              <a:t> lays down the exact method of doing a work, use of tools and equipments, and the optimum speed at which machines are to be worked, etc.</a:t>
            </a:r>
            <a:endParaRPr lang="en-US" sz="1600" dirty="0"/>
          </a:p>
          <a:p>
            <a:pPr lvl="1"/>
            <a:r>
              <a:rPr lang="en-US" sz="2000" b="1" u="sng" dirty="0"/>
              <a:t>Time and cost clerk:</a:t>
            </a:r>
            <a:r>
              <a:rPr lang="en-US" sz="2000" dirty="0"/>
              <a:t> concerned with maintaining records of time spent by different workers on different jobs and associated rates.</a:t>
            </a:r>
            <a:endParaRPr lang="en-US" sz="1600" dirty="0"/>
          </a:p>
          <a:p>
            <a:pPr lvl="1"/>
            <a:r>
              <a:rPr lang="en-US" sz="2000" b="1" u="sng" dirty="0"/>
              <a:t>Shop disciplinarian:</a:t>
            </a:r>
            <a:r>
              <a:rPr lang="en-US" sz="2000" dirty="0"/>
              <a:t> deals with breach of discipline and absenteeism</a:t>
            </a:r>
            <a:r>
              <a:rPr lang="en-US" dirty="0"/>
              <a:t>.</a:t>
            </a:r>
            <a:endParaRPr lang="en-US" sz="2000"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609600"/>
          </a:xfrm>
        </p:spPr>
        <p:txBody>
          <a:bodyPr>
            <a:normAutofit fontScale="90000"/>
          </a:bodyPr>
          <a:lstStyle/>
          <a:p>
            <a:pPr algn="l"/>
            <a:r>
              <a:rPr lang="en-US" sz="3100" dirty="0" smtClean="0"/>
              <a:t/>
            </a:r>
            <a:br>
              <a:rPr lang="en-US" sz="3100" dirty="0" smtClean="0"/>
            </a:br>
            <a:r>
              <a:rPr lang="en-US" sz="3100" u="sng" dirty="0" smtClean="0"/>
              <a:t>Production</a:t>
            </a:r>
            <a:r>
              <a:rPr lang="en-US" sz="3100" dirty="0"/>
              <a:t>: </a:t>
            </a:r>
            <a:r>
              <a:rPr lang="en-US" dirty="0"/>
              <a:t/>
            </a:r>
            <a:br>
              <a:rPr lang="en-US" dirty="0"/>
            </a:br>
            <a:endParaRPr lang="en-US" dirty="0"/>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pPr>
              <a:lnSpc>
                <a:spcPct val="110000"/>
              </a:lnSpc>
              <a:buNone/>
            </a:pPr>
            <a:r>
              <a:rPr lang="en-US" sz="1600" u="sng" dirty="0" smtClean="0"/>
              <a:t>1. The four functional foremen under production function are:</a:t>
            </a:r>
          </a:p>
          <a:p>
            <a:pPr lvl="1">
              <a:lnSpc>
                <a:spcPct val="110000"/>
              </a:lnSpc>
            </a:pPr>
            <a:r>
              <a:rPr lang="en-US" sz="1600" b="1" u="sng" dirty="0" smtClean="0"/>
              <a:t>Gang boss:</a:t>
            </a:r>
            <a:r>
              <a:rPr lang="en-US" sz="1600" dirty="0" smtClean="0"/>
              <a:t> assembles and set up various equipments and tools to enable the workers begin their work immediately after entering the shop.</a:t>
            </a:r>
          </a:p>
          <a:p>
            <a:pPr lvl="1">
              <a:lnSpc>
                <a:spcPct val="110000"/>
              </a:lnSpc>
            </a:pPr>
            <a:r>
              <a:rPr lang="en-US" sz="1600" b="1" u="sng" dirty="0" smtClean="0"/>
              <a:t>Speed boss:</a:t>
            </a:r>
            <a:r>
              <a:rPr lang="en-US" sz="1600" dirty="0" smtClean="0"/>
              <a:t> ensures that machines are run at their optimum desired speed.</a:t>
            </a:r>
          </a:p>
          <a:p>
            <a:pPr lvl="1">
              <a:lnSpc>
                <a:spcPct val="110000"/>
              </a:lnSpc>
            </a:pPr>
            <a:r>
              <a:rPr lang="en-US" sz="1600" b="1" u="sng" dirty="0" smtClean="0"/>
              <a:t>Repair boss:</a:t>
            </a:r>
            <a:r>
              <a:rPr lang="en-US" sz="1600" dirty="0" smtClean="0"/>
              <a:t> ensures regular cleaning, servicing, and repair of machines to keep them in efficient working order.</a:t>
            </a:r>
          </a:p>
          <a:p>
            <a:pPr lvl="1">
              <a:lnSpc>
                <a:spcPct val="110000"/>
              </a:lnSpc>
            </a:pPr>
            <a:r>
              <a:rPr lang="en-US" sz="1600" b="1" u="sng" dirty="0" smtClean="0"/>
              <a:t>Inspector:</a:t>
            </a:r>
            <a:r>
              <a:rPr lang="en-US" sz="1600" dirty="0" smtClean="0"/>
              <a:t> ensures that the workmen do the work of the requisite quality and the jobs are executed as per specifications.</a:t>
            </a:r>
          </a:p>
          <a:p>
            <a:pPr lvl="1">
              <a:lnSpc>
                <a:spcPct val="110000"/>
              </a:lnSpc>
            </a:pPr>
            <a:endParaRPr lang="en-US" sz="1600" dirty="0" smtClean="0"/>
          </a:p>
          <a:p>
            <a:pPr>
              <a:lnSpc>
                <a:spcPct val="110000"/>
              </a:lnSpc>
              <a:buNone/>
            </a:pPr>
            <a:r>
              <a:rPr lang="en-US" sz="1600" b="1" u="sng" dirty="0" smtClean="0"/>
              <a:t>2.Standardization and simplification:</a:t>
            </a:r>
            <a:r>
              <a:rPr lang="en-US" sz="1600" dirty="0" smtClean="0"/>
              <a:t> simplification is the process of determining a limited number of types, sizes, varieties and grades of articles of production with the object of better control and elimination of waste resulting in ultimate economy and ease in manufacture’. Under the scientific management a worker is expected to achieve a standard task/output given to him. For achieving the standard output, standardization of materials, tools and equipment, method of work, speed and conditions of work etc., should be provided. </a:t>
            </a:r>
          </a:p>
          <a:p>
            <a:pPr>
              <a:lnSpc>
                <a:spcPct val="110000"/>
              </a:lnSpc>
              <a:buNone/>
            </a:pPr>
            <a:endParaRPr lang="en-US" sz="1600" dirty="0" smtClean="0"/>
          </a:p>
          <a:p>
            <a:pPr>
              <a:lnSpc>
                <a:spcPct val="110000"/>
              </a:lnSpc>
              <a:buNone/>
            </a:pPr>
            <a:r>
              <a:rPr lang="en-US" sz="1600" b="1" dirty="0" smtClean="0"/>
              <a:t>3. </a:t>
            </a:r>
            <a:r>
              <a:rPr lang="en-US" sz="1600" b="1" u="sng" dirty="0" smtClean="0"/>
              <a:t>Time study:</a:t>
            </a:r>
            <a:r>
              <a:rPr lang="en-US" sz="1600" dirty="0" smtClean="0"/>
              <a:t> time study may be defined as the art of observing time required to do a particular job. It relates to the fixing of time for doing a job under given conditions.</a:t>
            </a:r>
          </a:p>
          <a:p>
            <a:pPr>
              <a:lnSpc>
                <a:spcPct val="110000"/>
              </a:lnSpc>
              <a:buNone/>
            </a:pPr>
            <a:endParaRPr lang="en-US" sz="1600" dirty="0" smtClean="0"/>
          </a:p>
          <a:p>
            <a:pPr>
              <a:lnSpc>
                <a:spcPct val="110000"/>
              </a:lnSpc>
              <a:buNone/>
            </a:pPr>
            <a:r>
              <a:rPr lang="en-US" sz="1600" dirty="0"/>
              <a:t>4.</a:t>
            </a:r>
            <a:r>
              <a:rPr lang="en-US" sz="1600" b="1" u="sng" dirty="0"/>
              <a:t> Fatigue study:</a:t>
            </a:r>
            <a:r>
              <a:rPr lang="en-US" sz="1600" dirty="0"/>
              <a:t> workers are prone to fatigue on account of over work, stress and strain, etc. A fair standard task can be fixed only when it is set after providing for measures to eliminate or minimize fatigue of all kinds, viz.., physical, psychological, mental and nervous fatigue.</a:t>
            </a:r>
          </a:p>
          <a:p>
            <a:pPr>
              <a:buNone/>
            </a:pPr>
            <a:endParaRPr lang="en-US" sz="1600" dirty="0" smtClean="0"/>
          </a:p>
          <a:p>
            <a:pPr lvl="1" indent="-685800">
              <a:buNone/>
            </a:pPr>
            <a:endParaRPr lang="en-US" sz="2000" dirty="0"/>
          </a:p>
          <a:p>
            <a:pPr>
              <a:buNone/>
            </a:pPr>
            <a:endParaRPr lang="en-US"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sz="2400" dirty="0"/>
              <a:t>Management is the art of getting things done through others and with people formally organized in groups. It is also defined as the art and science of decision making. It is the creation and maintenance of an internal environment in an enterprise where individuals working in groups, can perform efficiently and effectively towards the attainment group goals.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buNone/>
            </a:pPr>
            <a:r>
              <a:rPr lang="en-US" sz="1600" b="1" u="sng" dirty="0"/>
              <a:t>5.Method study</a:t>
            </a:r>
            <a:r>
              <a:rPr lang="en-US" sz="1600" dirty="0"/>
              <a:t>: motion study aims at simplifying the production process by reducing the number of operations. On the basis of such a study ‘ a process chart’ setting out the various operations is prepared</a:t>
            </a:r>
            <a:r>
              <a:rPr lang="en-US" sz="1600" dirty="0" smtClean="0"/>
              <a:t>.</a:t>
            </a:r>
          </a:p>
          <a:p>
            <a:pPr algn="just">
              <a:buNone/>
            </a:pPr>
            <a:endParaRPr lang="en-US" sz="1600" dirty="0"/>
          </a:p>
          <a:p>
            <a:pPr algn="just">
              <a:buNone/>
            </a:pPr>
            <a:r>
              <a:rPr lang="en-US" sz="1600" dirty="0"/>
              <a:t>6. </a:t>
            </a:r>
            <a:r>
              <a:rPr lang="en-US" sz="1600" b="1" u="sng" dirty="0"/>
              <a:t>Motion study:</a:t>
            </a:r>
            <a:r>
              <a:rPr lang="en-US" sz="1600" dirty="0"/>
              <a:t> it involves the study of movement of operations of a worker. It aims to eliminate unnecessary movements so as to perform the work in the best possible manner</a:t>
            </a:r>
            <a:r>
              <a:rPr lang="en-US" sz="1600" dirty="0" smtClean="0"/>
              <a:t>.</a:t>
            </a:r>
          </a:p>
          <a:p>
            <a:pPr algn="just">
              <a:buNone/>
            </a:pPr>
            <a:endParaRPr lang="en-US" sz="1600" dirty="0"/>
          </a:p>
          <a:p>
            <a:pPr algn="just">
              <a:buNone/>
            </a:pPr>
            <a:r>
              <a:rPr lang="en-US" sz="1600" b="1" u="sng" dirty="0"/>
              <a:t>7.piece wage Rate system</a:t>
            </a:r>
            <a:r>
              <a:rPr lang="en-US" sz="1600" dirty="0"/>
              <a:t>: Taylor suggested ‘differential piece – wage system’. Under this system, standard hourly or daily output of a worker is fixed and there are two piece rates. Workers performing the standard output are paid a much higher rate per unit than those who are inefficient and are not able to achieve the standard output. Workers who achieve more than the standard output may be given some extra incentives. This system of wage payment is very helpful in increasing the efficiency of workers</a:t>
            </a:r>
            <a:r>
              <a:rPr lang="en-US" sz="1600" dirty="0" smtClean="0"/>
              <a:t>.</a:t>
            </a:r>
          </a:p>
          <a:p>
            <a:pPr algn="just">
              <a:buNone/>
            </a:pPr>
            <a:endParaRPr lang="en-US" sz="1600" dirty="0"/>
          </a:p>
          <a:p>
            <a:pPr algn="just">
              <a:buNone/>
            </a:pPr>
            <a:r>
              <a:rPr lang="en-US" sz="1600" b="1" u="sng" dirty="0"/>
              <a:t>8.Mental revolution</a:t>
            </a:r>
            <a:r>
              <a:rPr lang="en-US" sz="1600" dirty="0"/>
              <a:t> – New mental attitude: The techniques of scientific management cannot </a:t>
            </a:r>
            <a:r>
              <a:rPr lang="en-US" sz="1600" dirty="0" smtClean="0"/>
              <a:t>be applied </a:t>
            </a:r>
            <a:r>
              <a:rPr lang="en-US" sz="1600" dirty="0"/>
              <a:t>unless there is complete harmony and co-operation between the workers and management. This calls for a total revolution in the outlook and attitude of both </a:t>
            </a:r>
            <a:r>
              <a:rPr lang="en-US" sz="1600" dirty="0" smtClean="0"/>
              <a:t>the management and the workers.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100" u="sng" dirty="0"/>
              <a:t>P</a:t>
            </a:r>
            <a:r>
              <a:rPr lang="en-US" sz="3100" u="sng" dirty="0" smtClean="0"/>
              <a:t>rinciples </a:t>
            </a:r>
            <a:r>
              <a:rPr lang="en-US" sz="3100" u="sng" dirty="0"/>
              <a:t>of management</a:t>
            </a:r>
            <a:endParaRPr lang="en-US" u="sng" dirty="0"/>
          </a:p>
        </p:txBody>
      </p:sp>
      <p:sp>
        <p:nvSpPr>
          <p:cNvPr id="3" name="Content Placeholder 2"/>
          <p:cNvSpPr>
            <a:spLocks noGrp="1"/>
          </p:cNvSpPr>
          <p:nvPr>
            <p:ph idx="1"/>
          </p:nvPr>
        </p:nvSpPr>
        <p:spPr>
          <a:xfrm>
            <a:off x="457200" y="914400"/>
            <a:ext cx="8229600" cy="5211763"/>
          </a:xfrm>
        </p:spPr>
        <p:txBody>
          <a:bodyPr>
            <a:normAutofit fontScale="92500" lnSpcReduction="10000"/>
          </a:bodyPr>
          <a:lstStyle/>
          <a:p>
            <a:r>
              <a:rPr lang="en-US" sz="1700" b="1" u="sng" dirty="0"/>
              <a:t>(1)</a:t>
            </a:r>
            <a:r>
              <a:rPr lang="en-US" sz="1700" u="sng" dirty="0"/>
              <a:t> </a:t>
            </a:r>
            <a:r>
              <a:rPr lang="en-US" sz="1700" b="1" u="sng" dirty="0"/>
              <a:t>Science, Not Rule of Thumb</a:t>
            </a:r>
            <a:r>
              <a:rPr lang="en-US" sz="1700" b="1" u="sng" dirty="0" smtClean="0"/>
              <a:t>: </a:t>
            </a:r>
            <a:r>
              <a:rPr lang="en-US" sz="1700" dirty="0" smtClean="0"/>
              <a:t>This </a:t>
            </a:r>
            <a:r>
              <a:rPr lang="en-US" sz="1700" dirty="0"/>
              <a:t>principle says that we should not get stuck in a set routine with the old techniques of doing work, rather we should be constantly experimenting to develop new techniques which make the work much simpler, easier and quicker.</a:t>
            </a:r>
          </a:p>
          <a:p>
            <a:r>
              <a:rPr lang="en-US" sz="1700" b="1" u="sng" dirty="0"/>
              <a:t>(2)</a:t>
            </a:r>
            <a:r>
              <a:rPr lang="en-US" sz="1700" u="sng" dirty="0"/>
              <a:t> </a:t>
            </a:r>
            <a:r>
              <a:rPr lang="en-US" sz="1700" b="1" u="sng" dirty="0"/>
              <a:t>Harmony, Not Discord</a:t>
            </a:r>
            <a:r>
              <a:rPr lang="en-US" sz="1700" b="1" u="sng" dirty="0" smtClean="0"/>
              <a:t>: </a:t>
            </a:r>
            <a:r>
              <a:rPr lang="en-US" sz="1700" dirty="0" smtClean="0"/>
              <a:t>As </a:t>
            </a:r>
            <a:r>
              <a:rPr lang="en-US" sz="1700" dirty="0"/>
              <a:t>per this principle, such an atmosphere should be created in the organisation that </a:t>
            </a:r>
            <a:r>
              <a:rPr lang="en-US" sz="1700" dirty="0" err="1"/>
              <a:t>labour</a:t>
            </a:r>
            <a:r>
              <a:rPr lang="en-US" sz="1700" dirty="0"/>
              <a:t> (the major factor of production) and management consider each other indispensable.</a:t>
            </a:r>
          </a:p>
          <a:p>
            <a:r>
              <a:rPr lang="en-US" sz="1700" dirty="0"/>
              <a:t>Taylor has referred to such a situation as a ‘Mental Revolution’. Taylor firmly believed that the occurrence of a mental revolution would end all conflicts between the two parties and would be beneficial to both of them.</a:t>
            </a:r>
          </a:p>
          <a:p>
            <a:r>
              <a:rPr lang="en-US" sz="1700" b="1" u="sng" dirty="0"/>
              <a:t>(3)</a:t>
            </a:r>
            <a:r>
              <a:rPr lang="en-US" sz="1700" u="sng" dirty="0"/>
              <a:t> </a:t>
            </a:r>
            <a:r>
              <a:rPr lang="en-US" sz="1700" b="1" u="sng" dirty="0"/>
              <a:t>Cooperation, Not Individualism</a:t>
            </a:r>
            <a:r>
              <a:rPr lang="en-US" sz="1700" b="1" u="sng" dirty="0" smtClean="0"/>
              <a:t>: </a:t>
            </a:r>
            <a:r>
              <a:rPr lang="en-US" sz="1700" dirty="0" smtClean="0"/>
              <a:t>According </a:t>
            </a:r>
            <a:r>
              <a:rPr lang="en-US" sz="1700" dirty="0"/>
              <a:t>to this principle, all the activities done by different people must be carried on with a spirit of mutual cooperation. Taylor has suggested that the manager and the workers should jointly determine standards. This increases involvement and thus, in turn, increases responsibility. In this way we can expect miraculous results.</a:t>
            </a:r>
          </a:p>
          <a:p>
            <a:r>
              <a:rPr lang="en-US" sz="1700" b="1" u="sng" dirty="0"/>
              <a:t>(4)</a:t>
            </a:r>
            <a:r>
              <a:rPr lang="en-US" sz="1700" u="sng" dirty="0"/>
              <a:t> </a:t>
            </a:r>
            <a:r>
              <a:rPr lang="en-US" sz="1700" b="1" u="sng" dirty="0"/>
              <a:t>Development of workers</a:t>
            </a:r>
            <a:r>
              <a:rPr lang="en-US" sz="1700" b="1" u="sng" dirty="0" smtClean="0"/>
              <a:t>: </a:t>
            </a:r>
            <a:r>
              <a:rPr lang="en-US" sz="1700" dirty="0" smtClean="0"/>
              <a:t>According </a:t>
            </a:r>
            <a:r>
              <a:rPr lang="en-US" sz="1700" dirty="0"/>
              <a:t>to this principle, the efficiency of each and every person should be taken care of right from his selection. A proper arrangement of everybody’s training should be made.</a:t>
            </a:r>
          </a:p>
          <a:p>
            <a:pPr>
              <a:buNone/>
            </a:pPr>
            <a:r>
              <a:rPr lang="en-US" sz="1700" dirty="0" smtClean="0"/>
              <a:t>	It </a:t>
            </a:r>
            <a:r>
              <a:rPr lang="en-US" sz="1700" dirty="0"/>
              <a:t>should also be taken care that each individual should be allotted work according to his ability and interest. Such a caring attitude would create a sense of enthusiasm among the employees and a feeling of belongingness too.</a:t>
            </a:r>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800" u="sng" dirty="0" smtClean="0"/>
              <a:t>CRITICISM OF PRINCIPLES OF MANAGEMENT</a:t>
            </a:r>
            <a:endParaRPr lang="en-US" u="sng" dirty="0"/>
          </a:p>
        </p:txBody>
      </p:sp>
      <p:sp>
        <p:nvSpPr>
          <p:cNvPr id="3" name="Content Placeholder 2"/>
          <p:cNvSpPr>
            <a:spLocks noGrp="1"/>
          </p:cNvSpPr>
          <p:nvPr>
            <p:ph idx="1"/>
          </p:nvPr>
        </p:nvSpPr>
        <p:spPr>
          <a:xfrm>
            <a:off x="457200" y="914400"/>
            <a:ext cx="8229600" cy="5211763"/>
          </a:xfrm>
        </p:spPr>
        <p:txBody>
          <a:bodyPr>
            <a:normAutofit/>
          </a:bodyPr>
          <a:lstStyle/>
          <a:p>
            <a:pPr marL="514350" indent="-514350">
              <a:buFont typeface="+mj-lt"/>
              <a:buAutoNum type="arabicPeriod"/>
            </a:pPr>
            <a:r>
              <a:rPr lang="en-US" sz="2400" u="sng" dirty="0" smtClean="0"/>
              <a:t>Criticism </a:t>
            </a:r>
            <a:r>
              <a:rPr lang="en-US" sz="2400" u="sng" dirty="0"/>
              <a:t>by Workers: </a:t>
            </a:r>
            <a:endParaRPr lang="en-US" sz="2400" dirty="0"/>
          </a:p>
          <a:p>
            <a:pPr marL="914400" lvl="1" indent="-514350"/>
            <a:r>
              <a:rPr lang="en-US" sz="2000" dirty="0"/>
              <a:t>‘Speeding Up’ of </a:t>
            </a:r>
            <a:r>
              <a:rPr lang="en-US" sz="2000" dirty="0" smtClean="0"/>
              <a:t>Workers</a:t>
            </a:r>
            <a:endParaRPr lang="en-US" sz="2000" dirty="0"/>
          </a:p>
          <a:p>
            <a:pPr marL="914400" lvl="1" indent="-514350"/>
            <a:r>
              <a:rPr lang="en-US" sz="2000" dirty="0"/>
              <a:t>Loss of workers skill and </a:t>
            </a:r>
            <a:r>
              <a:rPr lang="en-US" sz="2000" dirty="0" smtClean="0"/>
              <a:t>Initiative</a:t>
            </a:r>
            <a:endParaRPr lang="en-US" sz="2000" dirty="0"/>
          </a:p>
          <a:p>
            <a:pPr marL="914400" lvl="1" indent="-514350"/>
            <a:r>
              <a:rPr lang="en-US" sz="2000" dirty="0" smtClean="0"/>
              <a:t>Monotony</a:t>
            </a:r>
            <a:endParaRPr lang="en-US" sz="2000" dirty="0"/>
          </a:p>
          <a:p>
            <a:pPr marL="914400" lvl="1" indent="-514350"/>
            <a:r>
              <a:rPr lang="en-US" sz="2000" dirty="0" smtClean="0"/>
              <a:t>Unemployment</a:t>
            </a:r>
            <a:endParaRPr lang="en-US" sz="2000" dirty="0"/>
          </a:p>
          <a:p>
            <a:pPr marL="914400" lvl="1" indent="-514350"/>
            <a:r>
              <a:rPr lang="en-US" sz="2000" dirty="0"/>
              <a:t>Exploitation of </a:t>
            </a:r>
            <a:r>
              <a:rPr lang="en-US" sz="2000" dirty="0" smtClean="0"/>
              <a:t>Workers</a:t>
            </a:r>
            <a:endParaRPr lang="en-US" sz="2000" dirty="0"/>
          </a:p>
          <a:p>
            <a:pPr marL="914400" lvl="1" indent="-514350"/>
            <a:r>
              <a:rPr lang="en-US" sz="2000" dirty="0"/>
              <a:t>Discrimination between </a:t>
            </a:r>
            <a:r>
              <a:rPr lang="en-US" sz="2000" dirty="0" smtClean="0"/>
              <a:t>workers</a:t>
            </a:r>
            <a:endParaRPr lang="en-US" sz="2000" dirty="0"/>
          </a:p>
          <a:p>
            <a:pPr marL="914400" lvl="1" indent="-514350"/>
            <a:r>
              <a:rPr lang="en-US" sz="2000" dirty="0"/>
              <a:t>Undemocratic In </a:t>
            </a:r>
            <a:r>
              <a:rPr lang="en-US" sz="2000" dirty="0" smtClean="0"/>
              <a:t>Nature</a:t>
            </a:r>
            <a:endParaRPr lang="en-US" sz="2000" dirty="0"/>
          </a:p>
          <a:p>
            <a:pPr marL="914400" lvl="1" indent="-514350"/>
            <a:r>
              <a:rPr lang="en-US" sz="2000" dirty="0"/>
              <a:t>Weaker Trade </a:t>
            </a:r>
            <a:r>
              <a:rPr lang="en-US" sz="2000" dirty="0" smtClean="0"/>
              <a:t>Unions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buNone/>
            </a:pPr>
            <a:r>
              <a:rPr lang="en-US" sz="2400" u="sng" dirty="0"/>
              <a:t>2. Criticism by Employers:</a:t>
            </a:r>
            <a:endParaRPr lang="en-US" sz="2400" dirty="0"/>
          </a:p>
          <a:p>
            <a:pPr lvl="1"/>
            <a:r>
              <a:rPr lang="en-US" sz="2000" dirty="0"/>
              <a:t>Expensive</a:t>
            </a:r>
            <a:r>
              <a:rPr lang="en-US" sz="2000" dirty="0" smtClean="0"/>
              <a:t>:</a:t>
            </a:r>
            <a:endParaRPr lang="en-US" sz="2000" dirty="0"/>
          </a:p>
          <a:p>
            <a:pPr lvl="1"/>
            <a:r>
              <a:rPr lang="en-US" sz="2000" dirty="0" smtClean="0"/>
              <a:t>Reorganization.</a:t>
            </a:r>
            <a:endParaRPr lang="en-US" sz="2000" dirty="0"/>
          </a:p>
          <a:p>
            <a:pPr lvl="1"/>
            <a:r>
              <a:rPr lang="en-US" sz="2000" dirty="0"/>
              <a:t>Not Suitable For Small </a:t>
            </a:r>
            <a:r>
              <a:rPr lang="en-US" sz="2000" dirty="0" smtClean="0"/>
              <a:t>Concerns</a:t>
            </a:r>
            <a:endParaRPr lang="en-US" sz="2000" dirty="0"/>
          </a:p>
          <a:p>
            <a:pPr lvl="1"/>
            <a:r>
              <a:rPr lang="en-US" sz="2000" dirty="0" smtClean="0"/>
              <a:t>Over-Production</a:t>
            </a:r>
            <a:endParaRPr lang="en-US" sz="2000" dirty="0"/>
          </a:p>
          <a:p>
            <a:pPr lvl="1"/>
            <a:r>
              <a:rPr lang="en-US" sz="2000" dirty="0"/>
              <a:t>Difficulties in Getting Trained </a:t>
            </a:r>
            <a:r>
              <a:rPr lang="en-US" sz="2000" dirty="0" smtClean="0"/>
              <a:t>Personnel</a:t>
            </a:r>
            <a:endParaRPr lang="en-US" sz="2000" dirty="0"/>
          </a:p>
          <a:p>
            <a:pPr>
              <a:buNone/>
            </a:pPr>
            <a:endParaRPr lang="en-US" sz="2000" u="sng" dirty="0" smtClean="0"/>
          </a:p>
          <a:p>
            <a:pPr>
              <a:buNone/>
            </a:pPr>
            <a:r>
              <a:rPr lang="en-US" sz="2000" u="sng" dirty="0" smtClean="0"/>
              <a:t>3</a:t>
            </a:r>
            <a:r>
              <a:rPr lang="en-US" sz="2000" u="sng" dirty="0"/>
              <a:t>. Criticism by Psychologists:</a:t>
            </a:r>
            <a:endParaRPr lang="en-US" sz="2000" dirty="0"/>
          </a:p>
          <a:p>
            <a:pPr lvl="1"/>
            <a:r>
              <a:rPr lang="en-US" sz="2000" dirty="0"/>
              <a:t>Mechanical in </a:t>
            </a:r>
            <a:r>
              <a:rPr lang="en-US" sz="2000" dirty="0" smtClean="0"/>
              <a:t>Nature</a:t>
            </a:r>
            <a:endParaRPr lang="en-US" sz="2000" dirty="0"/>
          </a:p>
          <a:p>
            <a:pPr lvl="1"/>
            <a:r>
              <a:rPr lang="en-US" sz="2000" dirty="0"/>
              <a:t>Speeding Up of </a:t>
            </a:r>
            <a:r>
              <a:rPr lang="en-US" sz="2000" dirty="0" smtClean="0"/>
              <a:t>Workers</a:t>
            </a:r>
            <a:endParaRPr lang="en-US" sz="2000" dirty="0"/>
          </a:p>
          <a:p>
            <a:pPr lvl="1"/>
            <a:r>
              <a:rPr lang="en-US" sz="2000" dirty="0"/>
              <a:t>Creation of </a:t>
            </a:r>
            <a:r>
              <a:rPr lang="en-US" sz="2000" dirty="0" smtClean="0"/>
              <a:t>Monotony</a:t>
            </a:r>
            <a:endParaRPr lang="en-US" sz="2000" dirty="0"/>
          </a:p>
          <a:p>
            <a:pPr lvl="1"/>
            <a:r>
              <a:rPr lang="en-US" sz="2000" dirty="0"/>
              <a:t>Absence of Non-Wage </a:t>
            </a:r>
            <a:r>
              <a:rPr lang="en-US" sz="2000" dirty="0" smtClean="0"/>
              <a:t>Incentives</a:t>
            </a:r>
            <a:endParaRPr lang="en-US" sz="2000" dirty="0"/>
          </a:p>
          <a:p>
            <a:pPr lvl="1"/>
            <a:r>
              <a:rPr lang="en-US" sz="2000" dirty="0"/>
              <a:t>Developing ‘One Best Way’ of Work:</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7762"/>
          </a:xfrm>
        </p:spPr>
        <p:txBody>
          <a:bodyPr>
            <a:normAutofit/>
          </a:bodyPr>
          <a:lstStyle/>
          <a:p>
            <a:r>
              <a:rPr lang="en-US" sz="6000" dirty="0" smtClean="0"/>
              <a:t>THANK YOU</a:t>
            </a:r>
            <a:endParaRPr lang="en-US" sz="6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sz="2400" dirty="0" smtClean="0"/>
              <a:t>According to Mary Parker Follett” Management is the art of getting things done through others “.</a:t>
            </a:r>
          </a:p>
          <a:p>
            <a:r>
              <a:rPr lang="en-US" sz="2400" dirty="0" smtClean="0"/>
              <a:t>Harold Koontz defined management as ” Management is the art of getting things done through and with people informally organized in groups”.</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a:t>
            </a:r>
            <a:endParaRPr lang="en-US" dirty="0"/>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en-US" sz="2400" dirty="0" smtClean="0"/>
              <a:t>Multidisciplinary</a:t>
            </a:r>
          </a:p>
          <a:p>
            <a:pPr marL="514350" lvl="0" indent="-514350">
              <a:buFont typeface="+mj-lt"/>
              <a:buAutoNum type="arabicPeriod"/>
            </a:pPr>
            <a:r>
              <a:rPr lang="en-US" sz="2400" dirty="0" smtClean="0"/>
              <a:t>Management </a:t>
            </a:r>
            <a:r>
              <a:rPr lang="en-US" sz="2400" dirty="0"/>
              <a:t>is a group </a:t>
            </a:r>
            <a:r>
              <a:rPr lang="en-US" sz="2400" dirty="0" smtClean="0"/>
              <a:t>activity.</a:t>
            </a:r>
            <a:endParaRPr lang="en-US" sz="2400" dirty="0"/>
          </a:p>
          <a:p>
            <a:pPr marL="514350" lvl="0" indent="-514350">
              <a:buFont typeface="+mj-lt"/>
              <a:buAutoNum type="arabicPeriod"/>
            </a:pPr>
            <a:r>
              <a:rPr lang="en-US" sz="2400" dirty="0"/>
              <a:t>Management is a goal – </a:t>
            </a:r>
            <a:r>
              <a:rPr lang="en-US" sz="2400" dirty="0" smtClean="0"/>
              <a:t>oriented </a:t>
            </a:r>
          </a:p>
          <a:p>
            <a:pPr marL="514350" lvl="0" indent="-514350">
              <a:buFont typeface="+mj-lt"/>
              <a:buAutoNum type="arabicPeriod"/>
            </a:pPr>
            <a:r>
              <a:rPr lang="en-US" sz="2400" dirty="0" smtClean="0"/>
              <a:t>Management </a:t>
            </a:r>
            <a:r>
              <a:rPr lang="en-US" sz="2400" dirty="0"/>
              <a:t>is a factor of </a:t>
            </a:r>
            <a:r>
              <a:rPr lang="en-US" sz="2400" dirty="0" smtClean="0"/>
              <a:t>production</a:t>
            </a:r>
            <a:endParaRPr lang="en-US" sz="2400" dirty="0"/>
          </a:p>
          <a:p>
            <a:pPr marL="514350" lvl="0" indent="-514350">
              <a:buFont typeface="+mj-lt"/>
              <a:buAutoNum type="arabicPeriod"/>
            </a:pPr>
            <a:r>
              <a:rPr lang="en-US" sz="2400" dirty="0"/>
              <a:t>Management is universal in </a:t>
            </a:r>
            <a:r>
              <a:rPr lang="en-US" sz="2400" dirty="0" smtClean="0"/>
              <a:t>character</a:t>
            </a:r>
          </a:p>
          <a:p>
            <a:pPr marL="514350" lvl="0" indent="-514350">
              <a:buFont typeface="+mj-lt"/>
              <a:buAutoNum type="arabicPeriod"/>
            </a:pPr>
            <a:r>
              <a:rPr lang="en-US" sz="2400" dirty="0" smtClean="0"/>
              <a:t>Management </a:t>
            </a:r>
            <a:r>
              <a:rPr lang="en-US" sz="2400" dirty="0"/>
              <a:t>is a social </a:t>
            </a:r>
            <a:r>
              <a:rPr lang="en-US" sz="2400" dirty="0" smtClean="0"/>
              <a:t>process </a:t>
            </a:r>
          </a:p>
          <a:p>
            <a:pPr marL="514350" lvl="0" indent="-514350">
              <a:buFont typeface="+mj-lt"/>
              <a:buAutoNum type="arabicPeriod"/>
            </a:pPr>
            <a:r>
              <a:rPr lang="en-US" sz="2400" dirty="0" smtClean="0"/>
              <a:t>Management </a:t>
            </a:r>
            <a:r>
              <a:rPr lang="en-US" sz="2400" dirty="0"/>
              <a:t>is a system of </a:t>
            </a:r>
            <a:r>
              <a:rPr lang="en-US" sz="2400" dirty="0" smtClean="0"/>
              <a:t>authority</a:t>
            </a:r>
          </a:p>
          <a:p>
            <a:pPr marL="514350" lvl="0" indent="-514350">
              <a:buFont typeface="+mj-lt"/>
              <a:buAutoNum type="arabicPeriod"/>
            </a:pPr>
            <a:r>
              <a:rPr lang="en-US" sz="2400" dirty="0" smtClean="0"/>
              <a:t>Management is a dynamic function</a:t>
            </a:r>
          </a:p>
          <a:p>
            <a:pPr marL="514350" lvl="0" indent="-514350">
              <a:buFont typeface="+mj-lt"/>
              <a:buAutoNum type="arabicPeriod"/>
            </a:pPr>
            <a:r>
              <a:rPr lang="en-US" sz="2400" dirty="0" smtClean="0"/>
              <a:t>Management is an art as well as a science</a:t>
            </a:r>
          </a:p>
          <a:p>
            <a:pPr marL="514350" indent="-514350">
              <a:buFont typeface="+mj-lt"/>
              <a:buAutoNum type="arabicPeriod"/>
            </a:pPr>
            <a:r>
              <a:rPr lang="en-US" sz="2400" dirty="0" smtClean="0"/>
              <a:t>Management </a:t>
            </a:r>
            <a:r>
              <a:rPr lang="en-US" sz="2400" dirty="0"/>
              <a:t>is a </a:t>
            </a:r>
            <a:r>
              <a:rPr lang="en-US" sz="2400" dirty="0" smtClean="0"/>
              <a:t>profession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dirty="0" smtClean="0"/>
              <a:t>SCOPE  OF MANAGEMENT</a:t>
            </a:r>
            <a:endParaRPr lang="en-US" sz="3600" dirty="0"/>
          </a:p>
        </p:txBody>
      </p:sp>
      <p:sp>
        <p:nvSpPr>
          <p:cNvPr id="3" name="Content Placeholder 2"/>
          <p:cNvSpPr>
            <a:spLocks noGrp="1"/>
          </p:cNvSpPr>
          <p:nvPr>
            <p:ph idx="1"/>
          </p:nvPr>
        </p:nvSpPr>
        <p:spPr>
          <a:xfrm>
            <a:off x="457200" y="1066800"/>
            <a:ext cx="8229600" cy="5059363"/>
          </a:xfrm>
        </p:spPr>
        <p:txBody>
          <a:bodyPr>
            <a:normAutofit fontScale="70000" lnSpcReduction="20000"/>
          </a:bodyPr>
          <a:lstStyle/>
          <a:p>
            <a:pPr marL="514350" lvl="0" indent="-514350">
              <a:buFont typeface="+mj-lt"/>
              <a:buAutoNum type="arabicPeriod"/>
            </a:pPr>
            <a:r>
              <a:rPr lang="en-US" sz="2300" b="1" u="sng" dirty="0"/>
              <a:t>Production management: </a:t>
            </a:r>
            <a:r>
              <a:rPr lang="en-US" sz="2300" dirty="0"/>
              <a:t>production means conversion of raw materials into finished products. </a:t>
            </a:r>
            <a:r>
              <a:rPr lang="en-US" sz="2300" dirty="0" smtClean="0"/>
              <a:t>It </a:t>
            </a:r>
            <a:r>
              <a:rPr lang="en-US" sz="2300" dirty="0"/>
              <a:t>involves plant location and layout, production policy, type of production, plant facilities, material handling, production planning and </a:t>
            </a:r>
            <a:r>
              <a:rPr lang="en-US" sz="2300" dirty="0" smtClean="0"/>
              <a:t>control etc.</a:t>
            </a:r>
            <a:endParaRPr lang="en-US" sz="2300" dirty="0"/>
          </a:p>
          <a:p>
            <a:pPr marL="514350" lvl="0" indent="-514350">
              <a:buFont typeface="+mj-lt"/>
              <a:buAutoNum type="arabicPeriod"/>
            </a:pPr>
            <a:endParaRPr lang="en-US" sz="2300" b="1" u="sng" dirty="0" smtClean="0"/>
          </a:p>
          <a:p>
            <a:pPr marL="514350" lvl="0" indent="-514350">
              <a:buFont typeface="+mj-lt"/>
              <a:buAutoNum type="arabicPeriod"/>
            </a:pPr>
            <a:r>
              <a:rPr lang="en-US" sz="2300" b="1" u="sng" dirty="0" smtClean="0"/>
              <a:t>Marketing </a:t>
            </a:r>
            <a:r>
              <a:rPr lang="en-US" sz="2300" b="1" u="sng" dirty="0"/>
              <a:t>Management</a:t>
            </a:r>
            <a:r>
              <a:rPr lang="en-US" sz="2300" dirty="0"/>
              <a:t>: marketing is a sum total of physical activities which are involved in the transfer of goods and services and which provide for their physical distribution</a:t>
            </a:r>
            <a:r>
              <a:rPr lang="en-US" sz="2300" dirty="0" smtClean="0"/>
              <a:t>. It  </a:t>
            </a:r>
            <a:r>
              <a:rPr lang="en-US" sz="2300" dirty="0"/>
              <a:t>involves market analysis, marketing policy, brand name, pricing, channels of distribution, sales promotion, sales – mix, after sales service, market research etc.</a:t>
            </a:r>
          </a:p>
          <a:p>
            <a:pPr marL="514350" lvl="0" indent="-514350">
              <a:buFont typeface="+mj-lt"/>
              <a:buAutoNum type="arabicPeriod"/>
            </a:pPr>
            <a:endParaRPr lang="en-US" sz="2300" b="1" u="sng" dirty="0" smtClean="0"/>
          </a:p>
          <a:p>
            <a:pPr marL="514350" lvl="0" indent="-514350">
              <a:buFont typeface="+mj-lt"/>
              <a:buAutoNum type="arabicPeriod"/>
            </a:pPr>
            <a:r>
              <a:rPr lang="en-US" sz="2300" b="1" u="sng" dirty="0" smtClean="0"/>
              <a:t>Financial </a:t>
            </a:r>
            <a:r>
              <a:rPr lang="en-US" sz="2300" b="1" u="sng" dirty="0"/>
              <a:t>management:</a:t>
            </a:r>
            <a:r>
              <a:rPr lang="en-US" sz="2300" dirty="0"/>
              <a:t> financial management is concerned with the managerial activities pertaining to the procurement and utilization of funds or finance for business purposes. The functions of financial management includes: </a:t>
            </a:r>
          </a:p>
          <a:p>
            <a:pPr marL="1371600" lvl="2" indent="-457200">
              <a:buFont typeface="+mj-lt"/>
              <a:buAutoNum type="arabicPeriod"/>
            </a:pPr>
            <a:r>
              <a:rPr lang="en-US" sz="2300" dirty="0"/>
              <a:t>Estimation of capital requirements</a:t>
            </a:r>
          </a:p>
          <a:p>
            <a:pPr marL="1371600" lvl="2" indent="-457200">
              <a:buFont typeface="+mj-lt"/>
              <a:buAutoNum type="arabicPeriod"/>
            </a:pPr>
            <a:r>
              <a:rPr lang="en-US" sz="2300" dirty="0"/>
              <a:t>Ensuring a fair return to investors</a:t>
            </a:r>
          </a:p>
          <a:p>
            <a:pPr marL="1371600" lvl="2" indent="-457200">
              <a:buFont typeface="+mj-lt"/>
              <a:buAutoNum type="arabicPeriod"/>
            </a:pPr>
            <a:r>
              <a:rPr lang="en-US" sz="2300" dirty="0"/>
              <a:t>Determining the suitable sources of funds</a:t>
            </a:r>
          </a:p>
          <a:p>
            <a:pPr marL="1371600" lvl="2" indent="-457200">
              <a:buFont typeface="+mj-lt"/>
              <a:buAutoNum type="arabicPeriod"/>
            </a:pPr>
            <a:r>
              <a:rPr lang="en-US" sz="2300" dirty="0"/>
              <a:t>Laying down the optimum and suitable capital structure for the enterprise.</a:t>
            </a:r>
          </a:p>
          <a:p>
            <a:pPr marL="1371600" lvl="2" indent="-457200">
              <a:buFont typeface="+mj-lt"/>
              <a:buAutoNum type="arabicPeriod"/>
            </a:pPr>
            <a:r>
              <a:rPr lang="en-US" sz="2300" dirty="0"/>
              <a:t>Co-</a:t>
            </a:r>
            <a:r>
              <a:rPr lang="en-US" sz="2300" dirty="0" err="1"/>
              <a:t>ordinating</a:t>
            </a:r>
            <a:r>
              <a:rPr lang="en-US" sz="2300" dirty="0"/>
              <a:t> the operations of various departments</a:t>
            </a:r>
          </a:p>
          <a:p>
            <a:pPr marL="1371600" lvl="2" indent="-457200">
              <a:buFont typeface="+mj-lt"/>
              <a:buAutoNum type="arabicPeriod"/>
            </a:pPr>
            <a:r>
              <a:rPr lang="en-US" sz="2300" dirty="0"/>
              <a:t>Preparing, analyzing and interpretation of financial statements</a:t>
            </a:r>
          </a:p>
          <a:p>
            <a:pPr marL="1371600" lvl="2" indent="-457200">
              <a:buFont typeface="+mj-lt"/>
              <a:buAutoNum type="arabicPeriod"/>
            </a:pPr>
            <a:r>
              <a:rPr lang="en-US" sz="2300" dirty="0"/>
              <a:t>Laying down a proper dividend policy, and</a:t>
            </a:r>
          </a:p>
          <a:p>
            <a:pPr marL="1371600" lvl="2" indent="-457200">
              <a:buFont typeface="+mj-lt"/>
              <a:buAutoNum type="arabicPeriod"/>
            </a:pPr>
            <a:r>
              <a:rPr lang="en-US" sz="2300" dirty="0"/>
              <a:t>Negotiating outside finance</a:t>
            </a:r>
          </a:p>
          <a:p>
            <a:pPr marL="514350" indent="-514350">
              <a:buFont typeface="+mj-lt"/>
              <a:buAutoNum type="arabicPeriod"/>
            </a:pPr>
            <a:endParaRPr lang="en-US" dirty="0" smtClean="0"/>
          </a:p>
          <a:p>
            <a:pPr marL="514350" indent="-514350">
              <a:buFont typeface="+mj-lt"/>
              <a:buAutoNum type="arabicPeriod"/>
            </a:pPr>
            <a:endParaRPr lang="en-US" dirty="0"/>
          </a:p>
          <a:p>
            <a:pPr marL="514350" indent="-514350">
              <a:buFont typeface="+mj-lt"/>
              <a:buAutoNum type="arabicPeriod"/>
            </a:pPr>
            <a:endParaRPr lang="en-US" dirty="0" smtClean="0"/>
          </a:p>
          <a:p>
            <a:pPr marL="514350" indent="-514350">
              <a:buFont typeface="+mj-lt"/>
              <a:buAutoNum type="arabicPeriod"/>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229600" cy="5410200"/>
          </a:xfrm>
        </p:spPr>
        <p:txBody>
          <a:bodyPr>
            <a:normAutofit/>
          </a:bodyPr>
          <a:lstStyle/>
          <a:p>
            <a:pPr marL="514350" lvl="0" indent="-514350">
              <a:buNone/>
            </a:pPr>
            <a:r>
              <a:rPr lang="en-US" sz="1600" b="1" u="sng" dirty="0" smtClean="0"/>
              <a:t>4.  Personnel management:</a:t>
            </a:r>
            <a:r>
              <a:rPr lang="en-US" sz="1600" dirty="0" smtClean="0"/>
              <a:t> personnel management involves effective control and use of manpower. personnel management is concerned with managerial and operative functions. Managerial functions of personnel management include:</a:t>
            </a:r>
          </a:p>
          <a:p>
            <a:pPr marL="1371600" lvl="2" indent="-457200">
              <a:buFont typeface="+mj-lt"/>
              <a:buAutoNum type="arabicPeriod"/>
            </a:pPr>
            <a:r>
              <a:rPr lang="en-US" sz="1600" dirty="0" smtClean="0"/>
              <a:t>Personnel planning</a:t>
            </a:r>
          </a:p>
          <a:p>
            <a:pPr marL="1371600" lvl="2" indent="-457200">
              <a:buFont typeface="+mj-lt"/>
              <a:buAutoNum type="arabicPeriod"/>
            </a:pPr>
            <a:r>
              <a:rPr lang="en-US" sz="1600" dirty="0" smtClean="0"/>
              <a:t>Organizing by setting up the structure of relationship among jobs, personnel and physical factors to contribute towards organization goals</a:t>
            </a:r>
          </a:p>
          <a:p>
            <a:pPr marL="1371600" lvl="2" indent="-457200">
              <a:buFont typeface="+mj-lt"/>
              <a:buAutoNum type="arabicPeriod"/>
            </a:pPr>
            <a:r>
              <a:rPr lang="en-US" sz="1600" dirty="0" smtClean="0"/>
              <a:t>Directing the employees</a:t>
            </a:r>
          </a:p>
          <a:p>
            <a:pPr marL="1371600" lvl="2" indent="-457200">
              <a:buFont typeface="+mj-lt"/>
              <a:buAutoNum type="arabicPeriod"/>
            </a:pPr>
            <a:r>
              <a:rPr lang="en-US" sz="1600" dirty="0" smtClean="0"/>
              <a:t>Controlling </a:t>
            </a:r>
          </a:p>
          <a:p>
            <a:pPr marL="514350" indent="-514350">
              <a:buNone/>
            </a:pPr>
            <a:r>
              <a:rPr lang="en-US" sz="1600" b="1" u="sng" dirty="0" smtClean="0"/>
              <a:t> 5 . </a:t>
            </a:r>
            <a:r>
              <a:rPr lang="en-US" sz="1600" b="1" u="sng" dirty="0" smtClean="0"/>
              <a:t>The operative functions of personnel management are:</a:t>
            </a:r>
            <a:endParaRPr lang="en-US" sz="1600" dirty="0" smtClean="0"/>
          </a:p>
          <a:p>
            <a:pPr marL="1371600" lvl="2" indent="-457200">
              <a:buFont typeface="+mj-lt"/>
              <a:buAutoNum type="arabicPeriod"/>
            </a:pPr>
            <a:r>
              <a:rPr lang="en-US" sz="1600" dirty="0" smtClean="0"/>
              <a:t>Procurement of right kind and number of persons</a:t>
            </a:r>
          </a:p>
          <a:p>
            <a:pPr marL="1371600" lvl="2" indent="-457200">
              <a:buFont typeface="+mj-lt"/>
              <a:buAutoNum type="arabicPeriod"/>
            </a:pPr>
            <a:r>
              <a:rPr lang="en-US" sz="1600" dirty="0" smtClean="0"/>
              <a:t>Training and development of employees</a:t>
            </a:r>
          </a:p>
          <a:p>
            <a:pPr marL="1371600" lvl="2" indent="-457200">
              <a:buFont typeface="+mj-lt"/>
              <a:buAutoNum type="arabicPeriod"/>
            </a:pPr>
            <a:r>
              <a:rPr lang="en-US" sz="1600" dirty="0" smtClean="0"/>
              <a:t>Determining of adequate and equitable compensation</a:t>
            </a:r>
          </a:p>
          <a:p>
            <a:pPr marL="1371600" lvl="2" indent="-457200">
              <a:buFont typeface="+mj-lt"/>
              <a:buAutoNum type="arabicPeriod"/>
            </a:pPr>
            <a:r>
              <a:rPr lang="en-US" sz="1600" dirty="0" smtClean="0"/>
              <a:t>Integration of the interests of the personnel with that of enterprise; and</a:t>
            </a:r>
          </a:p>
          <a:p>
            <a:pPr marL="1371600" lvl="2" indent="-457200">
              <a:buFont typeface="+mj-lt"/>
              <a:buAutoNum type="arabicPeriod"/>
            </a:pPr>
            <a:r>
              <a:rPr lang="en-US" sz="1600" dirty="0" smtClean="0"/>
              <a:t>Providing good working conditions and welfare services to the employees.</a:t>
            </a:r>
          </a:p>
          <a:p>
            <a:pPr marL="1257300" lvl="2" indent="-342900">
              <a:buFont typeface="+mj-lt"/>
              <a:buAutoNum type="arabicPeriod"/>
            </a:pPr>
            <a:endParaRPr lang="en-US" sz="1600" dirty="0" smtClean="0"/>
          </a:p>
          <a:p>
            <a:pPr marL="514350" lvl="0" indent="-514350">
              <a:buNone/>
            </a:pPr>
            <a:r>
              <a:rPr lang="en-US" sz="1600" b="1" u="sng" dirty="0" smtClean="0"/>
              <a:t> 6. Office management</a:t>
            </a:r>
            <a:r>
              <a:rPr lang="en-US" sz="1600" dirty="0" smtClean="0"/>
              <a:t>: The concept of management when applied to office is called ‘office management’. Office management is the technique of planning, co-</a:t>
            </a:r>
            <a:r>
              <a:rPr lang="en-US" sz="1600" dirty="0" err="1" smtClean="0"/>
              <a:t>ordinating</a:t>
            </a:r>
            <a:r>
              <a:rPr lang="en-US" sz="1600" dirty="0" smtClean="0"/>
              <a:t> and controlling office activities. One of the functions of management is to </a:t>
            </a:r>
            <a:r>
              <a:rPr lang="en-US" sz="1600" dirty="0" err="1" smtClean="0"/>
              <a:t>organise</a:t>
            </a:r>
            <a:r>
              <a:rPr lang="en-US" sz="1600" dirty="0" smtClean="0"/>
              <a:t> the office work in such a way that it helps in achieving organizational goals.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US" sz="2800" dirty="0" smtClean="0"/>
              <a:t>14 Principles of Management/ Henry </a:t>
            </a:r>
            <a:r>
              <a:rPr lang="en-US" sz="2800" dirty="0" err="1" smtClean="0"/>
              <a:t>Fayols</a:t>
            </a:r>
            <a:r>
              <a:rPr lang="en-US" sz="2800" dirty="0" smtClean="0"/>
              <a:t> Principles of Management</a:t>
            </a:r>
            <a:endParaRPr lang="en-US" sz="2800" dirty="0"/>
          </a:p>
        </p:txBody>
      </p:sp>
      <p:sp>
        <p:nvSpPr>
          <p:cNvPr id="3" name="Content Placeholder 2"/>
          <p:cNvSpPr>
            <a:spLocks noGrp="1"/>
          </p:cNvSpPr>
          <p:nvPr>
            <p:ph idx="1"/>
          </p:nvPr>
        </p:nvSpPr>
        <p:spPr/>
        <p:txBody>
          <a:bodyPr>
            <a:noAutofit/>
          </a:bodyPr>
          <a:lstStyle/>
          <a:p>
            <a:r>
              <a:rPr lang="en-US" sz="1600" b="1" u="sng" dirty="0" smtClean="0"/>
              <a:t> 	</a:t>
            </a:r>
            <a:r>
              <a:rPr lang="en-US" sz="1800" b="1" u="sng" dirty="0" smtClean="0"/>
              <a:t>Division </a:t>
            </a:r>
            <a:r>
              <a:rPr lang="en-US" sz="1800" b="1" u="sng" dirty="0"/>
              <a:t>of work</a:t>
            </a:r>
            <a:r>
              <a:rPr lang="en-US" sz="1800" dirty="0"/>
              <a:t>: Division of work implies division of the total task in order to reduce the burden and to promote specialization so that one person does only one thing rather than doing everything himself. This helps to avoid wastage of time and effort from one work to another. </a:t>
            </a:r>
            <a:r>
              <a:rPr lang="en-US" sz="1800" dirty="0" err="1"/>
              <a:t>Fayol</a:t>
            </a:r>
            <a:r>
              <a:rPr lang="en-US" sz="1800" dirty="0"/>
              <a:t> has suggested that this principle of division of work shall be applied to all kinds of work – technical as well as managerial.</a:t>
            </a:r>
          </a:p>
          <a:p>
            <a:r>
              <a:rPr lang="en-US" sz="1800" b="1" u="sng" dirty="0"/>
              <a:t>Parity of authority and responsibility:</a:t>
            </a:r>
            <a:r>
              <a:rPr lang="en-US" sz="1800" dirty="0"/>
              <a:t> This principle states that authority and responsibility should go side by side. A person can be  accountable only if he has been given authority for getting the work done. Responsibility and authority should be commensurate with each other. Authority without responsibility leads to irresponsible behavior and responsibility without authority   makes a person ineffective.</a:t>
            </a:r>
          </a:p>
          <a:p>
            <a:r>
              <a:rPr lang="en-US" sz="1800" b="1" u="sng" dirty="0"/>
              <a:t>Discipline</a:t>
            </a:r>
            <a:r>
              <a:rPr lang="en-US" sz="1800" dirty="0"/>
              <a:t>: Discipline means obedience, respect of authority and observance of the established rules. Discipline is essential for the smooth functioning of business. According to </a:t>
            </a:r>
            <a:r>
              <a:rPr lang="en-US" sz="1800" dirty="0" err="1"/>
              <a:t>Fayol</a:t>
            </a:r>
            <a:r>
              <a:rPr lang="en-US" sz="1800" dirty="0"/>
              <a:t> good supervision at all levels, clarity of rules and built in system of reward and punishment help to maintain discipline.</a:t>
            </a:r>
            <a:endParaRPr lang="en-US" sz="1600" dirty="0"/>
          </a:p>
          <a:p>
            <a:endParaRPr lang="en-US" sz="1600" dirty="0"/>
          </a:p>
          <a:p>
            <a:r>
              <a:rPr lang="en-US" sz="1600" dirty="0" smtClean="0"/>
              <a:t>.</a:t>
            </a:r>
            <a:endParaRPr lang="en-US" sz="1600" dirty="0"/>
          </a:p>
          <a:p>
            <a:pPr>
              <a:buNone/>
            </a:pPr>
            <a:r>
              <a:rPr lang="en-US" sz="1600" dirty="0"/>
              <a:t> </a:t>
            </a:r>
          </a:p>
          <a:p>
            <a:pPr>
              <a:buNone/>
            </a:pPr>
            <a:r>
              <a:rPr lang="en-US" sz="1600" dirty="0"/>
              <a:t> </a:t>
            </a:r>
          </a:p>
          <a:p>
            <a:pPr>
              <a:buNone/>
            </a:pPr>
            <a:r>
              <a:rPr lang="en-US" sz="1600" dirty="0"/>
              <a:t> </a:t>
            </a:r>
          </a:p>
          <a:p>
            <a:pPr>
              <a:buNone/>
            </a:pPr>
            <a:r>
              <a:rPr lang="en-US" sz="1600" dirty="0"/>
              <a:t> </a:t>
            </a:r>
          </a:p>
          <a:p>
            <a:pPr>
              <a:buNone/>
            </a:pPr>
            <a:r>
              <a:rPr lang="en-US" sz="1600" dirty="0"/>
              <a:t> </a:t>
            </a:r>
          </a:p>
          <a:p>
            <a:pPr>
              <a:buNone/>
            </a:pPr>
            <a:endParaRPr 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7500" lnSpcReduction="20000"/>
          </a:bodyPr>
          <a:lstStyle/>
          <a:p>
            <a:r>
              <a:rPr lang="en-US" b="1" u="sng" dirty="0" smtClean="0"/>
              <a:t>Unity of command</a:t>
            </a:r>
            <a:r>
              <a:rPr lang="en-US" dirty="0" smtClean="0"/>
              <a:t>: this principle states that one person should receive orders from only one superior. If one person receives orders from more than one boss then the subordinate fails to understand whose orders to be followed.</a:t>
            </a:r>
            <a:endParaRPr lang="en-US" b="1" u="sng" dirty="0" smtClean="0"/>
          </a:p>
          <a:p>
            <a:r>
              <a:rPr lang="en-US" b="1" u="sng" dirty="0" smtClean="0"/>
              <a:t>Unity of direction</a:t>
            </a:r>
            <a:r>
              <a:rPr lang="en-US" dirty="0" smtClean="0"/>
              <a:t>: the principle states that each group of activities having the same objectives must have one plan of action and must be under the control of one superior.</a:t>
            </a:r>
          </a:p>
          <a:p>
            <a:r>
              <a:rPr lang="en-US" b="1" u="sng" dirty="0" smtClean="0"/>
              <a:t>Subrogation of individual interest to general interest</a:t>
            </a:r>
            <a:r>
              <a:rPr lang="en-US" dirty="0" smtClean="0"/>
              <a:t>: it is an essential function of management to make people realize the objectives of the group and direct their efforts towards the achievement of these objectives. The interest of group must always prevail over individual interest. When the individual interest and group interest differ, it is the duty of the management to reconcile them</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lvl="0" algn="just"/>
            <a:r>
              <a:rPr lang="en-US" sz="2000" b="1" u="sng" dirty="0"/>
              <a:t>Fair remuneration to workers</a:t>
            </a:r>
            <a:r>
              <a:rPr lang="en-US" sz="2000" b="1" dirty="0"/>
              <a:t>:</a:t>
            </a:r>
            <a:r>
              <a:rPr lang="en-US" sz="2000" dirty="0"/>
              <a:t> </a:t>
            </a:r>
            <a:r>
              <a:rPr lang="en-US" sz="2000" dirty="0" err="1"/>
              <a:t>Fayol</a:t>
            </a:r>
            <a:r>
              <a:rPr lang="en-US" sz="2000" dirty="0"/>
              <a:t> was of the view that the remuneration paid to the workers should always be fair and should give maximum satisfaction to the employees and employer.</a:t>
            </a:r>
          </a:p>
          <a:p>
            <a:pPr lvl="0" algn="just"/>
            <a:r>
              <a:rPr lang="en-US" sz="2000" b="1" u="sng" dirty="0"/>
              <a:t>Effective centralization</a:t>
            </a:r>
            <a:r>
              <a:rPr lang="en-US" sz="2000" dirty="0"/>
              <a:t>: centralization means concentration of authority in the hands of few, i.e. top management. Everything which goes to increase the importance of subordinate’s role is called decentralization and everything that goes to reduce the importance of subordinate is called centralization. The degree of centralization may be different in different cases, but a balance should be maintained between centralization and decentralization of authority to attain the best possible results</a:t>
            </a:r>
            <a:r>
              <a:rPr lang="en-US" sz="2000" dirty="0" smtClean="0"/>
              <a:t>.</a:t>
            </a:r>
          </a:p>
          <a:p>
            <a:pPr lvl="0" algn="just"/>
            <a:r>
              <a:rPr lang="en-US" sz="2000" b="1" u="sng" dirty="0" smtClean="0"/>
              <a:t>Scalar chain:</a:t>
            </a:r>
            <a:r>
              <a:rPr lang="en-US" sz="2000" dirty="0" smtClean="0"/>
              <a:t> </a:t>
            </a:r>
            <a:r>
              <a:rPr lang="en-US" sz="2000" b="1" dirty="0" smtClean="0"/>
              <a:t>Scalar chain</a:t>
            </a:r>
            <a:r>
              <a:rPr lang="en-US" sz="2000" dirty="0" smtClean="0"/>
              <a:t> is the formal line of authority which moves from highest to lowest rank in a straight line. This chain specifies the route through which the information is to be communicated to the desired location/person. </a:t>
            </a:r>
            <a:r>
              <a:rPr lang="en-US" sz="2000" dirty="0" err="1" smtClean="0"/>
              <a:t>Fayol</a:t>
            </a:r>
            <a:r>
              <a:rPr lang="en-US" sz="2000" dirty="0" smtClean="0"/>
              <a:t> emphasized that every information in the organization must flow according to this chain This chain must be strictly followed in the organization. </a:t>
            </a:r>
            <a:r>
              <a:rPr lang="en-US" sz="2000" dirty="0" err="1" smtClean="0"/>
              <a:t>Fayol</a:t>
            </a:r>
            <a:r>
              <a:rPr lang="en-US" sz="2000" dirty="0" smtClean="0"/>
              <a:t> also stated that there should be no overlapping of steps during the communication process</a:t>
            </a:r>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1896</Words>
  <Application>Microsoft Office PowerPoint</Application>
  <PresentationFormat>On-screen Show (4:3)</PresentationFormat>
  <Paragraphs>143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Unit -1</vt:lpstr>
      <vt:lpstr>INTRODUCTION</vt:lpstr>
      <vt:lpstr>DEFINITION</vt:lpstr>
      <vt:lpstr>CHARACTERISTICS </vt:lpstr>
      <vt:lpstr>SCOPE  OF MANAGEMENT</vt:lpstr>
      <vt:lpstr>Slide 6</vt:lpstr>
      <vt:lpstr>14 Principles of Management/ Henry Fayols Principles of Management</vt:lpstr>
      <vt:lpstr>Slide 8</vt:lpstr>
      <vt:lpstr>Slide 9</vt:lpstr>
      <vt:lpstr>Slide 10</vt:lpstr>
      <vt:lpstr>Slide 11</vt:lpstr>
      <vt:lpstr>LEVELS OF MANAGEMENT</vt:lpstr>
      <vt:lpstr>DIFFERENCES BETWEEN LEADER AND MANAGER</vt:lpstr>
      <vt:lpstr>DIFFERENCES BETWEEN ADMINISTRATION AND MANAGEMENT</vt:lpstr>
      <vt:lpstr>SCIENTIFIC MANAGEMENT</vt:lpstr>
      <vt:lpstr>DEFINITION:</vt:lpstr>
      <vt:lpstr>TECHNIQUES OF PRINCIPLES OF MANAGEMENT</vt:lpstr>
      <vt:lpstr> Planning: the four functional foremen under planning function are: </vt:lpstr>
      <vt:lpstr> Production:  </vt:lpstr>
      <vt:lpstr>Slide 20</vt:lpstr>
      <vt:lpstr>Principles of management</vt:lpstr>
      <vt:lpstr>CRITICISM OF PRINCIPLES OF MANAGEMENT</vt:lpstr>
      <vt:lpstr>Slide 23</vt:lpstr>
      <vt:lpstr>THANK YOU</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dc:title>
  <dc:creator>Student</dc:creator>
  <cp:lastModifiedBy>Student</cp:lastModifiedBy>
  <cp:revision>10</cp:revision>
  <dcterms:created xsi:type="dcterms:W3CDTF">2019-06-13T07:56:37Z</dcterms:created>
  <dcterms:modified xsi:type="dcterms:W3CDTF">2019-06-13T09:20:12Z</dcterms:modified>
</cp:coreProperties>
</file>