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7" r:id="rId2"/>
    <p:sldId id="260" r:id="rId3"/>
    <p:sldId id="261" r:id="rId4"/>
    <p:sldId id="264" r:id="rId5"/>
    <p:sldId id="269" r:id="rId6"/>
    <p:sldId id="266" r:id="rId7"/>
    <p:sldId id="265" r:id="rId8"/>
    <p:sldId id="268" r:id="rId9"/>
    <p:sldId id="263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616"/>
    <a:srgbClr val="F27C1A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D151B-21F1-4133-B48A-81340AAD7F1A}" type="datetimeFigureOut">
              <a:rPr lang="en-US" smtClean="0"/>
              <a:pPr/>
              <a:t>1/5/1980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15C01-4AE3-43FE-9648-087AAF1164C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CE1E8-C8A0-44A3-BAF7-2EA03134893D}" type="datetimeFigureOut">
              <a:rPr lang="en-US" smtClean="0"/>
              <a:pPr/>
              <a:t>1/5/1980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BDBE3-3D0B-4F1A-A19D-ABCEC98C02E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BE3-3D0B-4F1A-A19D-ABCEC98C02E5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BE3-3D0B-4F1A-A19D-ABCEC98C02E5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BE3-3D0B-4F1A-A19D-ABCEC98C02E5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BE3-3D0B-4F1A-A19D-ABCEC98C02E5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BE3-3D0B-4F1A-A19D-ABCEC98C02E5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BE3-3D0B-4F1A-A19D-ABCEC98C02E5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BE3-3D0B-4F1A-A19D-ABCEC98C02E5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BE3-3D0B-4F1A-A19D-ABCEC98C02E5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BE3-3D0B-4F1A-A19D-ABCEC98C02E5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BDBE3-3D0B-4F1A-A19D-ABCEC98C02E5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899-84D0-4A82-B7D5-2901161D42C0}" type="datetimeFigureOut">
              <a:rPr lang="en-US" smtClean="0"/>
              <a:pPr/>
              <a:t>1/5/1980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A120-36E2-4FF9-8022-026E49FFD23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899-84D0-4A82-B7D5-2901161D42C0}" type="datetimeFigureOut">
              <a:rPr lang="en-US" smtClean="0"/>
              <a:pPr/>
              <a:t>1/5/1980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A120-36E2-4FF9-8022-026E49FFD23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899-84D0-4A82-B7D5-2901161D42C0}" type="datetimeFigureOut">
              <a:rPr lang="en-US" smtClean="0"/>
              <a:pPr/>
              <a:t>1/5/1980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A120-36E2-4FF9-8022-026E49FFD23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899-84D0-4A82-B7D5-2901161D42C0}" type="datetimeFigureOut">
              <a:rPr lang="en-US" smtClean="0"/>
              <a:pPr/>
              <a:t>1/5/1980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A120-36E2-4FF9-8022-026E49FFD23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899-84D0-4A82-B7D5-2901161D42C0}" type="datetimeFigureOut">
              <a:rPr lang="en-US" smtClean="0"/>
              <a:pPr/>
              <a:t>1/5/1980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A120-36E2-4FF9-8022-026E49FFD23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899-84D0-4A82-B7D5-2901161D42C0}" type="datetimeFigureOut">
              <a:rPr lang="en-US" smtClean="0"/>
              <a:pPr/>
              <a:t>1/5/1980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A120-36E2-4FF9-8022-026E49FFD23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899-84D0-4A82-B7D5-2901161D42C0}" type="datetimeFigureOut">
              <a:rPr lang="en-US" smtClean="0"/>
              <a:pPr/>
              <a:t>1/5/1980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A120-36E2-4FF9-8022-026E49FFD23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899-84D0-4A82-B7D5-2901161D42C0}" type="datetimeFigureOut">
              <a:rPr lang="en-US" smtClean="0"/>
              <a:pPr/>
              <a:t>1/5/1980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A120-36E2-4FF9-8022-026E49FFD23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899-84D0-4A82-B7D5-2901161D42C0}" type="datetimeFigureOut">
              <a:rPr lang="en-US" smtClean="0"/>
              <a:pPr/>
              <a:t>1/5/1980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A120-36E2-4FF9-8022-026E49FFD23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899-84D0-4A82-B7D5-2901161D42C0}" type="datetimeFigureOut">
              <a:rPr lang="en-US" smtClean="0"/>
              <a:pPr/>
              <a:t>1/5/1980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A120-36E2-4FF9-8022-026E49FFD23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86899-84D0-4A82-B7D5-2901161D42C0}" type="datetimeFigureOut">
              <a:rPr lang="en-US" smtClean="0"/>
              <a:pPr/>
              <a:t>1/5/1980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2A120-36E2-4FF9-8022-026E49FFD23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86899-84D0-4A82-B7D5-2901161D42C0}" type="datetimeFigureOut">
              <a:rPr lang="en-US" smtClean="0"/>
              <a:pPr/>
              <a:t>1/5/1980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2A120-36E2-4FF9-8022-026E49FFD23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anskrit_grammar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en.wikipedia.org/wiki/P%C4%81%E1%B9%87in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Sanskrit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s://en.wikipedia.org/wiki/Phoneme" TargetMode="External"/><Relationship Id="rId10" Type="http://schemas.openxmlformats.org/officeDocument/2006/relationships/hyperlink" Target="https://en.wikipedia.org/wiki/Sutra" TargetMode="External"/><Relationship Id="rId4" Type="http://schemas.openxmlformats.org/officeDocument/2006/relationships/hyperlink" Target="https://en.wikipedia.org/wiki/International_Alphabet_of_Sanskrit_Transliteration" TargetMode="External"/><Relationship Id="rId9" Type="http://schemas.openxmlformats.org/officeDocument/2006/relationships/hyperlink" Target="https://en.wikipedia.org/wiki/Shiv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en.wikipedia.org/wiki/Transliteration" TargetMode="External"/><Relationship Id="rId4" Type="http://schemas.openxmlformats.org/officeDocument/2006/relationships/hyperlink" Target="https://en.wikipedia.org/wiki/IAS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anskrit" TargetMode="External"/><Relationship Id="rId13" Type="http://schemas.openxmlformats.org/officeDocument/2006/relationships/hyperlink" Target="https://en.wikipedia.org/wiki/Stop_consonants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en.wikipedia.org/wiki/Nasal_stop" TargetMode="External"/><Relationship Id="rId12" Type="http://schemas.openxmlformats.org/officeDocument/2006/relationships/hyperlink" Target="http://user.phil-fak.uni-duesseldorf.de/~peters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Sibilants" TargetMode="External"/><Relationship Id="rId11" Type="http://schemas.openxmlformats.org/officeDocument/2006/relationships/hyperlink" Target="http://www.stanford.edu/~kiparsky/Papers/siva-t.pdf" TargetMode="External"/><Relationship Id="rId5" Type="http://schemas.openxmlformats.org/officeDocument/2006/relationships/hyperlink" Target="https://en.wikipedia.org/wiki/Manner_of_articulation" TargetMode="External"/><Relationship Id="rId15" Type="http://schemas.openxmlformats.org/officeDocument/2006/relationships/hyperlink" Target="https://en.wikipedia.org/wiki/Palatals" TargetMode="External"/><Relationship Id="rId10" Type="http://schemas.openxmlformats.org/officeDocument/2006/relationships/hyperlink" Target="https://en.wikipedia.org/wiki/Shiksha" TargetMode="External"/><Relationship Id="rId4" Type="http://schemas.openxmlformats.org/officeDocument/2006/relationships/hyperlink" Target="https://en.wikipedia.org/wiki/P%C4%81%E1%B9%87ini" TargetMode="External"/><Relationship Id="rId9" Type="http://schemas.openxmlformats.org/officeDocument/2006/relationships/hyperlink" Target="https://en.wikipedia.org/wiki/Phonology" TargetMode="External"/><Relationship Id="rId14" Type="http://schemas.openxmlformats.org/officeDocument/2006/relationships/hyperlink" Target="https://en.wikipedia.org/wiki/Place_of_articul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ker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pic>
        <p:nvPicPr>
          <p:cNvPr id="3" name="Picture 2" descr="Lawrencium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pic>
        <p:nvPicPr>
          <p:cNvPr id="4" name="Picture 3" descr="panin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571480"/>
            <a:ext cx="3175000" cy="38481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2071670" y="5000636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Panini </a:t>
            </a:r>
            <a:r>
              <a:rPr lang="en-US" sz="6000" b="1" i="1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Maharshi</a:t>
            </a:r>
            <a:r>
              <a:rPr lang="en-US" sz="6000" b="1" i="1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 </a:t>
            </a:r>
            <a:endParaRPr lang="en-IN" sz="6000" b="1" i="1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ker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pic>
        <p:nvPicPr>
          <p:cNvPr id="7" name="Picture 6" descr="Lawrencium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pic>
        <p:nvPicPr>
          <p:cNvPr id="8" name="Picture 7" descr="shiva-nataraja-temple-chidambaram-sculpture-statue-hinduism.jpg"/>
          <p:cNvPicPr>
            <a:picLocks noChangeAspect="1"/>
          </p:cNvPicPr>
          <p:nvPr/>
        </p:nvPicPr>
        <p:blipFill>
          <a:blip r:embed="rId5"/>
          <a:srcRect l="13592" r="14563" b="11458"/>
          <a:stretch>
            <a:fillRect/>
          </a:stretch>
        </p:blipFill>
        <p:spPr>
          <a:xfrm>
            <a:off x="500034" y="285728"/>
            <a:ext cx="5286412" cy="6072206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388" y="642918"/>
            <a:ext cx="2857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PRESENTED  BY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 S . MADHAVI </a:t>
            </a:r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 Faculty of </a:t>
            </a:r>
            <a:r>
              <a:rPr lang="en-US" b="1" i="1" dirty="0" smtClean="0">
                <a:solidFill>
                  <a:schemeClr val="bg1"/>
                </a:solidFill>
              </a:rPr>
              <a:t>S</a:t>
            </a:r>
            <a:r>
              <a:rPr lang="en-US" b="1" i="1" dirty="0" smtClean="0">
                <a:solidFill>
                  <a:schemeClr val="bg1"/>
                </a:solidFill>
              </a:rPr>
              <a:t>anskrit</a:t>
            </a:r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en-US" b="1" i="1" dirty="0" smtClean="0">
                <a:solidFill>
                  <a:schemeClr val="bg1"/>
                </a:solidFill>
              </a:rPr>
              <a:t>AVANTHI  DEGREE </a:t>
            </a:r>
            <a:r>
              <a:rPr lang="en-US" b="1" i="1" dirty="0" smtClean="0">
                <a:solidFill>
                  <a:schemeClr val="bg1"/>
                </a:solidFill>
              </a:rPr>
              <a:t> &amp; </a:t>
            </a:r>
            <a:r>
              <a:rPr lang="en-US" b="1" i="1" dirty="0" smtClean="0">
                <a:solidFill>
                  <a:schemeClr val="bg1"/>
                </a:solidFill>
              </a:rPr>
              <a:t>P.G </a:t>
            </a:r>
            <a:r>
              <a:rPr lang="en-US" b="1" i="1" dirty="0" smtClean="0">
                <a:solidFill>
                  <a:schemeClr val="bg1"/>
                </a:solidFill>
              </a:rPr>
              <a:t>COLLEGE</a:t>
            </a:r>
            <a:endParaRPr lang="en-US" b="1" i="1" dirty="0" smtClean="0">
              <a:solidFill>
                <a:schemeClr val="bg1"/>
              </a:solidFill>
            </a:endParaRPr>
          </a:p>
          <a:p>
            <a:endParaRPr lang="en-IN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3929066"/>
            <a:ext cx="25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</a:rPr>
              <a:t>THE END </a:t>
            </a:r>
            <a:endParaRPr lang="en-IN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ker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214290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PANINI MAHARSHI   </a:t>
            </a:r>
            <a:endParaRPr lang="en-IN" sz="2400" b="1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988362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i="1" dirty="0" smtClean="0"/>
              <a:t>Panini is the first and foremost grammarian of </a:t>
            </a:r>
            <a:r>
              <a:rPr lang="en-US" i="1" dirty="0" err="1" smtClean="0"/>
              <a:t>sanskrit</a:t>
            </a:r>
            <a:r>
              <a:rPr lang="en-US" i="1" dirty="0" smtClean="0"/>
              <a:t> language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US" i="1" dirty="0" smtClean="0"/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i="1" dirty="0" err="1" smtClean="0"/>
              <a:t>Asthadhayai</a:t>
            </a:r>
            <a:r>
              <a:rPr lang="en-US" i="1" dirty="0" smtClean="0"/>
              <a:t> is the book on grammar written by him 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US" i="1" dirty="0" smtClean="0"/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US" i="1" dirty="0" err="1" smtClean="0"/>
              <a:t>Asthadhayai</a:t>
            </a:r>
            <a:r>
              <a:rPr lang="en-US" i="1" dirty="0" smtClean="0"/>
              <a:t> is most famous among the scholars and learners of </a:t>
            </a:r>
            <a:r>
              <a:rPr lang="en-US" i="1" dirty="0" err="1" smtClean="0"/>
              <a:t>sanskrit</a:t>
            </a:r>
            <a:r>
              <a:rPr lang="en-US" i="1" dirty="0" smtClean="0"/>
              <a:t>.  The person who learns this book his foundation  is considered very </a:t>
            </a:r>
            <a:r>
              <a:rPr lang="en-US" i="1" dirty="0" err="1" smtClean="0"/>
              <a:t>storng</a:t>
            </a:r>
            <a:r>
              <a:rPr lang="en-US" i="1" dirty="0" smtClean="0"/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US" i="1" dirty="0" smtClean="0"/>
          </a:p>
        </p:txBody>
      </p:sp>
      <p:pic>
        <p:nvPicPr>
          <p:cNvPr id="6" name="Picture 5" descr="maharshi-panini-rishi-painting-F767K9.jpg"/>
          <p:cNvPicPr>
            <a:picLocks noChangeAspect="1"/>
          </p:cNvPicPr>
          <p:nvPr/>
        </p:nvPicPr>
        <p:blipFill>
          <a:blip r:embed="rId4"/>
          <a:srcRect t="12500" b="10416"/>
          <a:stretch>
            <a:fillRect/>
          </a:stretch>
        </p:blipFill>
        <p:spPr>
          <a:xfrm>
            <a:off x="1431628" y="857232"/>
            <a:ext cx="3569000" cy="3003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ker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596" y="731579"/>
            <a:ext cx="80724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He has been also called by other names such as </a:t>
            </a:r>
            <a:r>
              <a:rPr lang="en-US" sz="2000" i="1" dirty="0" err="1" smtClean="0">
                <a:latin typeface="Aparajita" pitchFamily="34" charset="0"/>
                <a:cs typeface="Aparajita" pitchFamily="34" charset="0"/>
              </a:rPr>
              <a:t>hahika</a:t>
            </a: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 ,</a:t>
            </a:r>
            <a:r>
              <a:rPr lang="en-US" sz="2000" i="1" dirty="0" err="1" smtClean="0">
                <a:latin typeface="Aparajita" pitchFamily="34" charset="0"/>
                <a:cs typeface="Aparajita" pitchFamily="34" charset="0"/>
              </a:rPr>
              <a:t>siloni</a:t>
            </a: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 , </a:t>
            </a:r>
            <a:r>
              <a:rPr lang="en-US" sz="2000" i="1" dirty="0" err="1" smtClean="0">
                <a:latin typeface="Aparajita" pitchFamily="34" charset="0"/>
                <a:cs typeface="Aparajita" pitchFamily="34" charset="0"/>
              </a:rPr>
              <a:t>dhakshiputhra</a:t>
            </a: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  etc…</a:t>
            </a:r>
          </a:p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endParaRPr lang="en-US" sz="2000" i="1" dirty="0" smtClean="0">
              <a:latin typeface="Aparajita" pitchFamily="34" charset="0"/>
              <a:cs typeface="Aparajita" pitchFamily="34" charset="0"/>
            </a:endParaRPr>
          </a:p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And he belong to the </a:t>
            </a:r>
            <a:r>
              <a:rPr lang="en-US" sz="2000" i="1" dirty="0" err="1" smtClean="0">
                <a:latin typeface="Aparajita" pitchFamily="34" charset="0"/>
                <a:cs typeface="Aparajita" pitchFamily="34" charset="0"/>
              </a:rPr>
              <a:t>gandharidesha</a:t>
            </a: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 …</a:t>
            </a:r>
          </a:p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endParaRPr lang="en-US" sz="2000" i="1" dirty="0" smtClean="0">
              <a:latin typeface="Aparajita" pitchFamily="34" charset="0"/>
              <a:cs typeface="Aparajita" pitchFamily="34" charset="0"/>
            </a:endParaRPr>
          </a:p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The there are different opinions about his time period according to the western scholars place him around 350 B.C. where as the </a:t>
            </a:r>
            <a:r>
              <a:rPr lang="en-US" sz="2000" i="1" dirty="0" err="1" smtClean="0">
                <a:latin typeface="Aparajita" pitchFamily="34" charset="0"/>
                <a:cs typeface="Aparajita" pitchFamily="34" charset="0"/>
              </a:rPr>
              <a:t>indian</a:t>
            </a: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 scholars place him around 600-500 B.C.</a:t>
            </a:r>
          </a:p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endParaRPr lang="en-US" sz="2000" i="1" dirty="0" smtClean="0">
              <a:latin typeface="Aparajita" pitchFamily="34" charset="0"/>
              <a:cs typeface="Aparajita" pitchFamily="34" charset="0"/>
            </a:endParaRPr>
          </a:p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i="1" dirty="0" err="1" smtClean="0">
                <a:latin typeface="Aparajita" pitchFamily="34" charset="0"/>
                <a:cs typeface="Aparajita" pitchFamily="34" charset="0"/>
              </a:rPr>
              <a:t>Asthadhyayi</a:t>
            </a:r>
            <a:r>
              <a:rPr lang="en-US" sz="2000" i="1" dirty="0" smtClean="0">
                <a:latin typeface="Aparajita" pitchFamily="34" charset="0"/>
                <a:cs typeface="Aparajita" pitchFamily="34" charset="0"/>
              </a:rPr>
              <a:t>   created around 450 – 430 B.C.</a:t>
            </a:r>
            <a:endParaRPr lang="en-US" sz="2000" i="1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3714752"/>
            <a:ext cx="2571768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ker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791721"/>
            <a:ext cx="8572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i="1" dirty="0" smtClean="0"/>
              <a:t>The grammarian </a:t>
            </a:r>
            <a:r>
              <a:rPr lang="en-US" sz="2000" i="1" dirty="0" err="1" smtClean="0"/>
              <a:t>panini</a:t>
            </a:r>
            <a:r>
              <a:rPr lang="en-US" sz="2000" i="1" dirty="0" smtClean="0"/>
              <a:t> is endowed with the scholarly </a:t>
            </a:r>
            <a:r>
              <a:rPr lang="en-US" sz="2000" i="1" dirty="0" err="1" smtClean="0"/>
              <a:t>apporach</a:t>
            </a:r>
            <a:r>
              <a:rPr lang="en-US" sz="2000" i="1" dirty="0" smtClean="0"/>
              <a:t> of </a:t>
            </a:r>
            <a:r>
              <a:rPr lang="en-US" sz="2000" i="1" dirty="0" err="1" smtClean="0"/>
              <a:t>te</a:t>
            </a:r>
            <a:r>
              <a:rPr lang="en-US" sz="2000" i="1" dirty="0" smtClean="0"/>
              <a:t> earlier sages and even the scholars who excited prior to him .</a:t>
            </a:r>
          </a:p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endParaRPr lang="en-US" sz="2000" i="1" dirty="0" smtClean="0"/>
          </a:p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i="1" dirty="0" smtClean="0"/>
              <a:t>The </a:t>
            </a:r>
            <a:r>
              <a:rPr lang="en-US" sz="2000" i="1" dirty="0" err="1" smtClean="0"/>
              <a:t>boook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asthadhyayai</a:t>
            </a:r>
            <a:r>
              <a:rPr lang="en-US" sz="2000" i="1" dirty="0" smtClean="0"/>
              <a:t>  is called by few other names </a:t>
            </a:r>
            <a:r>
              <a:rPr lang="en-US" sz="2000" i="1" dirty="0" err="1" smtClean="0"/>
              <a:t>aslo</a:t>
            </a:r>
            <a:r>
              <a:rPr lang="en-US" sz="2000" i="1" dirty="0" smtClean="0"/>
              <a:t>.</a:t>
            </a:r>
          </a:p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endParaRPr lang="en-US" sz="2000" i="1" dirty="0" smtClean="0"/>
          </a:p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i="1" dirty="0" smtClean="0"/>
              <a:t>The book has around 4000 sutras (grammatical formulae).</a:t>
            </a:r>
          </a:p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endParaRPr lang="en-US" sz="2000" i="1" dirty="0" smtClean="0"/>
          </a:p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i="1" dirty="0" smtClean="0"/>
              <a:t>The book is divided into eight chapters   .</a:t>
            </a:r>
            <a:r>
              <a:rPr lang="en-US" sz="2000" i="1" dirty="0" err="1" smtClean="0"/>
              <a:t>ecah</a:t>
            </a:r>
            <a:r>
              <a:rPr lang="en-US" sz="2000" i="1" dirty="0" smtClean="0"/>
              <a:t> chapter consisting of four sections each.</a:t>
            </a:r>
          </a:p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endParaRPr lang="en-US" sz="2000" i="1" dirty="0" smtClean="0"/>
          </a:p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i="1" dirty="0" smtClean="0"/>
              <a:t>The book is a glossary of grammar .it deals with nouns , verbs ( active &amp; passive ) ,cases ,</a:t>
            </a:r>
            <a:r>
              <a:rPr lang="en-US" sz="2000" i="1" dirty="0" err="1" smtClean="0"/>
              <a:t>samasa</a:t>
            </a:r>
            <a:r>
              <a:rPr lang="en-US" sz="2000" i="1" dirty="0" smtClean="0"/>
              <a:t> (compounds ),</a:t>
            </a:r>
            <a:r>
              <a:rPr lang="en-US" sz="2000" i="1" dirty="0" err="1" smtClean="0"/>
              <a:t>sandhi</a:t>
            </a:r>
            <a:r>
              <a:rPr lang="en-US" sz="2000" i="1" dirty="0" smtClean="0"/>
              <a:t> (coalescence),participles and other essentials of grammar in a scientific manner .during the period of </a:t>
            </a:r>
            <a:r>
              <a:rPr lang="en-US" sz="2000" i="1" dirty="0" err="1" smtClean="0"/>
              <a:t>panini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sanskrit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wass</a:t>
            </a:r>
            <a:r>
              <a:rPr lang="en-US" sz="2000" i="1" dirty="0" smtClean="0"/>
              <a:t> the spoken language </a:t>
            </a:r>
            <a:r>
              <a:rPr lang="en-US" sz="2000" i="1" dirty="0" err="1" smtClean="0"/>
              <a:t>nof</a:t>
            </a:r>
            <a:r>
              <a:rPr lang="en-US" sz="2000" i="1" dirty="0" smtClean="0"/>
              <a:t> the people .hence  we find that who studies </a:t>
            </a:r>
            <a:r>
              <a:rPr lang="en-US" sz="2000" i="1" dirty="0" err="1" smtClean="0"/>
              <a:t>asthadhayai</a:t>
            </a:r>
            <a:r>
              <a:rPr lang="en-US" sz="2000" i="1" dirty="0" smtClean="0"/>
              <a:t> masters the </a:t>
            </a:r>
            <a:r>
              <a:rPr lang="en-US" sz="2000" i="1" dirty="0" err="1" smtClean="0"/>
              <a:t>sanskrit</a:t>
            </a:r>
            <a:r>
              <a:rPr lang="en-US" sz="2000" i="1" dirty="0" smtClean="0"/>
              <a:t> language</a:t>
            </a:r>
            <a:endParaRPr lang="en-IN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ker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44" y="0"/>
            <a:ext cx="9286844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Natyanjali-logo-animation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1214422"/>
            <a:ext cx="6263418" cy="457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8572528" y="0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8572528" y="214290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8572528" y="428628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IN" dirty="0"/>
          </a:p>
        </p:txBody>
      </p:sp>
      <p:sp>
        <p:nvSpPr>
          <p:cNvPr id="9" name="Oval 8"/>
          <p:cNvSpPr/>
          <p:nvPr/>
        </p:nvSpPr>
        <p:spPr>
          <a:xfrm>
            <a:off x="8572528" y="571480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8572528" y="857256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8572528" y="1071570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/>
          <p:cNvSpPr/>
          <p:nvPr/>
        </p:nvSpPr>
        <p:spPr>
          <a:xfrm>
            <a:off x="8572528" y="1214422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/>
          <p:cNvSpPr/>
          <p:nvPr/>
        </p:nvSpPr>
        <p:spPr>
          <a:xfrm>
            <a:off x="8572528" y="1376370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4" name="Oval 13"/>
          <p:cNvSpPr/>
          <p:nvPr/>
        </p:nvSpPr>
        <p:spPr>
          <a:xfrm>
            <a:off x="8572528" y="1528770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/>
          <p:cNvSpPr/>
          <p:nvPr/>
        </p:nvSpPr>
        <p:spPr>
          <a:xfrm>
            <a:off x="8572528" y="1714488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/>
          <p:cNvSpPr/>
          <p:nvPr/>
        </p:nvSpPr>
        <p:spPr>
          <a:xfrm>
            <a:off x="8572528" y="1857364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/>
          <p:cNvSpPr/>
          <p:nvPr/>
        </p:nvSpPr>
        <p:spPr>
          <a:xfrm>
            <a:off x="8572528" y="2071702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Oval 17"/>
          <p:cNvSpPr/>
          <p:nvPr/>
        </p:nvSpPr>
        <p:spPr>
          <a:xfrm>
            <a:off x="8572528" y="2214554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/>
          <p:cNvSpPr/>
          <p:nvPr/>
        </p:nvSpPr>
        <p:spPr>
          <a:xfrm>
            <a:off x="8572528" y="2357430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/>
          <p:cNvSpPr/>
          <p:nvPr/>
        </p:nvSpPr>
        <p:spPr>
          <a:xfrm>
            <a:off x="8572528" y="2571768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/>
          <p:cNvSpPr/>
          <p:nvPr/>
        </p:nvSpPr>
        <p:spPr>
          <a:xfrm>
            <a:off x="8572528" y="2928934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Oval 23"/>
          <p:cNvSpPr/>
          <p:nvPr/>
        </p:nvSpPr>
        <p:spPr>
          <a:xfrm>
            <a:off x="8572528" y="2714620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Oval 24"/>
          <p:cNvSpPr/>
          <p:nvPr/>
        </p:nvSpPr>
        <p:spPr>
          <a:xfrm>
            <a:off x="8572528" y="3143272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Down Arrow 26"/>
          <p:cNvSpPr/>
          <p:nvPr/>
        </p:nvSpPr>
        <p:spPr>
          <a:xfrm>
            <a:off x="8643966" y="3357562"/>
            <a:ext cx="71438" cy="428628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Flowchart: Terminator 27"/>
          <p:cNvSpPr/>
          <p:nvPr/>
        </p:nvSpPr>
        <p:spPr>
          <a:xfrm>
            <a:off x="8286776" y="3643314"/>
            <a:ext cx="857224" cy="142876"/>
          </a:xfrm>
          <a:prstGeom prst="flowChartTerminato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Flowchart: Magnetic Disk 31"/>
          <p:cNvSpPr/>
          <p:nvPr/>
        </p:nvSpPr>
        <p:spPr>
          <a:xfrm>
            <a:off x="8572528" y="3500438"/>
            <a:ext cx="285752" cy="142876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Isosceles Triangle 32"/>
          <p:cNvSpPr/>
          <p:nvPr/>
        </p:nvSpPr>
        <p:spPr>
          <a:xfrm>
            <a:off x="8501090" y="3786190"/>
            <a:ext cx="500066" cy="21431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Flowchart: Decision 33"/>
          <p:cNvSpPr/>
          <p:nvPr/>
        </p:nvSpPr>
        <p:spPr>
          <a:xfrm>
            <a:off x="8286776" y="3429000"/>
            <a:ext cx="71438" cy="285752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Flowchart: Terminator 34"/>
          <p:cNvSpPr/>
          <p:nvPr/>
        </p:nvSpPr>
        <p:spPr>
          <a:xfrm>
            <a:off x="8501090" y="3795714"/>
            <a:ext cx="490542" cy="133352"/>
          </a:xfrm>
          <a:prstGeom prst="flowChartTermina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/>
          <p:cNvSpPr/>
          <p:nvPr/>
        </p:nvSpPr>
        <p:spPr>
          <a:xfrm>
            <a:off x="8572528" y="714356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Oval 39"/>
          <p:cNvSpPr/>
          <p:nvPr/>
        </p:nvSpPr>
        <p:spPr>
          <a:xfrm>
            <a:off x="142844" y="-24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Oval 40"/>
          <p:cNvSpPr/>
          <p:nvPr/>
        </p:nvSpPr>
        <p:spPr>
          <a:xfrm>
            <a:off x="142844" y="142852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2" name="Oval 41"/>
          <p:cNvSpPr/>
          <p:nvPr/>
        </p:nvSpPr>
        <p:spPr>
          <a:xfrm>
            <a:off x="142844" y="285728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IN" dirty="0"/>
          </a:p>
        </p:txBody>
      </p:sp>
      <p:sp>
        <p:nvSpPr>
          <p:cNvPr id="43" name="Oval 42"/>
          <p:cNvSpPr/>
          <p:nvPr/>
        </p:nvSpPr>
        <p:spPr>
          <a:xfrm>
            <a:off x="142844" y="500066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Oval 43"/>
          <p:cNvSpPr/>
          <p:nvPr/>
        </p:nvSpPr>
        <p:spPr>
          <a:xfrm>
            <a:off x="142844" y="785794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Oval 44"/>
          <p:cNvSpPr/>
          <p:nvPr/>
        </p:nvSpPr>
        <p:spPr>
          <a:xfrm>
            <a:off x="142844" y="1000108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Oval 45"/>
          <p:cNvSpPr/>
          <p:nvPr/>
        </p:nvSpPr>
        <p:spPr>
          <a:xfrm>
            <a:off x="142844" y="1142984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Oval 46"/>
          <p:cNvSpPr/>
          <p:nvPr/>
        </p:nvSpPr>
        <p:spPr>
          <a:xfrm>
            <a:off x="142844" y="1285860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8" name="Oval 47"/>
          <p:cNvSpPr/>
          <p:nvPr/>
        </p:nvSpPr>
        <p:spPr>
          <a:xfrm>
            <a:off x="142844" y="1428736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Oval 48"/>
          <p:cNvSpPr/>
          <p:nvPr/>
        </p:nvSpPr>
        <p:spPr>
          <a:xfrm>
            <a:off x="142844" y="1571612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Oval 49"/>
          <p:cNvSpPr/>
          <p:nvPr/>
        </p:nvSpPr>
        <p:spPr>
          <a:xfrm>
            <a:off x="142844" y="1714488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Oval 50"/>
          <p:cNvSpPr/>
          <p:nvPr/>
        </p:nvSpPr>
        <p:spPr>
          <a:xfrm>
            <a:off x="142844" y="1928826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2" name="Oval 51"/>
          <p:cNvSpPr/>
          <p:nvPr/>
        </p:nvSpPr>
        <p:spPr>
          <a:xfrm>
            <a:off x="142844" y="2143140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Oval 52"/>
          <p:cNvSpPr/>
          <p:nvPr/>
        </p:nvSpPr>
        <p:spPr>
          <a:xfrm>
            <a:off x="142844" y="2357454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Oval 53"/>
          <p:cNvSpPr/>
          <p:nvPr/>
        </p:nvSpPr>
        <p:spPr>
          <a:xfrm>
            <a:off x="142844" y="2571768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Oval 54"/>
          <p:cNvSpPr/>
          <p:nvPr/>
        </p:nvSpPr>
        <p:spPr>
          <a:xfrm>
            <a:off x="142844" y="3000396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6" name="Oval 55"/>
          <p:cNvSpPr/>
          <p:nvPr/>
        </p:nvSpPr>
        <p:spPr>
          <a:xfrm>
            <a:off x="142844" y="2786082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Oval 56"/>
          <p:cNvSpPr/>
          <p:nvPr/>
        </p:nvSpPr>
        <p:spPr>
          <a:xfrm>
            <a:off x="142844" y="3214710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Down Arrow 57"/>
          <p:cNvSpPr/>
          <p:nvPr/>
        </p:nvSpPr>
        <p:spPr>
          <a:xfrm>
            <a:off x="214282" y="3357562"/>
            <a:ext cx="71438" cy="428628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Flowchart: Terminator 58"/>
          <p:cNvSpPr/>
          <p:nvPr/>
        </p:nvSpPr>
        <p:spPr>
          <a:xfrm>
            <a:off x="-142908" y="3714752"/>
            <a:ext cx="928662" cy="142876"/>
          </a:xfrm>
          <a:prstGeom prst="flowChartTerminator">
            <a:avLst/>
          </a:prstGeom>
          <a:solidFill>
            <a:srgbClr val="FFFF00"/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Flowchart: Magnetic Disk 59"/>
          <p:cNvSpPr/>
          <p:nvPr/>
        </p:nvSpPr>
        <p:spPr>
          <a:xfrm>
            <a:off x="142844" y="3571876"/>
            <a:ext cx="285752" cy="142876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Isosceles Triangle 60"/>
          <p:cNvSpPr/>
          <p:nvPr/>
        </p:nvSpPr>
        <p:spPr>
          <a:xfrm>
            <a:off x="71406" y="3857628"/>
            <a:ext cx="500066" cy="21431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Flowchart: Decision 61"/>
          <p:cNvSpPr/>
          <p:nvPr/>
        </p:nvSpPr>
        <p:spPr>
          <a:xfrm>
            <a:off x="714348" y="3500438"/>
            <a:ext cx="71438" cy="285752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Flowchart: Terminator 62"/>
          <p:cNvSpPr/>
          <p:nvPr/>
        </p:nvSpPr>
        <p:spPr>
          <a:xfrm>
            <a:off x="71406" y="3857628"/>
            <a:ext cx="490542" cy="133352"/>
          </a:xfrm>
          <a:prstGeom prst="flowChartTermina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Oval 63"/>
          <p:cNvSpPr/>
          <p:nvPr/>
        </p:nvSpPr>
        <p:spPr>
          <a:xfrm>
            <a:off x="142844" y="642918"/>
            <a:ext cx="285752" cy="285728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Rectangle 64"/>
          <p:cNvSpPr/>
          <p:nvPr/>
        </p:nvSpPr>
        <p:spPr>
          <a:xfrm>
            <a:off x="2643174" y="5988626"/>
            <a:ext cx="3841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Maheshwara sutrani</a:t>
            </a:r>
            <a:endParaRPr lang="en-IN" sz="4000" b="1" u="sng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ker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571480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 smtClean="0"/>
              <a:t>Maheshwara sutrani</a:t>
            </a:r>
            <a:endParaRPr lang="en-IN" sz="2400" b="1" i="1" u="sng" dirty="0"/>
          </a:p>
        </p:txBody>
      </p:sp>
      <p:sp>
        <p:nvSpPr>
          <p:cNvPr id="5" name="Rectangle 4"/>
          <p:cNvSpPr/>
          <p:nvPr/>
        </p:nvSpPr>
        <p:spPr>
          <a:xfrm>
            <a:off x="500034" y="1071546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IN" i="1" dirty="0" smtClean="0"/>
              <a:t>The </a:t>
            </a:r>
            <a:r>
              <a:rPr lang="en-IN" b="1" i="1" dirty="0" smtClean="0"/>
              <a:t>Shiva Sutras</a:t>
            </a:r>
            <a:r>
              <a:rPr lang="en-IN" i="1" dirty="0" smtClean="0"/>
              <a:t> (</a:t>
            </a:r>
            <a:r>
              <a:rPr lang="en-IN" i="1" dirty="0" smtClean="0">
                <a:hlinkClick r:id="rId4" tooltip="International Alphabet of Sanskrit Transliteration"/>
              </a:rPr>
              <a:t>IAST</a:t>
            </a:r>
            <a:r>
              <a:rPr lang="en-IN" i="1" dirty="0" smtClean="0"/>
              <a:t>: </a:t>
            </a:r>
            <a:r>
              <a:rPr lang="en-IN" i="1" dirty="0" err="1" smtClean="0"/>
              <a:t>Śivasūtrāṇi</a:t>
            </a:r>
            <a:r>
              <a:rPr lang="en-IN" i="1" dirty="0" smtClean="0"/>
              <a:t>) or </a:t>
            </a:r>
            <a:r>
              <a:rPr lang="en-IN" i="1" dirty="0" err="1" smtClean="0"/>
              <a:t>Māheśvara</a:t>
            </a:r>
            <a:r>
              <a:rPr lang="en-IN" i="1" dirty="0" smtClean="0"/>
              <a:t> </a:t>
            </a:r>
            <a:r>
              <a:rPr lang="en-IN" i="1" dirty="0" err="1" smtClean="0"/>
              <a:t>Sūtrāṇi</a:t>
            </a:r>
            <a:r>
              <a:rPr lang="en-IN" i="1" dirty="0" smtClean="0"/>
              <a:t> are fourteen verses that organize the </a:t>
            </a:r>
            <a:r>
              <a:rPr lang="en-IN" i="1" dirty="0" smtClean="0">
                <a:hlinkClick r:id="rId5" tooltip="Phoneme"/>
              </a:rPr>
              <a:t>phonemes</a:t>
            </a:r>
            <a:r>
              <a:rPr lang="en-IN" i="1" dirty="0" smtClean="0"/>
              <a:t> of </a:t>
            </a:r>
            <a:r>
              <a:rPr lang="en-IN" i="1" dirty="0" smtClean="0">
                <a:hlinkClick r:id="rId6" tooltip="Sanskrit"/>
              </a:rPr>
              <a:t>Sanskrit</a:t>
            </a:r>
            <a:r>
              <a:rPr lang="en-IN" i="1" dirty="0" smtClean="0"/>
              <a:t> as referred to in the </a:t>
            </a:r>
            <a:r>
              <a:rPr lang="en-IN" i="1" dirty="0" err="1" smtClean="0"/>
              <a:t>Aṣṭādhyāyī</a:t>
            </a:r>
            <a:r>
              <a:rPr lang="en-IN" i="1" dirty="0" smtClean="0"/>
              <a:t> of </a:t>
            </a:r>
            <a:r>
              <a:rPr lang="en-IN" i="1" dirty="0" err="1" smtClean="0">
                <a:hlinkClick r:id="rId7" tooltip="Pāṇini"/>
              </a:rPr>
              <a:t>Pāṇini</a:t>
            </a:r>
            <a:r>
              <a:rPr lang="en-IN" i="1" dirty="0" smtClean="0"/>
              <a:t>, the foundational text of </a:t>
            </a:r>
            <a:r>
              <a:rPr lang="en-IN" i="1" dirty="0" smtClean="0">
                <a:hlinkClick r:id="rId8" tooltip="Sanskrit grammar"/>
              </a:rPr>
              <a:t>Sanskrit grammar</a:t>
            </a:r>
            <a:r>
              <a:rPr lang="en-IN" i="1" dirty="0" smtClean="0"/>
              <a:t>.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endParaRPr lang="en-IN" i="1" dirty="0" smtClean="0"/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en-IN" i="1" dirty="0" smtClean="0"/>
              <a:t>Within the tradition they are known as the </a:t>
            </a:r>
            <a:r>
              <a:rPr lang="en-IN" i="1" dirty="0" err="1" smtClean="0"/>
              <a:t>Akṣarasamāmnāya</a:t>
            </a:r>
            <a:r>
              <a:rPr lang="en-IN" i="1" dirty="0" smtClean="0"/>
              <a:t>, "recitation of phonemes," but they are popularly known as the Shiva Sutras because they are said to have been revealed to </a:t>
            </a:r>
            <a:r>
              <a:rPr lang="en-IN" i="1" dirty="0" err="1" smtClean="0"/>
              <a:t>Pāṇini</a:t>
            </a:r>
            <a:r>
              <a:rPr lang="en-IN" i="1" dirty="0" smtClean="0"/>
              <a:t> by </a:t>
            </a:r>
            <a:r>
              <a:rPr lang="en-IN" i="1" dirty="0" smtClean="0">
                <a:hlinkClick r:id="rId9" tooltip="Shiva"/>
              </a:rPr>
              <a:t>Shiva</a:t>
            </a:r>
            <a:r>
              <a:rPr lang="en-IN" i="1" dirty="0" smtClean="0"/>
              <a:t>. They were either composed by </a:t>
            </a:r>
            <a:r>
              <a:rPr lang="en-IN" i="1" dirty="0" err="1" smtClean="0"/>
              <a:t>Pāṇini</a:t>
            </a:r>
            <a:r>
              <a:rPr lang="en-IN" i="1" dirty="0" smtClean="0"/>
              <a:t> to accompany his </a:t>
            </a:r>
            <a:r>
              <a:rPr lang="en-IN" i="1" dirty="0" err="1" smtClean="0"/>
              <a:t>Aṣṭādhyāyī</a:t>
            </a:r>
            <a:r>
              <a:rPr lang="en-IN" i="1" dirty="0" smtClean="0"/>
              <a:t> or predate him. The latter is less plausible, but the practice of encoding complex rules in short, mnemonic verses is typical of the </a:t>
            </a:r>
            <a:r>
              <a:rPr lang="en-IN" i="1" u="sng" dirty="0" smtClean="0">
                <a:hlinkClick r:id="rId10"/>
              </a:rPr>
              <a:t>sutra</a:t>
            </a:r>
            <a:r>
              <a:rPr lang="en-IN" i="1" dirty="0" smtClean="0"/>
              <a:t> style.</a:t>
            </a:r>
            <a:endParaRPr lang="en-IN" i="1" dirty="0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8992" y="3857628"/>
            <a:ext cx="1952625" cy="234315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ker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1538" y="428604"/>
          <a:ext cx="3815964" cy="400052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</a:tblPr>
              <a:tblGrid>
                <a:gridCol w="953991"/>
                <a:gridCol w="953991"/>
                <a:gridCol w="953991"/>
                <a:gridCol w="953991"/>
              </a:tblGrid>
              <a:tr h="394418">
                <a:tc>
                  <a:txBody>
                    <a:bodyPr/>
                    <a:lstStyle/>
                    <a:p>
                      <a:pPr algn="ctr"/>
                      <a:r>
                        <a:rPr lang="en-IN" sz="1100" u="none" strike="noStrike" dirty="0">
                          <a:solidFill>
                            <a:srgbClr val="0B0080"/>
                          </a:solidFill>
                          <a:hlinkClick r:id="rId4" tooltip="IAST"/>
                        </a:rPr>
                        <a:t>IAST</a:t>
                      </a:r>
                      <a:endParaRPr lang="en-IN" sz="1100" dirty="0"/>
                    </a:p>
                  </a:txBody>
                  <a:tcPr marL="57239" marR="57239" marT="28620" marB="2862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1100"/>
                        <a:t>देवनागरी (</a:t>
                      </a:r>
                      <a:r>
                        <a:rPr lang="en-IN" sz="1100"/>
                        <a:t>Devanāgari)</a:t>
                      </a:r>
                    </a:p>
                  </a:txBody>
                  <a:tcPr marL="57239" marR="57239" marT="28620" marB="2862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e-IN" sz="1100"/>
                        <a:t>తెలుగు (</a:t>
                      </a:r>
                      <a:r>
                        <a:rPr lang="en-IN" sz="1100"/>
                        <a:t>Telugu)</a:t>
                      </a:r>
                    </a:p>
                  </a:txBody>
                  <a:tcPr marL="57239" marR="57239" marT="28620" marB="2862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n-IN" sz="1100" dirty="0"/>
                        <a:t>ಕನ್ನಡ (</a:t>
                      </a:r>
                      <a:r>
                        <a:rPr lang="en-IN" sz="1100" dirty="0"/>
                        <a:t>Kannada)</a:t>
                      </a:r>
                    </a:p>
                  </a:txBody>
                  <a:tcPr marL="57239" marR="57239" marT="28620" marB="28620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3606110">
                <a:tc>
                  <a:txBody>
                    <a:bodyPr/>
                    <a:lstStyle/>
                    <a:p>
                      <a:r>
                        <a:rPr lang="en-IN" sz="1100" dirty="0"/>
                        <a:t>1. a </a:t>
                      </a:r>
                      <a:r>
                        <a:rPr lang="en-IN" sz="1100" dirty="0" err="1"/>
                        <a:t>i</a:t>
                      </a:r>
                      <a:r>
                        <a:rPr lang="en-IN" sz="1100" dirty="0"/>
                        <a:t> u Ṇ</a:t>
                      </a:r>
                      <a:br>
                        <a:rPr lang="en-IN" sz="1100" dirty="0"/>
                      </a:br>
                      <a:r>
                        <a:rPr lang="en-IN" sz="1100" dirty="0"/>
                        <a:t>2. ṛ ḷ K</a:t>
                      </a:r>
                      <a:br>
                        <a:rPr lang="en-IN" sz="1100" dirty="0"/>
                      </a:br>
                      <a:r>
                        <a:rPr lang="en-IN" sz="1100" dirty="0"/>
                        <a:t>3. e o Ṅ</a:t>
                      </a:r>
                      <a:br>
                        <a:rPr lang="en-IN" sz="1100" dirty="0"/>
                      </a:br>
                      <a:r>
                        <a:rPr lang="en-IN" sz="1100" dirty="0"/>
                        <a:t>4. </a:t>
                      </a:r>
                      <a:r>
                        <a:rPr lang="en-IN" sz="1100" dirty="0" err="1"/>
                        <a:t>ai</a:t>
                      </a:r>
                      <a:r>
                        <a:rPr lang="en-IN" sz="1100" dirty="0"/>
                        <a:t> au C</a:t>
                      </a:r>
                      <a:br>
                        <a:rPr lang="en-IN" sz="1100" dirty="0"/>
                      </a:br>
                      <a:r>
                        <a:rPr lang="en-IN" sz="1100" dirty="0"/>
                        <a:t>5. ha </a:t>
                      </a:r>
                      <a:r>
                        <a:rPr lang="en-IN" sz="1100" dirty="0" err="1"/>
                        <a:t>ya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va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ra</a:t>
                      </a:r>
                      <a:r>
                        <a:rPr lang="en-IN" sz="1100" dirty="0"/>
                        <a:t> Ṭ</a:t>
                      </a:r>
                      <a:br>
                        <a:rPr lang="en-IN" sz="1100" dirty="0"/>
                      </a:br>
                      <a:r>
                        <a:rPr lang="en-IN" sz="1100" dirty="0"/>
                        <a:t>6. la Ṇ</a:t>
                      </a:r>
                      <a:br>
                        <a:rPr lang="en-IN" sz="1100" dirty="0"/>
                      </a:br>
                      <a:r>
                        <a:rPr lang="en-IN" sz="1100" dirty="0"/>
                        <a:t>7. </a:t>
                      </a:r>
                      <a:r>
                        <a:rPr lang="en-IN" sz="1100" dirty="0" err="1"/>
                        <a:t>ña</a:t>
                      </a:r>
                      <a:r>
                        <a:rPr lang="en-IN" sz="1100" dirty="0"/>
                        <a:t> ma </a:t>
                      </a:r>
                      <a:r>
                        <a:rPr lang="en-IN" sz="1100" dirty="0" err="1"/>
                        <a:t>ṅa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ṇa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na</a:t>
                      </a:r>
                      <a:r>
                        <a:rPr lang="en-IN" sz="1100" dirty="0"/>
                        <a:t> M</a:t>
                      </a:r>
                      <a:br>
                        <a:rPr lang="en-IN" sz="1100" dirty="0"/>
                      </a:br>
                      <a:r>
                        <a:rPr lang="en-IN" sz="1100" dirty="0"/>
                        <a:t>8. </a:t>
                      </a:r>
                      <a:r>
                        <a:rPr lang="en-IN" sz="1100" dirty="0" err="1"/>
                        <a:t>jha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bha</a:t>
                      </a:r>
                      <a:r>
                        <a:rPr lang="en-IN" sz="1100" dirty="0"/>
                        <a:t> Ñ</a:t>
                      </a:r>
                      <a:br>
                        <a:rPr lang="en-IN" sz="1100" dirty="0"/>
                      </a:br>
                      <a:r>
                        <a:rPr lang="en-IN" sz="1100" dirty="0"/>
                        <a:t>9. </a:t>
                      </a:r>
                      <a:r>
                        <a:rPr lang="en-IN" sz="1100" dirty="0" err="1"/>
                        <a:t>gha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ḍha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dha</a:t>
                      </a:r>
                      <a:r>
                        <a:rPr lang="en-IN" sz="1100" dirty="0"/>
                        <a:t> Ṣ</a:t>
                      </a:r>
                      <a:br>
                        <a:rPr lang="en-IN" sz="1100" dirty="0"/>
                      </a:br>
                      <a:r>
                        <a:rPr lang="en-IN" sz="1100" dirty="0"/>
                        <a:t>10. </a:t>
                      </a:r>
                      <a:r>
                        <a:rPr lang="en-IN" sz="1100" dirty="0" err="1"/>
                        <a:t>ja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ba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ga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ḍa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da</a:t>
                      </a:r>
                      <a:r>
                        <a:rPr lang="en-IN" sz="1100" dirty="0"/>
                        <a:t> Ś</a:t>
                      </a:r>
                      <a:br>
                        <a:rPr lang="en-IN" sz="1100" dirty="0"/>
                      </a:br>
                      <a:r>
                        <a:rPr lang="en-IN" sz="1100" dirty="0"/>
                        <a:t>11. </a:t>
                      </a:r>
                      <a:r>
                        <a:rPr lang="en-IN" sz="1100" dirty="0" err="1"/>
                        <a:t>kha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pha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chha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ṭha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tha</a:t>
                      </a:r>
                      <a:r>
                        <a:rPr lang="en-IN" sz="1100" dirty="0"/>
                        <a:t> ca </a:t>
                      </a:r>
                      <a:r>
                        <a:rPr lang="en-IN" sz="1100" dirty="0" err="1"/>
                        <a:t>ṭa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ta</a:t>
                      </a:r>
                      <a:r>
                        <a:rPr lang="en-IN" sz="1100" dirty="0"/>
                        <a:t> V</a:t>
                      </a:r>
                      <a:br>
                        <a:rPr lang="en-IN" sz="1100" dirty="0"/>
                      </a:br>
                      <a:r>
                        <a:rPr lang="en-IN" sz="1100" dirty="0"/>
                        <a:t>12. ka pa Y</a:t>
                      </a:r>
                      <a:br>
                        <a:rPr lang="en-IN" sz="1100" dirty="0"/>
                      </a:br>
                      <a:r>
                        <a:rPr lang="en-IN" sz="1100" dirty="0"/>
                        <a:t>13. </a:t>
                      </a:r>
                      <a:r>
                        <a:rPr lang="en-IN" sz="1100" dirty="0" err="1"/>
                        <a:t>śa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ṣa</a:t>
                      </a:r>
                      <a:r>
                        <a:rPr lang="en-IN" sz="1100" dirty="0"/>
                        <a:t> </a:t>
                      </a:r>
                      <a:r>
                        <a:rPr lang="en-IN" sz="1100" dirty="0" err="1"/>
                        <a:t>sa</a:t>
                      </a:r>
                      <a:r>
                        <a:rPr lang="en-IN" sz="1100" dirty="0"/>
                        <a:t> R</a:t>
                      </a:r>
                      <a:br>
                        <a:rPr lang="en-IN" sz="1100" dirty="0"/>
                      </a:br>
                      <a:r>
                        <a:rPr lang="en-IN" sz="1100" dirty="0"/>
                        <a:t>14. ha L</a:t>
                      </a:r>
                    </a:p>
                  </a:txBody>
                  <a:tcPr marL="57239" marR="57239" marT="28620" marB="2862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i-IN" sz="1100" dirty="0"/>
                        <a:t>१. अ इ उ ण्।</a:t>
                      </a:r>
                      <a:br>
                        <a:rPr lang="hi-IN" sz="1100" dirty="0"/>
                      </a:br>
                      <a:r>
                        <a:rPr lang="hi-IN" sz="1100" dirty="0"/>
                        <a:t>२. ऋ ऌ क्।</a:t>
                      </a:r>
                      <a:br>
                        <a:rPr lang="hi-IN" sz="1100" dirty="0"/>
                      </a:br>
                      <a:r>
                        <a:rPr lang="hi-IN" sz="1100" dirty="0"/>
                        <a:t>३. ए ओ ङ्।</a:t>
                      </a:r>
                      <a:br>
                        <a:rPr lang="hi-IN" sz="1100" dirty="0"/>
                      </a:br>
                      <a:r>
                        <a:rPr lang="hi-IN" sz="1100" dirty="0"/>
                        <a:t>४. ऐ औ च्।</a:t>
                      </a:r>
                      <a:br>
                        <a:rPr lang="hi-IN" sz="1100" dirty="0"/>
                      </a:br>
                      <a:r>
                        <a:rPr lang="hi-IN" sz="1100" dirty="0"/>
                        <a:t>५. ह य व र ट्।</a:t>
                      </a:r>
                      <a:br>
                        <a:rPr lang="hi-IN" sz="1100" dirty="0"/>
                      </a:br>
                      <a:r>
                        <a:rPr lang="hi-IN" sz="1100" dirty="0"/>
                        <a:t>६. ल ण्।</a:t>
                      </a:r>
                      <a:br>
                        <a:rPr lang="hi-IN" sz="1100" dirty="0"/>
                      </a:br>
                      <a:r>
                        <a:rPr lang="hi-IN" sz="1100" dirty="0"/>
                        <a:t>७. ञ म ङ ण न म्।</a:t>
                      </a:r>
                      <a:br>
                        <a:rPr lang="hi-IN" sz="1100" dirty="0"/>
                      </a:br>
                      <a:r>
                        <a:rPr lang="hi-IN" sz="1100" dirty="0"/>
                        <a:t>८. झ भ ञ्।</a:t>
                      </a:r>
                      <a:br>
                        <a:rPr lang="hi-IN" sz="1100" dirty="0"/>
                      </a:br>
                      <a:r>
                        <a:rPr lang="hi-IN" sz="1100" dirty="0"/>
                        <a:t>९. घ ढ ध ष्।</a:t>
                      </a:r>
                      <a:br>
                        <a:rPr lang="hi-IN" sz="1100" dirty="0"/>
                      </a:br>
                      <a:r>
                        <a:rPr lang="hi-IN" sz="1100" dirty="0"/>
                        <a:t>१०. ज ब ग ड द श्।</a:t>
                      </a:r>
                      <a:br>
                        <a:rPr lang="hi-IN" sz="1100" dirty="0"/>
                      </a:br>
                      <a:r>
                        <a:rPr lang="hi-IN" sz="1100" dirty="0"/>
                        <a:t>११. ख फ छ ठ थ च ट त व्।</a:t>
                      </a:r>
                      <a:br>
                        <a:rPr lang="hi-IN" sz="1100" dirty="0"/>
                      </a:br>
                      <a:r>
                        <a:rPr lang="hi-IN" sz="1100" dirty="0"/>
                        <a:t>१२. क प य्।</a:t>
                      </a:r>
                      <a:br>
                        <a:rPr lang="hi-IN" sz="1100" dirty="0"/>
                      </a:br>
                      <a:r>
                        <a:rPr lang="hi-IN" sz="1100" dirty="0"/>
                        <a:t>१३. श ष स र्।</a:t>
                      </a:r>
                      <a:br>
                        <a:rPr lang="hi-IN" sz="1100" dirty="0"/>
                      </a:br>
                      <a:r>
                        <a:rPr lang="hi-IN" sz="1100" dirty="0"/>
                        <a:t>१४. ह ल्।</a:t>
                      </a:r>
                    </a:p>
                  </a:txBody>
                  <a:tcPr marL="57239" marR="57239" marT="28620" marB="2862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e-IN" sz="1100" dirty="0"/>
                        <a:t>1. అ ఇ ఉ ణ్</a:t>
                      </a:r>
                      <a:br>
                        <a:rPr lang="te-IN" sz="1100" dirty="0"/>
                      </a:br>
                      <a:r>
                        <a:rPr lang="te-IN" sz="1100" dirty="0"/>
                        <a:t>2. ఋ ఌ క్</a:t>
                      </a:r>
                      <a:br>
                        <a:rPr lang="te-IN" sz="1100" dirty="0"/>
                      </a:br>
                      <a:r>
                        <a:rPr lang="te-IN" sz="1100" dirty="0"/>
                        <a:t>3. ఏ ఓ ఙ్</a:t>
                      </a:r>
                      <a:br>
                        <a:rPr lang="te-IN" sz="1100" dirty="0"/>
                      </a:br>
                      <a:r>
                        <a:rPr lang="te-IN" sz="1100" dirty="0"/>
                        <a:t>4. ఐ ఔ చ్</a:t>
                      </a:r>
                      <a:br>
                        <a:rPr lang="te-IN" sz="1100" dirty="0"/>
                      </a:br>
                      <a:r>
                        <a:rPr lang="te-IN" sz="1100" dirty="0"/>
                        <a:t>5. హ య వ ర ట్</a:t>
                      </a:r>
                      <a:br>
                        <a:rPr lang="te-IN" sz="1100" dirty="0"/>
                      </a:br>
                      <a:r>
                        <a:rPr lang="te-IN" sz="1100" dirty="0"/>
                        <a:t>6. ల ణ్</a:t>
                      </a:r>
                      <a:br>
                        <a:rPr lang="te-IN" sz="1100" dirty="0"/>
                      </a:br>
                      <a:r>
                        <a:rPr lang="te-IN" sz="1100" dirty="0"/>
                        <a:t>7. ఞ మ ఙ ణ న మ్</a:t>
                      </a:r>
                      <a:br>
                        <a:rPr lang="te-IN" sz="1100" dirty="0"/>
                      </a:br>
                      <a:r>
                        <a:rPr lang="te-IN" sz="1100" dirty="0"/>
                        <a:t>8. ఝ భ ఞ్</a:t>
                      </a:r>
                      <a:br>
                        <a:rPr lang="te-IN" sz="1100" dirty="0"/>
                      </a:br>
                      <a:r>
                        <a:rPr lang="te-IN" sz="1100" dirty="0"/>
                        <a:t>9. ఘ ఢ ధ ష్</a:t>
                      </a:r>
                      <a:br>
                        <a:rPr lang="te-IN" sz="1100" dirty="0"/>
                      </a:br>
                      <a:r>
                        <a:rPr lang="te-IN" sz="1100" dirty="0"/>
                        <a:t>10. జ బ గ డ ద శ్</a:t>
                      </a:r>
                      <a:br>
                        <a:rPr lang="te-IN" sz="1100" dirty="0"/>
                      </a:br>
                      <a:r>
                        <a:rPr lang="te-IN" sz="1100" dirty="0"/>
                        <a:t>11. ఖ ఫ ఛ ఠ థ చ ట త వ్</a:t>
                      </a:r>
                      <a:br>
                        <a:rPr lang="te-IN" sz="1100" dirty="0"/>
                      </a:br>
                      <a:r>
                        <a:rPr lang="te-IN" sz="1100" dirty="0"/>
                        <a:t>12. క ప య్</a:t>
                      </a:r>
                      <a:br>
                        <a:rPr lang="te-IN" sz="1100" dirty="0"/>
                      </a:br>
                      <a:r>
                        <a:rPr lang="te-IN" sz="1100" dirty="0"/>
                        <a:t>13. శ ష స ర్</a:t>
                      </a:r>
                      <a:br>
                        <a:rPr lang="te-IN" sz="1100" dirty="0"/>
                      </a:br>
                      <a:r>
                        <a:rPr lang="te-IN" sz="1100" dirty="0"/>
                        <a:t>14. హ ల్</a:t>
                      </a:r>
                    </a:p>
                  </a:txBody>
                  <a:tcPr marL="57239" marR="57239" marT="28620" marB="2862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e-IN" sz="1100" dirty="0"/>
                        <a:t>1. అ ఇ </a:t>
                      </a:r>
                      <a:r>
                        <a:rPr lang="kn-IN" sz="1100" dirty="0"/>
                        <a:t>ಉ ಣ್</a:t>
                      </a:r>
                      <a:br>
                        <a:rPr lang="kn-IN" sz="1100" dirty="0"/>
                      </a:br>
                      <a:r>
                        <a:rPr lang="kn-IN" sz="1100" dirty="0"/>
                        <a:t>2. ಋ ಲ್ರು ಕ್</a:t>
                      </a:r>
                      <a:br>
                        <a:rPr lang="kn-IN" sz="1100" dirty="0"/>
                      </a:br>
                      <a:r>
                        <a:rPr lang="kn-IN" sz="1100" dirty="0"/>
                        <a:t>3. ಏ ಓ ಙ್</a:t>
                      </a:r>
                      <a:br>
                        <a:rPr lang="kn-IN" sz="1100" dirty="0"/>
                      </a:br>
                      <a:r>
                        <a:rPr lang="kn-IN" sz="1100" dirty="0"/>
                        <a:t>4. ಐ ಔ ಚ್</a:t>
                      </a:r>
                      <a:br>
                        <a:rPr lang="kn-IN" sz="1100" dirty="0"/>
                      </a:br>
                      <a:r>
                        <a:rPr lang="kn-IN" sz="1100" dirty="0"/>
                        <a:t>5. ಹ ಯ ವ ರ ಟ್</a:t>
                      </a:r>
                      <a:br>
                        <a:rPr lang="kn-IN" sz="1100" dirty="0"/>
                      </a:br>
                      <a:r>
                        <a:rPr lang="kn-IN" sz="1100" dirty="0"/>
                        <a:t>6. ಲ ಣ್</a:t>
                      </a:r>
                      <a:br>
                        <a:rPr lang="kn-IN" sz="1100" dirty="0"/>
                      </a:br>
                      <a:r>
                        <a:rPr lang="kn-IN" sz="1100" dirty="0"/>
                        <a:t>7. ಞ ಮ ಙ ಣ ನ ಮ್</a:t>
                      </a:r>
                      <a:br>
                        <a:rPr lang="kn-IN" sz="1100" dirty="0"/>
                      </a:br>
                      <a:r>
                        <a:rPr lang="kn-IN" sz="1100" dirty="0"/>
                        <a:t>8. ಝ ಭ ಞ</a:t>
                      </a:r>
                      <a:br>
                        <a:rPr lang="kn-IN" sz="1100" dirty="0"/>
                      </a:br>
                      <a:r>
                        <a:rPr lang="kn-IN" sz="1100" dirty="0"/>
                        <a:t>9. ಘ ಢ ಧ ಷ್</a:t>
                      </a:r>
                      <a:br>
                        <a:rPr lang="kn-IN" sz="1100" dirty="0"/>
                      </a:br>
                      <a:r>
                        <a:rPr lang="kn-IN" sz="1100" dirty="0"/>
                        <a:t>10. ಜ ಬ ಗ ಡ ದ ಶ್</a:t>
                      </a:r>
                      <a:br>
                        <a:rPr lang="kn-IN" sz="1100" dirty="0"/>
                      </a:br>
                      <a:r>
                        <a:rPr lang="kn-IN" sz="1100" dirty="0"/>
                        <a:t>11. ಖ ಫ ಛ ಠ ಥ ಚ ಟ ತ ವ್</a:t>
                      </a:r>
                      <a:br>
                        <a:rPr lang="kn-IN" sz="1100" dirty="0"/>
                      </a:br>
                      <a:r>
                        <a:rPr lang="kn-IN" sz="1100" dirty="0"/>
                        <a:t>12. ಕ ಪ ಯ್</a:t>
                      </a:r>
                      <a:br>
                        <a:rPr lang="kn-IN" sz="1100" dirty="0"/>
                      </a:br>
                      <a:r>
                        <a:rPr lang="kn-IN" sz="1100" dirty="0"/>
                        <a:t>13. ಶ ಷ ಸ ರ್</a:t>
                      </a:r>
                      <a:br>
                        <a:rPr lang="kn-IN" sz="1100" dirty="0"/>
                      </a:br>
                      <a:r>
                        <a:rPr lang="kn-IN" sz="1100" dirty="0"/>
                        <a:t>14. ಹ ಲ್</a:t>
                      </a:r>
                    </a:p>
                  </a:txBody>
                  <a:tcPr marL="57239" marR="57239" marT="28620" marB="28620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875266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Each of the fourteen verses consists of a group of basic Sanskrit phonemes (i.e. either open syllables consisting either of initial vowels or consonants followed by the basic vowel "a") followed by a single 'dummy letter', or 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anubandha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, conventionally rendered by capital letters in Roman 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Transliteration"/>
              </a:rPr>
              <a:t>transliteration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 and named 'IT' by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Pāṇini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charset="0"/>
                <a:cs typeface="Arial" charset="0"/>
              </a:rPr>
              <a:t>.</a:t>
            </a:r>
            <a:endParaRPr kumimoji="0" lang="en-US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" name="Picture 6" descr="main-qimg-2d094cc895dc3ceb8b398f825428b863.png"/>
          <p:cNvPicPr>
            <a:picLocks noChangeAspect="1"/>
          </p:cNvPicPr>
          <p:nvPr/>
        </p:nvPicPr>
        <p:blipFill>
          <a:blip r:embed="rId6"/>
          <a:srcRect l="5149" t="6690" r="3903" b="13028"/>
          <a:stretch>
            <a:fillRect/>
          </a:stretch>
        </p:blipFill>
        <p:spPr>
          <a:xfrm>
            <a:off x="5643570" y="1000108"/>
            <a:ext cx="2714644" cy="2826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ker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pic>
        <p:nvPicPr>
          <p:cNvPr id="4" name="Picture 3" descr="हिंदी-वर्णमाला-स्वर-और-व्यंजन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0"/>
            <a:ext cx="733396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ooker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8684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034" y="699388"/>
            <a:ext cx="81439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r>
              <a:rPr lang="en-IN" i="1" dirty="0" smtClean="0"/>
              <a:t>From these 14 verses, a total of 281 </a:t>
            </a:r>
            <a:r>
              <a:rPr lang="en-IN" i="1" dirty="0" err="1" smtClean="0"/>
              <a:t>pratyāhāras</a:t>
            </a:r>
            <a:r>
              <a:rPr lang="en-IN" i="1" dirty="0" smtClean="0"/>
              <a:t> can be formed: 14*3 + 13*2 + 12*2 + 11*2 + 10*4 + 9*1 + 8*5 + 7*2 + 6*3 * 5*5 + 4*8 + 3*2 + 2*3 +1*1, minus 14 (as </a:t>
            </a:r>
            <a:r>
              <a:rPr lang="en-IN" i="1" dirty="0" err="1" smtClean="0"/>
              <a:t>Pāṇini</a:t>
            </a:r>
            <a:r>
              <a:rPr lang="en-IN" i="1" dirty="0" smtClean="0"/>
              <a:t> does not use single element </a:t>
            </a:r>
            <a:r>
              <a:rPr lang="en-IN" i="1" dirty="0" err="1" smtClean="0"/>
              <a:t>pratyāhāras</a:t>
            </a:r>
            <a:r>
              <a:rPr lang="en-IN" i="1" dirty="0" smtClean="0"/>
              <a:t>) minus 10 (as there are 10 duplicate sets due to h appearing twice); the second multiplier in each term represents the number of phonemes in each. But </a:t>
            </a:r>
            <a:r>
              <a:rPr lang="en-IN" i="1" dirty="0" err="1" smtClean="0">
                <a:hlinkClick r:id="rId4" tooltip="Pāṇini"/>
              </a:rPr>
              <a:t>Pāṇini</a:t>
            </a:r>
            <a:r>
              <a:rPr lang="en-IN" i="1" dirty="0" smtClean="0"/>
              <a:t> uses only 41 (with a 42nd introduced by later grammarians, </a:t>
            </a:r>
            <a:r>
              <a:rPr lang="en-IN" i="1" dirty="0" err="1" smtClean="0"/>
              <a:t>raṆ</a:t>
            </a:r>
            <a:r>
              <a:rPr lang="en-IN" i="1" dirty="0" smtClean="0"/>
              <a:t>=r l) </a:t>
            </a:r>
            <a:r>
              <a:rPr lang="en-IN" i="1" dirty="0" err="1" smtClean="0"/>
              <a:t>pratyāhāras</a:t>
            </a:r>
            <a:r>
              <a:rPr lang="en-IN" i="1" dirty="0" smtClean="0"/>
              <a:t> in the </a:t>
            </a:r>
            <a:r>
              <a:rPr lang="en-IN" i="1" dirty="0" err="1" smtClean="0"/>
              <a:t>Aṣṭādhyāyī</a:t>
            </a:r>
            <a:r>
              <a:rPr lang="en-IN" i="1" dirty="0" smtClean="0"/>
              <a:t>.</a:t>
            </a:r>
          </a:p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endParaRPr lang="en-IN" i="1" dirty="0" smtClean="0"/>
          </a:p>
          <a:p>
            <a:pPr algn="just">
              <a:buClr>
                <a:schemeClr val="bg1"/>
              </a:buClr>
              <a:buFont typeface="Arial" pitchFamily="34" charset="0"/>
              <a:buChar char="•"/>
            </a:pPr>
            <a:r>
              <a:rPr lang="en-IN" i="1" dirty="0" smtClean="0"/>
              <a:t>The Shiva Sutras put phonemes with a similar </a:t>
            </a:r>
            <a:r>
              <a:rPr lang="en-IN" i="1" dirty="0" smtClean="0">
                <a:hlinkClick r:id="rId5" tooltip="Manner of articulation"/>
              </a:rPr>
              <a:t>manner of articulation</a:t>
            </a:r>
            <a:r>
              <a:rPr lang="en-IN" i="1" dirty="0" smtClean="0"/>
              <a:t> together (so </a:t>
            </a:r>
            <a:r>
              <a:rPr lang="en-IN" i="1" dirty="0" smtClean="0">
                <a:hlinkClick r:id="rId6" tooltip="Sibilants"/>
              </a:rPr>
              <a:t>sibilants</a:t>
            </a:r>
            <a:r>
              <a:rPr lang="en-IN" i="1" dirty="0" smtClean="0"/>
              <a:t> in 13 </a:t>
            </a:r>
            <a:r>
              <a:rPr lang="en-IN" i="1" dirty="0" err="1" smtClean="0"/>
              <a:t>śa</a:t>
            </a:r>
            <a:r>
              <a:rPr lang="en-IN" i="1" dirty="0" smtClean="0"/>
              <a:t> </a:t>
            </a:r>
            <a:r>
              <a:rPr lang="en-IN" i="1" dirty="0" err="1" smtClean="0"/>
              <a:t>ṣa</a:t>
            </a:r>
            <a:r>
              <a:rPr lang="en-IN" i="1" dirty="0" smtClean="0"/>
              <a:t> </a:t>
            </a:r>
            <a:r>
              <a:rPr lang="en-IN" i="1" dirty="0" err="1" smtClean="0"/>
              <a:t>sa</a:t>
            </a:r>
            <a:r>
              <a:rPr lang="en-IN" i="1" dirty="0" smtClean="0"/>
              <a:t> R, </a:t>
            </a:r>
            <a:r>
              <a:rPr lang="en-IN" i="1" dirty="0" smtClean="0">
                <a:hlinkClick r:id="rId7" tooltip="Nasal stop"/>
              </a:rPr>
              <a:t>nasals</a:t>
            </a:r>
            <a:r>
              <a:rPr lang="en-IN" i="1" dirty="0" smtClean="0"/>
              <a:t> in 7 ñ m ṅ ṇ n M). Economy (</a:t>
            </a:r>
            <a:r>
              <a:rPr lang="en-IN" i="1" dirty="0" smtClean="0">
                <a:hlinkClick r:id="rId8" tooltip="Sanskrit"/>
              </a:rPr>
              <a:t>Sanskrit</a:t>
            </a:r>
            <a:r>
              <a:rPr lang="en-IN" i="1" dirty="0" smtClean="0"/>
              <a:t>: </a:t>
            </a:r>
            <a:r>
              <a:rPr lang="en-IN" i="1" dirty="0" err="1" smtClean="0"/>
              <a:t>lāghava</a:t>
            </a:r>
            <a:r>
              <a:rPr lang="en-IN" i="1" dirty="0" smtClean="0"/>
              <a:t>) is a major principle of their organization, and it is debated whether </a:t>
            </a:r>
            <a:r>
              <a:rPr lang="en-IN" i="1" dirty="0" err="1" smtClean="0"/>
              <a:t>Pāṇini</a:t>
            </a:r>
            <a:r>
              <a:rPr lang="en-IN" i="1" dirty="0" smtClean="0"/>
              <a:t> deliberately encoded </a:t>
            </a:r>
            <a:r>
              <a:rPr lang="en-IN" i="1" dirty="0" smtClean="0">
                <a:hlinkClick r:id="rId9" tooltip="Phonology"/>
              </a:rPr>
              <a:t>phonological</a:t>
            </a:r>
            <a:r>
              <a:rPr lang="en-IN" i="1" dirty="0" smtClean="0"/>
              <a:t> patterns in them (as they were treated in traditional phonetic texts called </a:t>
            </a:r>
            <a:r>
              <a:rPr lang="en-IN" i="1" dirty="0" err="1" smtClean="0">
                <a:hlinkClick r:id="rId10" tooltip="Shiksha"/>
              </a:rPr>
              <a:t>Prātiśakyas</a:t>
            </a:r>
            <a:r>
              <a:rPr lang="en-IN" i="1" dirty="0" smtClean="0"/>
              <a:t>) or simply grouped together phonemes which he needed to refer to in the </a:t>
            </a:r>
            <a:r>
              <a:rPr lang="en-IN" i="1" dirty="0" err="1" smtClean="0"/>
              <a:t>Aṣṭādhyāyī</a:t>
            </a:r>
            <a:r>
              <a:rPr lang="en-IN" i="1" dirty="0" smtClean="0"/>
              <a:t> and which only secondarily reflect phonological patterns (as argued by </a:t>
            </a:r>
            <a:r>
              <a:rPr lang="en-IN" i="1" dirty="0" smtClean="0">
                <a:hlinkClick r:id="rId11"/>
              </a:rPr>
              <a:t>Paul </a:t>
            </a:r>
            <a:r>
              <a:rPr lang="en-IN" i="1" dirty="0" err="1" smtClean="0">
                <a:hlinkClick r:id="rId11"/>
              </a:rPr>
              <a:t>Kiparsky</a:t>
            </a:r>
            <a:r>
              <a:rPr lang="en-IN" i="1" dirty="0" smtClean="0"/>
              <a:t> and </a:t>
            </a:r>
            <a:r>
              <a:rPr lang="en-IN" i="1" dirty="0" err="1" smtClean="0">
                <a:hlinkClick r:id="rId12"/>
              </a:rPr>
              <a:t>Wiebke</a:t>
            </a:r>
            <a:r>
              <a:rPr lang="en-IN" i="1" dirty="0" smtClean="0">
                <a:hlinkClick r:id="rId12"/>
              </a:rPr>
              <a:t> Petersen</a:t>
            </a:r>
            <a:r>
              <a:rPr lang="en-IN" i="1" dirty="0" smtClean="0"/>
              <a:t>, for example). </a:t>
            </a:r>
            <a:r>
              <a:rPr lang="en-IN" i="1" dirty="0" err="1" smtClean="0"/>
              <a:t>Pāṇini</a:t>
            </a:r>
            <a:r>
              <a:rPr lang="en-IN" i="1" dirty="0" smtClean="0"/>
              <a:t> does not use the Shiva Sutras to refer to homorganic stops (</a:t>
            </a:r>
            <a:r>
              <a:rPr lang="en-IN" i="1" dirty="0" smtClean="0">
                <a:hlinkClick r:id="rId13" tooltip="Stop consonants"/>
              </a:rPr>
              <a:t>stop consonants</a:t>
            </a:r>
            <a:r>
              <a:rPr lang="en-IN" i="1" dirty="0" smtClean="0"/>
              <a:t> produced at the same </a:t>
            </a:r>
            <a:r>
              <a:rPr lang="en-IN" i="1" dirty="0" smtClean="0">
                <a:hlinkClick r:id="rId14" tooltip="Place of articulation"/>
              </a:rPr>
              <a:t>place of articulation</a:t>
            </a:r>
            <a:r>
              <a:rPr lang="en-IN" i="1" dirty="0" smtClean="0"/>
              <a:t>), but rather the </a:t>
            </a:r>
            <a:r>
              <a:rPr lang="en-IN" i="1" dirty="0" err="1" smtClean="0"/>
              <a:t>anubandha</a:t>
            </a:r>
            <a:r>
              <a:rPr lang="en-IN" i="1" dirty="0" smtClean="0"/>
              <a:t> U: to refer to the </a:t>
            </a:r>
            <a:r>
              <a:rPr lang="en-IN" i="1" dirty="0" smtClean="0">
                <a:hlinkClick r:id="rId15" tooltip="Palatals"/>
              </a:rPr>
              <a:t>palatals</a:t>
            </a:r>
            <a:r>
              <a:rPr lang="en-IN" i="1" dirty="0" smtClean="0"/>
              <a:t> c </a:t>
            </a:r>
            <a:r>
              <a:rPr lang="en-IN" i="1" dirty="0" err="1" smtClean="0"/>
              <a:t>ch</a:t>
            </a:r>
            <a:r>
              <a:rPr lang="en-IN" i="1" dirty="0" smtClean="0"/>
              <a:t> j </a:t>
            </a:r>
            <a:r>
              <a:rPr lang="en-IN" i="1" dirty="0" err="1" smtClean="0"/>
              <a:t>jh</a:t>
            </a:r>
            <a:r>
              <a:rPr lang="en-IN" i="1" dirty="0" smtClean="0"/>
              <a:t> he uses </a:t>
            </a:r>
            <a:r>
              <a:rPr lang="en-IN" i="1" dirty="0" err="1" smtClean="0"/>
              <a:t>cU.</a:t>
            </a:r>
            <a:endParaRPr lang="en-IN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347</Words>
  <Application>Microsoft Office PowerPoint</Application>
  <PresentationFormat>On-screen Show (4:3)</PresentationFormat>
  <Paragraphs>57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25</cp:revision>
  <dcterms:created xsi:type="dcterms:W3CDTF">2019-12-25T23:35:12Z</dcterms:created>
  <dcterms:modified xsi:type="dcterms:W3CDTF">1980-01-04T20:48:27Z</dcterms:modified>
</cp:coreProperties>
</file>