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84" r:id="rId15"/>
    <p:sldId id="285" r:id="rId16"/>
    <p:sldId id="286" r:id="rId17"/>
    <p:sldId id="272" r:id="rId18"/>
    <p:sldId id="274" r:id="rId19"/>
    <p:sldId id="275" r:id="rId20"/>
    <p:sldId id="276" r:id="rId21"/>
    <p:sldId id="278" r:id="rId22"/>
    <p:sldId id="279" r:id="rId23"/>
    <p:sldId id="287" r:id="rId24"/>
    <p:sldId id="280" r:id="rId25"/>
    <p:sldId id="281" r:id="rId26"/>
    <p:sldId id="282" r:id="rId27"/>
    <p:sldId id="288" r:id="rId28"/>
    <p:sldId id="289" r:id="rId29"/>
    <p:sldId id="290" r:id="rId30"/>
    <p:sldId id="291" r:id="rId31"/>
    <p:sldId id="292"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0877D3-B5CA-491F-B786-3938C1C4BBEF}" type="datetimeFigureOut">
              <a:rPr lang="en-US" smtClean="0"/>
              <a:pPr/>
              <a:t>6/10/2019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68C8B1-B940-4B16-A269-ADFCBEBE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8C8B1-B940-4B16-A269-ADFCBEBE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8C8B1-B940-4B16-A269-ADFCBEBE9C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8C8B1-B940-4B16-A269-ADFCBEBE9CA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8C8B1-B940-4B16-A269-ADFCBEBE9C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68C8B1-B940-4B16-A269-ADFCBEBE9CA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68C8B1-B940-4B16-A269-ADFCBEBE9C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68C8B1-B940-4B16-A269-ADFCBEBE9CA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00877D3-B5CA-491F-B786-3938C1C4BBEF}" type="datetimeFigureOut">
              <a:rPr lang="en-US" smtClean="0"/>
              <a:pPr/>
              <a:t>6/10/2019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68C8B1-B940-4B16-A269-ADFCBEBE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00877D3-B5CA-491F-B786-3938C1C4BBEF}" type="datetimeFigureOut">
              <a:rPr lang="en-US" smtClean="0"/>
              <a:pPr/>
              <a:t>6/10/2019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68C8B1-B940-4B16-A269-ADFCBEBE9C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0877D3-B5CA-491F-B786-3938C1C4BBEF}" type="datetimeFigureOut">
              <a:rPr lang="en-US" smtClean="0"/>
              <a:pPr/>
              <a:t>6/10/2019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68C8B1-B940-4B16-A269-ADFCBEBE9C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0877D3-B5CA-491F-B786-3938C1C4BBEF}" type="datetimeFigureOut">
              <a:rPr lang="en-US" smtClean="0"/>
              <a:pPr/>
              <a:t>6/10/2019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68C8B1-B940-4B16-A269-ADFCBEBE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jeol.com/nmr/mag_view/fig2.jpg" TargetMode="Externa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685800"/>
            <a:ext cx="7772400" cy="1143000"/>
          </a:xfrm>
        </p:spPr>
        <p:txBody>
          <a:bodyPr/>
          <a:lstStyle/>
          <a:p>
            <a:pPr eaLnBrk="1" hangingPunct="1"/>
            <a:r>
              <a:rPr lang="en-US" dirty="0" smtClean="0">
                <a:solidFill>
                  <a:srgbClr val="FF3300"/>
                </a:solidFill>
                <a:latin typeface="Arial" charset="0"/>
                <a:cs typeface="Arial" charset="0"/>
              </a:rPr>
              <a:t>NMR spectroscopy</a:t>
            </a:r>
          </a:p>
        </p:txBody>
      </p:sp>
      <p:sp>
        <p:nvSpPr>
          <p:cNvPr id="5123" name="Rectangle 3"/>
          <p:cNvSpPr>
            <a:spLocks noGrp="1" noChangeArrowheads="1"/>
          </p:cNvSpPr>
          <p:nvPr>
            <p:ph type="subTitle" idx="1"/>
          </p:nvPr>
        </p:nvSpPr>
        <p:spPr>
          <a:xfrm>
            <a:off x="228600" y="3048000"/>
            <a:ext cx="8686800" cy="1981200"/>
          </a:xfrm>
        </p:spPr>
        <p:txBody>
          <a:bodyPr>
            <a:normAutofit/>
          </a:bodyPr>
          <a:lstStyle/>
          <a:p>
            <a:pPr eaLnBrk="1" hangingPunct="1"/>
            <a:r>
              <a:rPr lang="en-US" sz="4800" b="1" dirty="0" smtClean="0">
                <a:solidFill>
                  <a:schemeClr val="tx2">
                    <a:lumMod val="75000"/>
                  </a:schemeClr>
                </a:solidFill>
              </a:rPr>
              <a:t>Presented by Jaghdish Battu</a:t>
            </a:r>
          </a:p>
        </p:txBody>
      </p:sp>
      <p:sp>
        <p:nvSpPr>
          <p:cNvPr id="4" name="Rectangle 3"/>
          <p:cNvSpPr/>
          <p:nvPr/>
        </p:nvSpPr>
        <p:spPr>
          <a:xfrm>
            <a:off x="4038600" y="3962400"/>
            <a:ext cx="4572000" cy="646331"/>
          </a:xfrm>
          <a:prstGeom prst="rect">
            <a:avLst/>
          </a:prstGeom>
        </p:spPr>
        <p:txBody>
          <a:bodyPr>
            <a:spAutoFit/>
          </a:bodyPr>
          <a:lstStyle/>
          <a:p>
            <a:pPr algn="ctr"/>
            <a:r>
              <a:rPr lang="en-US" b="1" dirty="0" smtClean="0">
                <a:solidFill>
                  <a:schemeClr val="bg2">
                    <a:lumMod val="10000"/>
                  </a:schemeClr>
                </a:solidFill>
                <a:latin typeface="Batang" pitchFamily="18" charset="-127"/>
                <a:ea typeface="Batang" pitchFamily="18" charset="-127"/>
              </a:rPr>
              <a:t>Dept.of  Chemistry</a:t>
            </a:r>
          </a:p>
          <a:p>
            <a:pPr algn="ctr"/>
            <a:r>
              <a:rPr lang="en-US" b="1" dirty="0" smtClean="0">
                <a:solidFill>
                  <a:schemeClr val="bg2">
                    <a:lumMod val="10000"/>
                  </a:schemeClr>
                </a:solidFill>
                <a:latin typeface="Batang" pitchFamily="18" charset="-127"/>
                <a:ea typeface="Batang" pitchFamily="18" charset="-127"/>
              </a:rPr>
              <a:t>Avanthi Degree &amp; P.G College</a:t>
            </a:r>
            <a:endParaRPr lang="en-US" b="1" dirty="0">
              <a:solidFill>
                <a:schemeClr val="bg2">
                  <a:lumMod val="10000"/>
                </a:schemeClr>
              </a:solidFill>
              <a:latin typeface="Batang" pitchFamily="18" charset="-127"/>
              <a:ea typeface="Batang" pitchFamily="18"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026"/>
          <p:cNvSpPr txBox="1">
            <a:spLocks noChangeArrowheads="1"/>
          </p:cNvSpPr>
          <p:nvPr/>
        </p:nvSpPr>
        <p:spPr bwMode="auto">
          <a:xfrm>
            <a:off x="381000" y="304800"/>
            <a:ext cx="3829050" cy="457200"/>
          </a:xfrm>
          <a:prstGeom prst="rect">
            <a:avLst/>
          </a:prstGeom>
          <a:noFill/>
          <a:ln w="9525">
            <a:noFill/>
            <a:miter lim="800000"/>
            <a:headEnd/>
            <a:tailEnd/>
          </a:ln>
          <a:effectLst/>
        </p:spPr>
        <p:txBody>
          <a:bodyPr wrap="none">
            <a:spAutoFit/>
          </a:bodyPr>
          <a:lstStyle/>
          <a:p>
            <a:pPr>
              <a:defRPr/>
            </a:pPr>
            <a:r>
              <a:rPr lang="en-US" b="1">
                <a:solidFill>
                  <a:schemeClr val="accent2"/>
                </a:solidFill>
                <a:effectLst>
                  <a:outerShdw blurRad="38100" dist="38100" dir="2700000" algn="tl">
                    <a:srgbClr val="C0C0C0"/>
                  </a:outerShdw>
                </a:effectLst>
                <a:latin typeface="Arial" charset="0"/>
              </a:rPr>
              <a:t>Basic NMR Spectrometer</a:t>
            </a:r>
          </a:p>
        </p:txBody>
      </p:sp>
      <p:pic>
        <p:nvPicPr>
          <p:cNvPr id="49155" name="Picture 1027" descr="nmrinst"/>
          <p:cNvPicPr>
            <a:picLocks noChangeAspect="1" noChangeArrowheads="1"/>
          </p:cNvPicPr>
          <p:nvPr/>
        </p:nvPicPr>
        <p:blipFill>
          <a:blip r:embed="rId2"/>
          <a:srcRect/>
          <a:stretch>
            <a:fillRect/>
          </a:stretch>
        </p:blipFill>
        <p:spPr bwMode="auto">
          <a:xfrm>
            <a:off x="990600" y="685800"/>
            <a:ext cx="7658100" cy="5543550"/>
          </a:xfrm>
          <a:prstGeom prst="rect">
            <a:avLst/>
          </a:prstGeom>
          <a:noFill/>
          <a:ln w="9525">
            <a:noFill/>
            <a:miter lim="800000"/>
            <a:headEnd/>
            <a:tailEnd/>
          </a:ln>
        </p:spPr>
      </p:pic>
      <p:sp>
        <p:nvSpPr>
          <p:cNvPr id="49156" name="Rectangle 1028"/>
          <p:cNvSpPr>
            <a:spLocks noChangeArrowheads="1"/>
          </p:cNvSpPr>
          <p:nvPr/>
        </p:nvSpPr>
        <p:spPr bwMode="auto">
          <a:xfrm>
            <a:off x="990600" y="685800"/>
            <a:ext cx="2590800" cy="685800"/>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Rectangle 9"/>
          <p:cNvSpPr>
            <a:spLocks noGrp="1" noChangeArrowheads="1"/>
          </p:cNvSpPr>
          <p:nvPr>
            <p:ph idx="1"/>
          </p:nvPr>
        </p:nvSpPr>
        <p:spPr>
          <a:xfrm>
            <a:off x="685800" y="5562600"/>
            <a:ext cx="8458200" cy="533400"/>
          </a:xfrm>
        </p:spPr>
        <p:txBody>
          <a:bodyPr/>
          <a:lstStyle/>
          <a:p>
            <a:pPr eaLnBrk="1" hangingPunct="1">
              <a:lnSpc>
                <a:spcPct val="90000"/>
              </a:lnSpc>
            </a:pPr>
            <a:r>
              <a:rPr lang="en-US" smtClean="0"/>
              <a:t>Liq N</a:t>
            </a:r>
            <a:r>
              <a:rPr lang="en-US" baseline="-25000" smtClean="0"/>
              <a:t>2                                              </a:t>
            </a:r>
            <a:r>
              <a:rPr lang="en-US" smtClean="0"/>
              <a:t>Liq He           Magnet</a:t>
            </a:r>
          </a:p>
        </p:txBody>
      </p:sp>
      <p:sp>
        <p:nvSpPr>
          <p:cNvPr id="50178" name="Rectangle 2"/>
          <p:cNvSpPr>
            <a:spLocks noGrp="1" noChangeArrowheads="1"/>
          </p:cNvSpPr>
          <p:nvPr>
            <p:ph type="title"/>
          </p:nvPr>
        </p:nvSpPr>
        <p:spPr>
          <a:xfrm>
            <a:off x="685800" y="0"/>
            <a:ext cx="7772400" cy="838200"/>
          </a:xfrm>
        </p:spPr>
        <p:txBody>
          <a:bodyPr/>
          <a:lstStyle/>
          <a:p>
            <a:pPr eaLnBrk="1" hangingPunct="1"/>
            <a:r>
              <a:rPr lang="en-US" smtClean="0">
                <a:solidFill>
                  <a:srgbClr val="FF3300"/>
                </a:solidFill>
              </a:rPr>
              <a:t>How NMR is achieved</a:t>
            </a:r>
          </a:p>
        </p:txBody>
      </p:sp>
      <p:pic>
        <p:nvPicPr>
          <p:cNvPr id="50179" name="Picture 4"/>
          <p:cNvPicPr>
            <a:picLocks noChangeAspect="1" noChangeArrowheads="1"/>
          </p:cNvPicPr>
          <p:nvPr/>
        </p:nvPicPr>
        <p:blipFill>
          <a:blip r:embed="rId2"/>
          <a:srcRect/>
          <a:stretch>
            <a:fillRect/>
          </a:stretch>
        </p:blipFill>
        <p:spPr bwMode="auto">
          <a:xfrm>
            <a:off x="6802438" y="1905000"/>
            <a:ext cx="2341562" cy="3122613"/>
          </a:xfrm>
          <a:prstGeom prst="rect">
            <a:avLst/>
          </a:prstGeom>
          <a:noFill/>
          <a:ln w="9525">
            <a:noFill/>
            <a:miter lim="800000"/>
            <a:headEnd/>
            <a:tailEnd/>
          </a:ln>
        </p:spPr>
      </p:pic>
      <p:pic>
        <p:nvPicPr>
          <p:cNvPr id="50180" name="Picture 5"/>
          <p:cNvPicPr>
            <a:picLocks noChangeAspect="1" noChangeArrowheads="1"/>
          </p:cNvPicPr>
          <p:nvPr/>
        </p:nvPicPr>
        <p:blipFill>
          <a:blip r:embed="rId3"/>
          <a:srcRect/>
          <a:stretch>
            <a:fillRect/>
          </a:stretch>
        </p:blipFill>
        <p:spPr bwMode="auto">
          <a:xfrm>
            <a:off x="4419600" y="1905000"/>
            <a:ext cx="2341563" cy="3122613"/>
          </a:xfrm>
          <a:prstGeom prst="rect">
            <a:avLst/>
          </a:prstGeom>
          <a:noFill/>
          <a:ln w="9525">
            <a:noFill/>
            <a:miter lim="800000"/>
            <a:headEnd/>
            <a:tailEnd/>
          </a:ln>
        </p:spPr>
      </p:pic>
      <p:pic>
        <p:nvPicPr>
          <p:cNvPr id="50181" name="Picture 6"/>
          <p:cNvPicPr>
            <a:picLocks noChangeAspect="1" noChangeArrowheads="1"/>
          </p:cNvPicPr>
          <p:nvPr/>
        </p:nvPicPr>
        <p:blipFill>
          <a:blip r:embed="rId4"/>
          <a:srcRect/>
          <a:stretch>
            <a:fillRect/>
          </a:stretch>
        </p:blipFill>
        <p:spPr bwMode="auto">
          <a:xfrm>
            <a:off x="2438400" y="1905000"/>
            <a:ext cx="2341563" cy="3122613"/>
          </a:xfrm>
          <a:prstGeom prst="rect">
            <a:avLst/>
          </a:prstGeom>
          <a:noFill/>
          <a:ln w="9525">
            <a:noFill/>
            <a:miter lim="800000"/>
            <a:headEnd/>
            <a:tailEnd/>
          </a:ln>
        </p:spPr>
      </p:pic>
      <p:pic>
        <p:nvPicPr>
          <p:cNvPr id="50182" name="Picture 8" descr="Fig 2">
            <a:hlinkClick r:id="rId5"/>
          </p:cNvPr>
          <p:cNvPicPr>
            <a:picLocks noChangeAspect="1" noChangeArrowheads="1"/>
          </p:cNvPicPr>
          <p:nvPr/>
        </p:nvPicPr>
        <p:blipFill>
          <a:blip r:embed="rId6"/>
          <a:srcRect/>
          <a:stretch>
            <a:fillRect/>
          </a:stretch>
        </p:blipFill>
        <p:spPr bwMode="auto">
          <a:xfrm>
            <a:off x="381000" y="1905000"/>
            <a:ext cx="2286000" cy="304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0" y="1981200"/>
            <a:ext cx="9144000" cy="4114800"/>
          </a:xfrm>
        </p:spPr>
        <p:txBody>
          <a:bodyPr/>
          <a:lstStyle/>
          <a:p>
            <a:pPr eaLnBrk="1" hangingPunct="1"/>
            <a:r>
              <a:rPr lang="en-US" smtClean="0"/>
              <a:t>Sample Preparation</a:t>
            </a:r>
          </a:p>
          <a:p>
            <a:pPr eaLnBrk="1" hangingPunct="1">
              <a:buFontTx/>
              <a:buNone/>
            </a:pPr>
            <a:r>
              <a:rPr lang="en-US" smtClean="0"/>
              <a:t>NMR samples are prepared and run in 5 mm glass NMR tubes. Always fill your NMR tubes to the same height with lock solvent</a:t>
            </a:r>
          </a:p>
          <a:p>
            <a:pPr eaLnBrk="1" hangingPunct="1">
              <a:buFontTx/>
              <a:buNone/>
            </a:pPr>
            <a:r>
              <a:rPr lang="en-US" smtClean="0"/>
              <a:t>Deuteron resonance serves as lock- signal for the stabilisation of the spectrometer magnetic fieled. </a:t>
            </a:r>
          </a:p>
        </p:txBody>
      </p:sp>
      <p:sp>
        <p:nvSpPr>
          <p:cNvPr id="52226" name="Rectangle 2"/>
          <p:cNvSpPr>
            <a:spLocks noGrp="1" noChangeArrowheads="1"/>
          </p:cNvSpPr>
          <p:nvPr>
            <p:ph type="title"/>
          </p:nvPr>
        </p:nvSpPr>
        <p:spPr/>
        <p:txBody>
          <a:bodyPr/>
          <a:lstStyle/>
          <a:p>
            <a:pPr eaLnBrk="1" hangingPunct="1"/>
            <a:r>
              <a:rPr lang="en-US" smtClean="0">
                <a:solidFill>
                  <a:srgbClr val="CC0000"/>
                </a:solidFill>
              </a:rPr>
              <a:t>Nuclear Magnetic Resonance</a:t>
            </a: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1981200"/>
            <a:ext cx="9144000" cy="4114800"/>
          </a:xfrm>
        </p:spPr>
        <p:txBody>
          <a:bodyPr>
            <a:normAutofit fontScale="92500" lnSpcReduction="20000"/>
          </a:bodyPr>
          <a:lstStyle/>
          <a:p>
            <a:pPr eaLnBrk="1" hangingPunct="1">
              <a:lnSpc>
                <a:spcPct val="90000"/>
              </a:lnSpc>
            </a:pPr>
            <a:r>
              <a:rPr lang="en-US" sz="2000" smtClean="0"/>
              <a:t>Acetone- d</a:t>
            </a:r>
            <a:r>
              <a:rPr lang="en-US" sz="2000" baseline="-25000" smtClean="0"/>
              <a:t>6</a:t>
            </a:r>
            <a:r>
              <a:rPr lang="en-US" sz="2000" smtClean="0"/>
              <a:t>                    Ethanole- d</a:t>
            </a:r>
            <a:r>
              <a:rPr lang="en-US" sz="2000" baseline="-25000" smtClean="0"/>
              <a:t>6</a:t>
            </a:r>
            <a:r>
              <a:rPr lang="en-US" sz="2000" smtClean="0"/>
              <a:t>                   Acetonitrile- d</a:t>
            </a:r>
            <a:r>
              <a:rPr lang="en-US" sz="2000" baseline="-25000" smtClean="0"/>
              <a:t>3</a:t>
            </a:r>
            <a:endParaRPr lang="en-US" sz="2000" smtClean="0"/>
          </a:p>
          <a:p>
            <a:pPr eaLnBrk="1" hangingPunct="1">
              <a:lnSpc>
                <a:spcPct val="90000"/>
              </a:lnSpc>
            </a:pPr>
            <a:r>
              <a:rPr lang="en-US" sz="2000" smtClean="0"/>
              <a:t>Formic acid- d</a:t>
            </a:r>
            <a:r>
              <a:rPr lang="en-US" sz="2000" baseline="-25000" smtClean="0"/>
              <a:t>2</a:t>
            </a:r>
            <a:r>
              <a:rPr lang="en-US" sz="2000" smtClean="0"/>
              <a:t>               Benzene- d</a:t>
            </a:r>
            <a:r>
              <a:rPr lang="en-US" sz="2000" baseline="-25000" smtClean="0"/>
              <a:t>6</a:t>
            </a:r>
            <a:r>
              <a:rPr lang="en-US" sz="2000" smtClean="0"/>
              <a:t>                  Methanole- d</a:t>
            </a:r>
            <a:r>
              <a:rPr lang="en-US" sz="2000" baseline="-25000" smtClean="0"/>
              <a:t>4</a:t>
            </a:r>
            <a:endParaRPr lang="en-US" sz="2000" smtClean="0"/>
          </a:p>
          <a:p>
            <a:pPr eaLnBrk="1" hangingPunct="1">
              <a:lnSpc>
                <a:spcPct val="90000"/>
              </a:lnSpc>
            </a:pPr>
            <a:r>
              <a:rPr lang="en-US" sz="2000" smtClean="0"/>
              <a:t>Chloroform- d</a:t>
            </a:r>
            <a:r>
              <a:rPr lang="en-US" sz="2000" baseline="-25000" smtClean="0"/>
              <a:t>1</a:t>
            </a:r>
            <a:r>
              <a:rPr lang="en-US" sz="2000" smtClean="0"/>
              <a:t>                Nitromethane- d</a:t>
            </a:r>
            <a:r>
              <a:rPr lang="en-US" sz="2000" baseline="-25000" smtClean="0"/>
              <a:t>3</a:t>
            </a:r>
            <a:r>
              <a:rPr lang="en-US" sz="2000" smtClean="0"/>
              <a:t>         Deuteriumoxide-D</a:t>
            </a:r>
            <a:r>
              <a:rPr lang="en-US" sz="2000" baseline="-25000" smtClean="0"/>
              <a:t>2</a:t>
            </a:r>
            <a:r>
              <a:rPr lang="en-US" sz="2000" smtClean="0"/>
              <a:t>O</a:t>
            </a:r>
          </a:p>
          <a:p>
            <a:pPr eaLnBrk="1" hangingPunct="1">
              <a:lnSpc>
                <a:spcPct val="90000"/>
              </a:lnSpc>
            </a:pPr>
            <a:r>
              <a:rPr lang="en-US" sz="2000" smtClean="0"/>
              <a:t>Pyridine- d</a:t>
            </a:r>
            <a:r>
              <a:rPr lang="en-US" sz="2000" baseline="-25000" smtClean="0"/>
              <a:t>5</a:t>
            </a:r>
            <a:r>
              <a:rPr lang="en-US" sz="2000" smtClean="0"/>
              <a:t>                     Dichloromethane- d</a:t>
            </a:r>
            <a:r>
              <a:rPr lang="en-US" sz="2000" baseline="-25000" smtClean="0"/>
              <a:t>2</a:t>
            </a:r>
            <a:r>
              <a:rPr lang="en-US" sz="2000" smtClean="0"/>
              <a:t>   1,1,2,2- Tetrachloroethane- d</a:t>
            </a:r>
            <a:r>
              <a:rPr lang="en-US" sz="2000" baseline="-25000" smtClean="0"/>
              <a:t>2 </a:t>
            </a:r>
            <a:r>
              <a:rPr lang="en-US" sz="2000" smtClean="0"/>
              <a:t> Dimethylformamide- d</a:t>
            </a:r>
            <a:r>
              <a:rPr lang="en-US" sz="2000" baseline="-25000" smtClean="0"/>
              <a:t>7</a:t>
            </a:r>
            <a:r>
              <a:rPr lang="en-US" sz="2000" smtClean="0"/>
              <a:t>  Tetrahydrofurane- d</a:t>
            </a:r>
            <a:r>
              <a:rPr lang="en-US" sz="2000" baseline="-25000" smtClean="0"/>
              <a:t>8</a:t>
            </a:r>
            <a:r>
              <a:rPr lang="en-US" sz="2000" smtClean="0"/>
              <a:t>    Dimethylsulfoxide- d</a:t>
            </a:r>
            <a:r>
              <a:rPr lang="en-US" sz="2000" baseline="-25000" smtClean="0"/>
              <a:t>6</a:t>
            </a:r>
            <a:endParaRPr lang="en-US" sz="2000" smtClean="0"/>
          </a:p>
          <a:p>
            <a:pPr eaLnBrk="1" hangingPunct="1">
              <a:lnSpc>
                <a:spcPct val="90000"/>
              </a:lnSpc>
            </a:pPr>
            <a:r>
              <a:rPr lang="en-US" sz="2000" smtClean="0"/>
              <a:t>Toluene- d</a:t>
            </a:r>
            <a:r>
              <a:rPr lang="en-US" sz="2000" baseline="-25000" smtClean="0"/>
              <a:t>8</a:t>
            </a:r>
            <a:r>
              <a:rPr lang="en-US" sz="2000" smtClean="0"/>
              <a:t>                      1,4- Dioxane- d</a:t>
            </a:r>
            <a:r>
              <a:rPr lang="en-US" sz="2000" baseline="-25000" smtClean="0"/>
              <a:t>8</a:t>
            </a:r>
            <a:r>
              <a:rPr lang="en-US" sz="2000" smtClean="0"/>
              <a:t>           Trifluoroacetic acid- d</a:t>
            </a:r>
            <a:r>
              <a:rPr lang="en-US" sz="2000" baseline="-25000" smtClean="0"/>
              <a:t>1</a:t>
            </a:r>
            <a:endParaRPr lang="en-US" sz="4000" smtClean="0"/>
          </a:p>
          <a:p>
            <a:pPr eaLnBrk="1" hangingPunct="1">
              <a:lnSpc>
                <a:spcPct val="90000"/>
              </a:lnSpc>
            </a:pPr>
            <a:r>
              <a:rPr lang="en-US" sz="4000" smtClean="0"/>
              <a:t>NMR solvents are used as reference peaks</a:t>
            </a:r>
          </a:p>
          <a:p>
            <a:pPr eaLnBrk="1" hangingPunct="1">
              <a:lnSpc>
                <a:spcPct val="90000"/>
              </a:lnSpc>
            </a:pPr>
            <a:r>
              <a:rPr lang="en-US" sz="4000" smtClean="0"/>
              <a:t>to adjust the ppm values in the spectrum</a:t>
            </a:r>
          </a:p>
          <a:p>
            <a:pPr eaLnBrk="1" hangingPunct="1">
              <a:lnSpc>
                <a:spcPct val="90000"/>
              </a:lnSpc>
            </a:pPr>
            <a:r>
              <a:rPr lang="en-US" sz="4000" smtClean="0"/>
              <a:t>relative to TMS (tetramethyl silane)</a:t>
            </a:r>
          </a:p>
        </p:txBody>
      </p:sp>
      <p:sp>
        <p:nvSpPr>
          <p:cNvPr id="28674" name="Rectangle 2"/>
          <p:cNvSpPr>
            <a:spLocks noGrp="1" noChangeArrowheads="1"/>
          </p:cNvSpPr>
          <p:nvPr>
            <p:ph type="title"/>
          </p:nvPr>
        </p:nvSpPr>
        <p:spPr/>
        <p:txBody>
          <a:bodyPr/>
          <a:lstStyle/>
          <a:p>
            <a:pPr eaLnBrk="1" hangingPunct="1">
              <a:defRPr/>
            </a:pPr>
            <a:r>
              <a:rPr lang="en-US" smtClean="0">
                <a:solidFill>
                  <a:srgbClr val="CC0000"/>
                </a:solidFill>
                <a:effectLst>
                  <a:outerShdw blurRad="38100" dist="38100" dir="2700000" algn="tl">
                    <a:srgbClr val="C0C0C0"/>
                  </a:outerShdw>
                </a:effectLst>
              </a:rPr>
              <a:t>Common NMR solvents</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pPr eaLnBrk="1" hangingPunct="1"/>
            <a:r>
              <a:rPr lang="en-US" dirty="0" err="1" smtClean="0"/>
              <a:t>Stereochemical</a:t>
            </a:r>
            <a:r>
              <a:rPr lang="en-US" dirty="0" smtClean="0"/>
              <a:t> Equivalent/Non-equivalent Protons </a:t>
            </a:r>
          </a:p>
          <a:p>
            <a:pPr eaLnBrk="1" hangingPunct="1"/>
            <a:r>
              <a:rPr lang="en-US" dirty="0" smtClean="0"/>
              <a:t>Chemical Shift </a:t>
            </a:r>
          </a:p>
          <a:p>
            <a:pPr eaLnBrk="1" hangingPunct="1"/>
            <a:r>
              <a:rPr lang="en-US" dirty="0" smtClean="0"/>
              <a:t>Spin Coupling</a:t>
            </a:r>
          </a:p>
          <a:p>
            <a:pPr eaLnBrk="1" hangingPunct="1"/>
            <a:r>
              <a:rPr lang="en-US" dirty="0" smtClean="0"/>
              <a:t>NMR Splitting of Signals</a:t>
            </a:r>
          </a:p>
          <a:p>
            <a:pPr eaLnBrk="1" hangingPunct="1"/>
            <a:r>
              <a:rPr lang="en-US" dirty="0" smtClean="0"/>
              <a:t>Coupling Constant( J )</a:t>
            </a:r>
          </a:p>
        </p:txBody>
      </p:sp>
      <p:sp>
        <p:nvSpPr>
          <p:cNvPr id="83970" name="Rectangle 2"/>
          <p:cNvSpPr>
            <a:spLocks noGrp="1" noChangeArrowheads="1"/>
          </p:cNvSpPr>
          <p:nvPr>
            <p:ph type="title"/>
          </p:nvPr>
        </p:nvSpPr>
        <p:spPr/>
        <p:txBody>
          <a:bodyPr/>
          <a:lstStyle/>
          <a:p>
            <a:pPr eaLnBrk="1" hangingPunct="1"/>
            <a:r>
              <a:rPr lang="en-US" smtClean="0">
                <a:solidFill>
                  <a:srgbClr val="FF3300"/>
                </a:solidFill>
              </a:rPr>
              <a:t>The Proton NMR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tudent\Desktop\proton-nmr-16-638.jpg"/>
          <p:cNvPicPr>
            <a:picLocks noChangeAspect="1" noChangeArrowheads="1"/>
          </p:cNvPicPr>
          <p:nvPr/>
        </p:nvPicPr>
        <p:blipFill>
          <a:blip r:embed="rId2"/>
          <a:srcRect/>
          <a:stretch>
            <a:fillRect/>
          </a:stretch>
        </p:blipFill>
        <p:spPr bwMode="auto">
          <a:xfrm>
            <a:off x="533400" y="1147763"/>
            <a:ext cx="7619999" cy="4562475"/>
          </a:xfrm>
          <a:prstGeom prst="rect">
            <a:avLst/>
          </a:prstGeom>
          <a:noFill/>
        </p:spPr>
      </p:pic>
      <p:sp>
        <p:nvSpPr>
          <p:cNvPr id="3" name="TextBox 2"/>
          <p:cNvSpPr txBox="1"/>
          <p:nvPr/>
        </p:nvSpPr>
        <p:spPr>
          <a:xfrm>
            <a:off x="1371600" y="609600"/>
            <a:ext cx="5867400" cy="461665"/>
          </a:xfrm>
          <a:prstGeom prst="rect">
            <a:avLst/>
          </a:prstGeom>
          <a:noFill/>
        </p:spPr>
        <p:txBody>
          <a:bodyPr wrap="square" rtlCol="0">
            <a:spAutoFit/>
          </a:bodyPr>
          <a:lstStyle/>
          <a:p>
            <a:pPr algn="ctr"/>
            <a:r>
              <a:rPr lang="en-US" sz="2400" b="1" dirty="0" err="1" smtClean="0">
                <a:solidFill>
                  <a:srgbClr val="00B050"/>
                </a:solidFill>
              </a:rPr>
              <a:t>Eqivalent</a:t>
            </a:r>
            <a:r>
              <a:rPr lang="en-US" sz="2400" b="1" dirty="0" smtClean="0">
                <a:solidFill>
                  <a:srgbClr val="00B050"/>
                </a:solidFill>
              </a:rPr>
              <a:t> and Non-Equivalent protons</a:t>
            </a:r>
            <a:endParaRPr lang="en-US" sz="2400"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Student\Desktop\EQUIVALENT+AND+NONEQUIVALENT+PROTON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idx="1"/>
          </p:nvPr>
        </p:nvSpPr>
        <p:spPr>
          <a:xfrm>
            <a:off x="685800" y="1219200"/>
            <a:ext cx="7772400" cy="3505200"/>
          </a:xfrm>
        </p:spPr>
        <p:txBody>
          <a:bodyPr/>
          <a:lstStyle/>
          <a:p>
            <a:pPr eaLnBrk="1" hangingPunct="1"/>
            <a:r>
              <a:rPr lang="en-US" dirty="0" smtClean="0"/>
              <a:t>The chemical shift of a nucleus is the difference between the resonance frequency of the nucleus and a standard, relative to the</a:t>
            </a:r>
          </a:p>
          <a:p>
            <a:pPr eaLnBrk="1" hangingPunct="1"/>
            <a:r>
              <a:rPr lang="en-US" dirty="0" smtClean="0"/>
              <a:t>standard. This quantity is reported in </a:t>
            </a:r>
            <a:r>
              <a:rPr lang="en-US" dirty="0" err="1" smtClean="0"/>
              <a:t>ppm</a:t>
            </a:r>
            <a:r>
              <a:rPr lang="en-US" dirty="0" smtClean="0"/>
              <a:t> and given the symbol delta, </a:t>
            </a:r>
            <a:r>
              <a:rPr lang="en-US" dirty="0" smtClean="0">
                <a:latin typeface="Symbol" pitchFamily="18" charset="2"/>
              </a:rPr>
              <a:t>d</a:t>
            </a:r>
            <a:r>
              <a:rPr lang="en-US" dirty="0" smtClean="0"/>
              <a:t>. </a:t>
            </a:r>
          </a:p>
          <a:p>
            <a:pPr eaLnBrk="1" hangingPunct="1">
              <a:lnSpc>
                <a:spcPct val="160000"/>
              </a:lnSpc>
            </a:pPr>
            <a:r>
              <a:rPr lang="en-US" dirty="0" smtClean="0"/>
              <a:t> </a:t>
            </a:r>
            <a:r>
              <a:rPr lang="en-US" dirty="0" smtClean="0">
                <a:latin typeface="Symbol" pitchFamily="18" charset="2"/>
              </a:rPr>
              <a:t>d</a:t>
            </a:r>
            <a:r>
              <a:rPr lang="en-US" dirty="0" smtClean="0"/>
              <a:t> = (n - </a:t>
            </a:r>
            <a:r>
              <a:rPr lang="en-US" dirty="0" err="1" smtClean="0"/>
              <a:t>n</a:t>
            </a:r>
            <a:r>
              <a:rPr lang="en-US" baseline="-25000" dirty="0" err="1" smtClean="0"/>
              <a:t>REF</a:t>
            </a:r>
            <a:r>
              <a:rPr lang="en-US" dirty="0" smtClean="0"/>
              <a:t>) x10</a:t>
            </a:r>
            <a:r>
              <a:rPr lang="en-US" baseline="30000" dirty="0" smtClean="0"/>
              <a:t>6</a:t>
            </a:r>
            <a:r>
              <a:rPr lang="en-US" dirty="0" smtClean="0"/>
              <a:t> / </a:t>
            </a:r>
            <a:r>
              <a:rPr lang="en-US" dirty="0" err="1" smtClean="0"/>
              <a:t>n</a:t>
            </a:r>
            <a:r>
              <a:rPr lang="en-US" baseline="-25000" dirty="0" err="1" smtClean="0"/>
              <a:t>REF</a:t>
            </a:r>
            <a:endParaRPr lang="en-US" dirty="0" smtClean="0"/>
          </a:p>
        </p:txBody>
      </p:sp>
      <p:sp>
        <p:nvSpPr>
          <p:cNvPr id="32770" name="Rectangle 2"/>
          <p:cNvSpPr>
            <a:spLocks noGrp="1" noChangeArrowheads="1"/>
          </p:cNvSpPr>
          <p:nvPr>
            <p:ph type="title"/>
          </p:nvPr>
        </p:nvSpPr>
        <p:spPr>
          <a:xfrm>
            <a:off x="609600" y="304800"/>
            <a:ext cx="6858000" cy="990600"/>
          </a:xfrm>
        </p:spPr>
        <p:txBody>
          <a:bodyPr/>
          <a:lstStyle/>
          <a:p>
            <a:pPr eaLnBrk="1" hangingPunct="1">
              <a:defRPr/>
            </a:pPr>
            <a:r>
              <a:rPr lang="en-US" dirty="0" smtClean="0">
                <a:solidFill>
                  <a:srgbClr val="CC0000"/>
                </a:solidFill>
                <a:effectLst>
                  <a:outerShdw blurRad="38100" dist="38100" dir="2700000" algn="tl">
                    <a:srgbClr val="C0C0C0"/>
                  </a:outerShdw>
                </a:effectLst>
              </a:rPr>
              <a:t>Chemical Shift</a:t>
            </a:r>
            <a:endParaRPr lang="en-US" dirty="0" smtClean="0"/>
          </a:p>
        </p:txBody>
      </p:sp>
      <p:graphicFrame>
        <p:nvGraphicFramePr>
          <p:cNvPr id="3074" name="Object 4"/>
          <p:cNvGraphicFramePr>
            <a:graphicFrameLocks noChangeAspect="1"/>
          </p:cNvGraphicFramePr>
          <p:nvPr/>
        </p:nvGraphicFramePr>
        <p:xfrm>
          <a:off x="2133600" y="4648200"/>
          <a:ext cx="5638800" cy="1339850"/>
        </p:xfrm>
        <a:graphic>
          <a:graphicData uri="http://schemas.openxmlformats.org/presentationml/2006/ole">
            <p:oleObj spid="_x0000_s1026" name="Bitmap Image" r:id="rId3" imgW="3285714" imgH="781159" progId="PBrush">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09600" y="333375"/>
            <a:ext cx="3983038" cy="519113"/>
          </a:xfrm>
          <a:prstGeom prst="rect">
            <a:avLst/>
          </a:prstGeom>
          <a:noFill/>
          <a:ln w="9525">
            <a:noFill/>
            <a:miter lim="800000"/>
            <a:headEnd/>
            <a:tailEnd/>
          </a:ln>
          <a:effectLst/>
        </p:spPr>
        <p:txBody>
          <a:bodyPr wrap="none">
            <a:spAutoFit/>
          </a:bodyPr>
          <a:lstStyle/>
          <a:p>
            <a:pPr eaLnBrk="0" hangingPunct="0">
              <a:defRPr/>
            </a:pPr>
            <a:r>
              <a:rPr lang="en-US" altLang="en-US" sz="2800">
                <a:solidFill>
                  <a:srgbClr val="000066"/>
                </a:solidFill>
                <a:effectLst>
                  <a:outerShdw blurRad="38100" dist="38100" dir="2700000" algn="tl">
                    <a:srgbClr val="C0C0C0"/>
                  </a:outerShdw>
                </a:effectLst>
                <a:latin typeface="Tahoma" pitchFamily="34" charset="0"/>
              </a:rPr>
              <a:t>The NMR scale (</a:t>
            </a:r>
            <a:r>
              <a:rPr lang="en-US" altLang="en-US" sz="2800">
                <a:solidFill>
                  <a:srgbClr val="000066"/>
                </a:solidFill>
                <a:effectLst>
                  <a:outerShdw blurRad="38100" dist="38100" dir="2700000" algn="tl">
                    <a:srgbClr val="C0C0C0"/>
                  </a:outerShdw>
                </a:effectLst>
                <a:latin typeface="Symbol" pitchFamily="18" charset="2"/>
              </a:rPr>
              <a:t>d</a:t>
            </a:r>
            <a:r>
              <a:rPr lang="en-US" altLang="en-US" sz="2800">
                <a:solidFill>
                  <a:srgbClr val="000066"/>
                </a:solidFill>
                <a:effectLst>
                  <a:outerShdw blurRad="38100" dist="38100" dir="2700000" algn="tl">
                    <a:srgbClr val="C0C0C0"/>
                  </a:outerShdw>
                </a:effectLst>
                <a:latin typeface="Tahoma" pitchFamily="34" charset="0"/>
              </a:rPr>
              <a:t>, ppm)</a:t>
            </a:r>
          </a:p>
        </p:txBody>
      </p:sp>
      <p:sp>
        <p:nvSpPr>
          <p:cNvPr id="60419" name="Text Box 3"/>
          <p:cNvSpPr txBox="1">
            <a:spLocks noChangeArrowheads="1"/>
          </p:cNvSpPr>
          <p:nvPr/>
        </p:nvSpPr>
        <p:spPr bwMode="auto">
          <a:xfrm>
            <a:off x="685800" y="990600"/>
            <a:ext cx="7026275" cy="641350"/>
          </a:xfrm>
          <a:prstGeom prst="rect">
            <a:avLst/>
          </a:prstGeom>
          <a:noFill/>
          <a:ln w="9525">
            <a:noFill/>
            <a:miter lim="800000"/>
            <a:headEnd/>
            <a:tailEnd/>
          </a:ln>
        </p:spPr>
        <p:txBody>
          <a:bodyPr>
            <a:spAutoFit/>
          </a:bodyPr>
          <a:lstStyle/>
          <a:p>
            <a:r>
              <a:rPr lang="en-US" sz="1800" i="1">
                <a:latin typeface="Tahoma" pitchFamily="34" charset="0"/>
              </a:rPr>
              <a:t>Chemical shift</a:t>
            </a:r>
            <a:r>
              <a:rPr lang="en-US" sz="1800" i="1">
                <a:latin typeface="Symbol" pitchFamily="18" charset="2"/>
              </a:rPr>
              <a:t> (d)</a:t>
            </a:r>
            <a:r>
              <a:rPr lang="en-US" sz="1800" i="1">
                <a:latin typeface="Tahoma" pitchFamily="34" charset="0"/>
              </a:rPr>
              <a:t> is a relative scale so it is independent of B</a:t>
            </a:r>
            <a:r>
              <a:rPr lang="en-US" sz="1800" i="1" baseline="-25000">
                <a:latin typeface="Tahoma" pitchFamily="34" charset="0"/>
              </a:rPr>
              <a:t>o</a:t>
            </a:r>
            <a:r>
              <a:rPr lang="en-US" sz="1800" i="1">
                <a:latin typeface="Tahoma" pitchFamily="34" charset="0"/>
              </a:rPr>
              <a:t>. Same chemical shift at 100 MHz vs. 900 MHz magnet</a:t>
            </a:r>
            <a:endParaRPr lang="en-US" sz="1800" i="1" baseline="-25000">
              <a:latin typeface="Tahoma" pitchFamily="34" charset="0"/>
            </a:endParaRPr>
          </a:p>
        </p:txBody>
      </p:sp>
      <p:sp>
        <p:nvSpPr>
          <p:cNvPr id="60420" name="Rectangle 4"/>
          <p:cNvSpPr>
            <a:spLocks noChangeArrowheads="1"/>
          </p:cNvSpPr>
          <p:nvPr/>
        </p:nvSpPr>
        <p:spPr bwMode="auto">
          <a:xfrm>
            <a:off x="609600" y="1752600"/>
            <a:ext cx="7742238" cy="366713"/>
          </a:xfrm>
          <a:prstGeom prst="rect">
            <a:avLst/>
          </a:prstGeom>
          <a:noFill/>
          <a:ln w="9525">
            <a:noFill/>
            <a:miter lim="800000"/>
            <a:headEnd/>
            <a:tailEnd/>
          </a:ln>
        </p:spPr>
        <p:txBody>
          <a:bodyPr wrap="none">
            <a:spAutoFit/>
          </a:bodyPr>
          <a:lstStyle/>
          <a:p>
            <a:r>
              <a:rPr lang="en-US" altLang="en-US" sz="1800" b="1">
                <a:solidFill>
                  <a:srgbClr val="000066"/>
                </a:solidFill>
                <a:latin typeface="Tahoma" pitchFamily="34" charset="0"/>
              </a:rPr>
              <a:t>IMPORTANT: absolute frequency is field dependent (</a:t>
            </a:r>
            <a:r>
              <a:rPr lang="en-US" altLang="en-US" sz="1800" b="1">
                <a:solidFill>
                  <a:srgbClr val="000066"/>
                </a:solidFill>
                <a:latin typeface="Symbol" pitchFamily="18" charset="2"/>
              </a:rPr>
              <a:t>n</a:t>
            </a:r>
            <a:r>
              <a:rPr lang="en-US" altLang="en-US" sz="1800" b="1">
                <a:solidFill>
                  <a:srgbClr val="000066"/>
                </a:solidFill>
                <a:latin typeface="Tahoma" pitchFamily="34" charset="0"/>
              </a:rPr>
              <a:t> = </a:t>
            </a:r>
            <a:r>
              <a:rPr lang="en-US" altLang="en-US" sz="1800" b="1">
                <a:solidFill>
                  <a:srgbClr val="000066"/>
                </a:solidFill>
                <a:latin typeface="Symbol" pitchFamily="18" charset="2"/>
              </a:rPr>
              <a:t>g</a:t>
            </a:r>
            <a:r>
              <a:rPr lang="en-US" altLang="en-US" sz="1800" b="1">
                <a:solidFill>
                  <a:srgbClr val="000066"/>
                </a:solidFill>
                <a:latin typeface="Tahoma" pitchFamily="34" charset="0"/>
              </a:rPr>
              <a:t> B</a:t>
            </a:r>
            <a:r>
              <a:rPr lang="en-US" altLang="en-US" sz="1800" b="1" baseline="-25000">
                <a:solidFill>
                  <a:srgbClr val="000066"/>
                </a:solidFill>
                <a:latin typeface="Tahoma" pitchFamily="34" charset="0"/>
              </a:rPr>
              <a:t>o</a:t>
            </a:r>
            <a:r>
              <a:rPr lang="en-US" altLang="en-US" sz="1800">
                <a:solidFill>
                  <a:srgbClr val="660033"/>
                </a:solidFill>
                <a:latin typeface="Tahoma" pitchFamily="34" charset="0"/>
              </a:rPr>
              <a:t> </a:t>
            </a:r>
            <a:r>
              <a:rPr lang="en-US" altLang="en-US" sz="1800" b="1">
                <a:solidFill>
                  <a:srgbClr val="000066"/>
                </a:solidFill>
                <a:latin typeface="Tahoma" pitchFamily="34" charset="0"/>
              </a:rPr>
              <a:t>/ 2</a:t>
            </a:r>
            <a:r>
              <a:rPr lang="en-US" altLang="en-US" sz="1800" b="1">
                <a:solidFill>
                  <a:srgbClr val="000066"/>
                </a:solidFill>
                <a:latin typeface="Symbol" pitchFamily="18" charset="2"/>
              </a:rPr>
              <a:t>p</a:t>
            </a:r>
            <a:r>
              <a:rPr lang="en-US" altLang="en-US" sz="1800" b="1">
                <a:solidFill>
                  <a:srgbClr val="000066"/>
                </a:solidFill>
                <a:latin typeface="Tahoma" pitchFamily="34" charset="0"/>
              </a:rPr>
              <a:t>)</a:t>
            </a:r>
            <a:endParaRPr lang="en-US" sz="1800" b="1">
              <a:solidFill>
                <a:srgbClr val="000066"/>
              </a:solidFill>
              <a:latin typeface="Symbol" pitchFamily="18" charset="2"/>
            </a:endParaRPr>
          </a:p>
        </p:txBody>
      </p:sp>
      <p:sp>
        <p:nvSpPr>
          <p:cNvPr id="60421" name="Text Box 5"/>
          <p:cNvSpPr txBox="1">
            <a:spLocks noChangeArrowheads="1"/>
          </p:cNvSpPr>
          <p:nvPr/>
        </p:nvSpPr>
        <p:spPr bwMode="auto">
          <a:xfrm>
            <a:off x="685800" y="3429000"/>
            <a:ext cx="4283075" cy="1190625"/>
          </a:xfrm>
          <a:prstGeom prst="rect">
            <a:avLst/>
          </a:prstGeom>
          <a:noFill/>
          <a:ln w="9525">
            <a:noFill/>
            <a:miter lim="800000"/>
            <a:headEnd/>
            <a:tailEnd/>
          </a:ln>
        </p:spPr>
        <p:txBody>
          <a:bodyPr>
            <a:spAutoFit/>
          </a:bodyPr>
          <a:lstStyle/>
          <a:p>
            <a:r>
              <a:rPr lang="en-US" sz="1800">
                <a:latin typeface="Tahoma" pitchFamily="34" charset="0"/>
              </a:rPr>
              <a:t>At higher magnetic fields an NMR spectra will exhibit the same chemical shifts but with higher resolution because of the higher frequency range. </a:t>
            </a:r>
          </a:p>
        </p:txBody>
      </p:sp>
      <p:pic>
        <p:nvPicPr>
          <p:cNvPr id="60422" name="Picture 6" descr="r900-res"/>
          <p:cNvPicPr>
            <a:picLocks noChangeAspect="1" noChangeArrowheads="1"/>
          </p:cNvPicPr>
          <p:nvPr/>
        </p:nvPicPr>
        <p:blipFill>
          <a:blip r:embed="rId2"/>
          <a:srcRect l="4085" r="4085" b="1450"/>
          <a:stretch>
            <a:fillRect/>
          </a:stretch>
        </p:blipFill>
        <p:spPr bwMode="auto">
          <a:xfrm>
            <a:off x="5170488" y="2209800"/>
            <a:ext cx="3028950" cy="45815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52400" y="609600"/>
            <a:ext cx="3184525" cy="3916363"/>
          </a:xfrm>
          <a:prstGeom prst="rect">
            <a:avLst/>
          </a:prstGeom>
          <a:noFill/>
          <a:ln w="9525">
            <a:noFill/>
            <a:miter lim="800000"/>
            <a:headEnd/>
            <a:tailEnd/>
          </a:ln>
          <a:effectLst/>
        </p:spPr>
        <p:txBody>
          <a:bodyPr wrap="none">
            <a:spAutoFit/>
          </a:bodyPr>
          <a:lstStyle/>
          <a:p>
            <a:pPr eaLnBrk="0" hangingPunct="0">
              <a:defRPr/>
            </a:pPr>
            <a:r>
              <a:rPr lang="en-US" altLang="en-US">
                <a:solidFill>
                  <a:srgbClr val="000066"/>
                </a:solidFill>
                <a:effectLst>
                  <a:outerShdw blurRad="38100" dist="38100" dir="2700000" algn="tl">
                    <a:srgbClr val="C0C0C0"/>
                  </a:outerShdw>
                </a:effectLst>
                <a:latin typeface="Arial" charset="0"/>
              </a:rPr>
              <a:t>Chemical Shift Trends</a:t>
            </a:r>
          </a:p>
          <a:p>
            <a:pPr eaLnBrk="0" hangingPunct="0">
              <a:lnSpc>
                <a:spcPct val="80000"/>
              </a:lnSpc>
              <a:defRPr/>
            </a:pPr>
            <a:endParaRPr lang="en-US" altLang="en-US" sz="1800">
              <a:solidFill>
                <a:srgbClr val="000066"/>
              </a:solidFill>
              <a:effectLst>
                <a:outerShdw blurRad="38100" dist="38100" dir="2700000" algn="tl">
                  <a:srgbClr val="C0C0C0"/>
                </a:outerShdw>
              </a:effectLst>
              <a:latin typeface="Arial" charset="0"/>
            </a:endParaRPr>
          </a:p>
          <a:p>
            <a:pPr eaLnBrk="0" hangingPunct="0">
              <a:lnSpc>
                <a:spcPct val="60000"/>
              </a:lnSpc>
              <a:defRPr/>
            </a:pPr>
            <a:endParaRPr lang="en-US" altLang="en-US" sz="1800">
              <a:solidFill>
                <a:srgbClr val="660033"/>
              </a:solidFill>
              <a:latin typeface="Arial" charset="0"/>
            </a:endParaRPr>
          </a:p>
          <a:p>
            <a:pPr eaLnBrk="0" hangingPunct="0">
              <a:buFontTx/>
              <a:buChar char="•"/>
              <a:defRPr/>
            </a:pPr>
            <a:r>
              <a:rPr lang="en-US" altLang="en-US" sz="1800">
                <a:solidFill>
                  <a:srgbClr val="000066"/>
                </a:solidFill>
                <a:latin typeface="Arial" charset="0"/>
              </a:rPr>
              <a:t> </a:t>
            </a:r>
            <a:r>
              <a:rPr lang="en-US" altLang="en-US" sz="1800">
                <a:solidFill>
                  <a:srgbClr val="660033"/>
                </a:solidFill>
                <a:latin typeface="Arial" charset="0"/>
              </a:rPr>
              <a:t>For protons, ~ 15 ppm:</a:t>
            </a: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buFontTx/>
              <a:buChar char="•"/>
              <a:defRPr/>
            </a:pPr>
            <a:endParaRPr lang="en-US" altLang="en-US" sz="1800">
              <a:solidFill>
                <a:srgbClr val="660033"/>
              </a:solidFill>
              <a:latin typeface="Arial" charset="0"/>
            </a:endParaRPr>
          </a:p>
          <a:p>
            <a:pPr eaLnBrk="0" hangingPunct="0">
              <a:lnSpc>
                <a:spcPct val="140000"/>
              </a:lnSpc>
              <a:buFontTx/>
              <a:buChar char="•"/>
              <a:defRPr/>
            </a:pPr>
            <a:endParaRPr lang="en-US" altLang="en-US" sz="1800">
              <a:solidFill>
                <a:srgbClr val="660033"/>
              </a:solidFill>
              <a:latin typeface="Arial" charset="0"/>
            </a:endParaRPr>
          </a:p>
          <a:p>
            <a:pPr eaLnBrk="0" hangingPunct="0">
              <a:lnSpc>
                <a:spcPct val="80000"/>
              </a:lnSpc>
              <a:defRPr/>
            </a:pPr>
            <a:endParaRPr lang="en-US" altLang="en-US" sz="1800">
              <a:solidFill>
                <a:srgbClr val="660033"/>
              </a:solidFill>
              <a:latin typeface="Arial" charset="0"/>
            </a:endParaRPr>
          </a:p>
        </p:txBody>
      </p:sp>
      <p:sp>
        <p:nvSpPr>
          <p:cNvPr id="61443" name="Line 3"/>
          <p:cNvSpPr>
            <a:spLocks noChangeShapeType="1"/>
          </p:cNvSpPr>
          <p:nvPr/>
        </p:nvSpPr>
        <p:spPr bwMode="auto">
          <a:xfrm>
            <a:off x="6705600" y="3810000"/>
            <a:ext cx="0" cy="533400"/>
          </a:xfrm>
          <a:prstGeom prst="line">
            <a:avLst/>
          </a:prstGeom>
          <a:noFill/>
          <a:ln w="19050">
            <a:solidFill>
              <a:schemeClr val="tx1"/>
            </a:solidFill>
            <a:round/>
            <a:headEnd/>
            <a:tailEnd/>
          </a:ln>
        </p:spPr>
        <p:txBody>
          <a:bodyPr wrap="none" anchor="ctr"/>
          <a:lstStyle/>
          <a:p>
            <a:endParaRPr lang="en-US"/>
          </a:p>
        </p:txBody>
      </p:sp>
      <p:sp>
        <p:nvSpPr>
          <p:cNvPr id="61444" name="Text Box 4"/>
          <p:cNvSpPr txBox="1">
            <a:spLocks noChangeArrowheads="1"/>
          </p:cNvSpPr>
          <p:nvPr/>
        </p:nvSpPr>
        <p:spPr bwMode="auto">
          <a:xfrm>
            <a:off x="6400800" y="4343400"/>
            <a:ext cx="666750" cy="641350"/>
          </a:xfrm>
          <a:prstGeom prst="rect">
            <a:avLst/>
          </a:prstGeom>
          <a:noFill/>
          <a:ln w="9525">
            <a:noFill/>
            <a:miter lim="800000"/>
            <a:headEnd/>
            <a:tailEnd/>
          </a:ln>
        </p:spPr>
        <p:txBody>
          <a:bodyPr wrap="none">
            <a:spAutoFit/>
          </a:bodyPr>
          <a:lstStyle/>
          <a:p>
            <a:pPr algn="ctr" eaLnBrk="0" hangingPunct="0"/>
            <a:r>
              <a:rPr lang="en-US" altLang="en-US" sz="1800" b="1">
                <a:solidFill>
                  <a:srgbClr val="000066"/>
                </a:solidFill>
                <a:latin typeface="Arial" charset="0"/>
              </a:rPr>
              <a:t>0</a:t>
            </a:r>
          </a:p>
          <a:p>
            <a:pPr algn="ctr" eaLnBrk="0" hangingPunct="0"/>
            <a:r>
              <a:rPr lang="en-US" altLang="en-US" sz="1800" b="1">
                <a:solidFill>
                  <a:srgbClr val="CC3300"/>
                </a:solidFill>
                <a:latin typeface="Arial" charset="0"/>
              </a:rPr>
              <a:t>TMS</a:t>
            </a:r>
            <a:endParaRPr lang="en-US" altLang="en-US" sz="1800" b="1">
              <a:solidFill>
                <a:srgbClr val="000066"/>
              </a:solidFill>
              <a:latin typeface="Arial" charset="0"/>
            </a:endParaRPr>
          </a:p>
        </p:txBody>
      </p:sp>
      <p:sp>
        <p:nvSpPr>
          <p:cNvPr id="61445" name="Rectangle 5"/>
          <p:cNvSpPr>
            <a:spLocks noChangeArrowheads="1"/>
          </p:cNvSpPr>
          <p:nvPr/>
        </p:nvSpPr>
        <p:spPr bwMode="auto">
          <a:xfrm>
            <a:off x="6934200" y="3886200"/>
            <a:ext cx="6667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ppm</a:t>
            </a:r>
          </a:p>
        </p:txBody>
      </p:sp>
      <p:sp>
        <p:nvSpPr>
          <p:cNvPr id="61446" name="Line 6"/>
          <p:cNvSpPr>
            <a:spLocks noChangeShapeType="1"/>
          </p:cNvSpPr>
          <p:nvPr/>
        </p:nvSpPr>
        <p:spPr bwMode="auto">
          <a:xfrm>
            <a:off x="5943600" y="3810000"/>
            <a:ext cx="0" cy="533400"/>
          </a:xfrm>
          <a:prstGeom prst="line">
            <a:avLst/>
          </a:prstGeom>
          <a:noFill/>
          <a:ln w="19050">
            <a:solidFill>
              <a:schemeClr val="tx1"/>
            </a:solidFill>
            <a:round/>
            <a:headEnd/>
            <a:tailEnd/>
          </a:ln>
        </p:spPr>
        <p:txBody>
          <a:bodyPr wrap="none" anchor="ctr"/>
          <a:lstStyle/>
          <a:p>
            <a:endParaRPr lang="en-US"/>
          </a:p>
        </p:txBody>
      </p:sp>
      <p:sp>
        <p:nvSpPr>
          <p:cNvPr id="61447" name="Text Box 7"/>
          <p:cNvSpPr txBox="1">
            <a:spLocks noChangeArrowheads="1"/>
          </p:cNvSpPr>
          <p:nvPr/>
        </p:nvSpPr>
        <p:spPr bwMode="auto">
          <a:xfrm>
            <a:off x="5791200" y="4343400"/>
            <a:ext cx="311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2</a:t>
            </a:r>
          </a:p>
        </p:txBody>
      </p:sp>
      <p:sp>
        <p:nvSpPr>
          <p:cNvPr id="61448" name="Line 8"/>
          <p:cNvSpPr>
            <a:spLocks noChangeShapeType="1"/>
          </p:cNvSpPr>
          <p:nvPr/>
        </p:nvSpPr>
        <p:spPr bwMode="auto">
          <a:xfrm>
            <a:off x="4876800" y="3810000"/>
            <a:ext cx="0" cy="533400"/>
          </a:xfrm>
          <a:prstGeom prst="line">
            <a:avLst/>
          </a:prstGeom>
          <a:noFill/>
          <a:ln w="19050">
            <a:solidFill>
              <a:schemeClr val="tx1"/>
            </a:solidFill>
            <a:round/>
            <a:headEnd/>
            <a:tailEnd/>
          </a:ln>
        </p:spPr>
        <p:txBody>
          <a:bodyPr wrap="none" anchor="ctr"/>
          <a:lstStyle/>
          <a:p>
            <a:endParaRPr lang="en-US"/>
          </a:p>
        </p:txBody>
      </p:sp>
      <p:sp>
        <p:nvSpPr>
          <p:cNvPr id="61449" name="Line 9"/>
          <p:cNvSpPr>
            <a:spLocks noChangeShapeType="1"/>
          </p:cNvSpPr>
          <p:nvPr/>
        </p:nvSpPr>
        <p:spPr bwMode="auto">
          <a:xfrm>
            <a:off x="2895600" y="3810000"/>
            <a:ext cx="0" cy="533400"/>
          </a:xfrm>
          <a:prstGeom prst="line">
            <a:avLst/>
          </a:prstGeom>
          <a:noFill/>
          <a:ln w="19050">
            <a:solidFill>
              <a:schemeClr val="tx1"/>
            </a:solidFill>
            <a:round/>
            <a:headEnd/>
            <a:tailEnd/>
          </a:ln>
        </p:spPr>
        <p:txBody>
          <a:bodyPr wrap="none" anchor="ctr"/>
          <a:lstStyle/>
          <a:p>
            <a:endParaRPr lang="en-US"/>
          </a:p>
        </p:txBody>
      </p:sp>
      <p:sp>
        <p:nvSpPr>
          <p:cNvPr id="61450" name="Line 10"/>
          <p:cNvSpPr>
            <a:spLocks noChangeShapeType="1"/>
          </p:cNvSpPr>
          <p:nvPr/>
        </p:nvSpPr>
        <p:spPr bwMode="auto">
          <a:xfrm>
            <a:off x="1752600" y="3810000"/>
            <a:ext cx="0" cy="533400"/>
          </a:xfrm>
          <a:prstGeom prst="line">
            <a:avLst/>
          </a:prstGeom>
          <a:noFill/>
          <a:ln w="19050">
            <a:solidFill>
              <a:schemeClr val="tx1"/>
            </a:solidFill>
            <a:round/>
            <a:headEnd/>
            <a:tailEnd/>
          </a:ln>
        </p:spPr>
        <p:txBody>
          <a:bodyPr wrap="none" anchor="ctr"/>
          <a:lstStyle/>
          <a:p>
            <a:endParaRPr lang="en-US"/>
          </a:p>
        </p:txBody>
      </p:sp>
      <p:sp>
        <p:nvSpPr>
          <p:cNvPr id="61451" name="Line 11"/>
          <p:cNvSpPr>
            <a:spLocks noChangeShapeType="1"/>
          </p:cNvSpPr>
          <p:nvPr/>
        </p:nvSpPr>
        <p:spPr bwMode="auto">
          <a:xfrm>
            <a:off x="3886200" y="3810000"/>
            <a:ext cx="0" cy="533400"/>
          </a:xfrm>
          <a:prstGeom prst="line">
            <a:avLst/>
          </a:prstGeom>
          <a:noFill/>
          <a:ln w="19050">
            <a:solidFill>
              <a:schemeClr val="tx1"/>
            </a:solidFill>
            <a:round/>
            <a:headEnd/>
            <a:tailEnd/>
          </a:ln>
        </p:spPr>
        <p:txBody>
          <a:bodyPr wrap="none" anchor="ctr"/>
          <a:lstStyle/>
          <a:p>
            <a:endParaRPr lang="en-US"/>
          </a:p>
        </p:txBody>
      </p:sp>
      <p:sp>
        <p:nvSpPr>
          <p:cNvPr id="61452" name="Text Box 12"/>
          <p:cNvSpPr txBox="1">
            <a:spLocks noChangeArrowheads="1"/>
          </p:cNvSpPr>
          <p:nvPr/>
        </p:nvSpPr>
        <p:spPr bwMode="auto">
          <a:xfrm>
            <a:off x="2667000" y="4343400"/>
            <a:ext cx="438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10</a:t>
            </a:r>
          </a:p>
        </p:txBody>
      </p:sp>
      <p:sp>
        <p:nvSpPr>
          <p:cNvPr id="61453" name="Text Box 13"/>
          <p:cNvSpPr txBox="1">
            <a:spLocks noChangeArrowheads="1"/>
          </p:cNvSpPr>
          <p:nvPr/>
        </p:nvSpPr>
        <p:spPr bwMode="auto">
          <a:xfrm>
            <a:off x="3733800" y="4343400"/>
            <a:ext cx="311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7</a:t>
            </a:r>
          </a:p>
        </p:txBody>
      </p:sp>
      <p:sp>
        <p:nvSpPr>
          <p:cNvPr id="61454" name="Text Box 14"/>
          <p:cNvSpPr txBox="1">
            <a:spLocks noChangeArrowheads="1"/>
          </p:cNvSpPr>
          <p:nvPr/>
        </p:nvSpPr>
        <p:spPr bwMode="auto">
          <a:xfrm>
            <a:off x="4724400" y="4343400"/>
            <a:ext cx="311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5</a:t>
            </a:r>
          </a:p>
        </p:txBody>
      </p:sp>
      <p:sp>
        <p:nvSpPr>
          <p:cNvPr id="61455" name="Text Box 15"/>
          <p:cNvSpPr txBox="1">
            <a:spLocks noChangeArrowheads="1"/>
          </p:cNvSpPr>
          <p:nvPr/>
        </p:nvSpPr>
        <p:spPr bwMode="auto">
          <a:xfrm>
            <a:off x="1524000" y="4343400"/>
            <a:ext cx="438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15</a:t>
            </a:r>
          </a:p>
        </p:txBody>
      </p:sp>
      <p:sp>
        <p:nvSpPr>
          <p:cNvPr id="61456" name="Line 16"/>
          <p:cNvSpPr>
            <a:spLocks noChangeShapeType="1"/>
          </p:cNvSpPr>
          <p:nvPr/>
        </p:nvSpPr>
        <p:spPr bwMode="auto">
          <a:xfrm flipV="1">
            <a:off x="6400800" y="35052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61457" name="Text Box 17"/>
          <p:cNvSpPr txBox="1">
            <a:spLocks noChangeArrowheads="1"/>
          </p:cNvSpPr>
          <p:nvPr/>
        </p:nvSpPr>
        <p:spPr bwMode="auto">
          <a:xfrm>
            <a:off x="5867400" y="3124200"/>
            <a:ext cx="1047750" cy="366713"/>
          </a:xfrm>
          <a:prstGeom prst="rect">
            <a:avLst/>
          </a:prstGeom>
          <a:noFill/>
          <a:ln w="9525">
            <a:noFill/>
            <a:miter lim="800000"/>
            <a:headEnd/>
            <a:tailEnd/>
          </a:ln>
        </p:spPr>
        <p:txBody>
          <a:bodyPr wrap="none">
            <a:spAutoFit/>
          </a:bodyPr>
          <a:lstStyle/>
          <a:p>
            <a:pPr eaLnBrk="0" hangingPunct="0"/>
            <a:r>
              <a:rPr lang="en-US" altLang="en-US" sz="1800">
                <a:solidFill>
                  <a:srgbClr val="000066"/>
                </a:solidFill>
                <a:latin typeface="Arial" charset="0"/>
              </a:rPr>
              <a:t>Aliphatic</a:t>
            </a:r>
          </a:p>
        </p:txBody>
      </p:sp>
      <p:sp>
        <p:nvSpPr>
          <p:cNvPr id="61458" name="Line 18"/>
          <p:cNvSpPr>
            <a:spLocks noChangeShapeType="1"/>
          </p:cNvSpPr>
          <p:nvPr/>
        </p:nvSpPr>
        <p:spPr bwMode="auto">
          <a:xfrm flipV="1">
            <a:off x="2286000" y="3657600"/>
            <a:ext cx="0" cy="304800"/>
          </a:xfrm>
          <a:prstGeom prst="line">
            <a:avLst/>
          </a:prstGeom>
          <a:noFill/>
          <a:ln w="9525">
            <a:solidFill>
              <a:schemeClr val="tx1"/>
            </a:solidFill>
            <a:round/>
            <a:headEnd/>
            <a:tailEnd type="triangle" w="med" len="med"/>
          </a:ln>
        </p:spPr>
        <p:txBody>
          <a:bodyPr wrap="none" anchor="ctr"/>
          <a:lstStyle/>
          <a:p>
            <a:endParaRPr lang="en-US"/>
          </a:p>
        </p:txBody>
      </p:sp>
      <p:sp>
        <p:nvSpPr>
          <p:cNvPr id="61459" name="Line 19"/>
          <p:cNvSpPr>
            <a:spLocks noChangeShapeType="1"/>
          </p:cNvSpPr>
          <p:nvPr/>
        </p:nvSpPr>
        <p:spPr bwMode="auto">
          <a:xfrm flipV="1">
            <a:off x="3733800" y="3276600"/>
            <a:ext cx="0" cy="685800"/>
          </a:xfrm>
          <a:prstGeom prst="line">
            <a:avLst/>
          </a:prstGeom>
          <a:noFill/>
          <a:ln w="9525">
            <a:solidFill>
              <a:schemeClr val="tx1"/>
            </a:solidFill>
            <a:round/>
            <a:headEnd/>
            <a:tailEnd type="triangle" w="med" len="med"/>
          </a:ln>
        </p:spPr>
        <p:txBody>
          <a:bodyPr wrap="none" anchor="ctr"/>
          <a:lstStyle/>
          <a:p>
            <a:endParaRPr lang="en-US"/>
          </a:p>
        </p:txBody>
      </p:sp>
      <p:sp>
        <p:nvSpPr>
          <p:cNvPr id="61460" name="Line 20"/>
          <p:cNvSpPr>
            <a:spLocks noChangeShapeType="1"/>
          </p:cNvSpPr>
          <p:nvPr/>
        </p:nvSpPr>
        <p:spPr bwMode="auto">
          <a:xfrm flipV="1">
            <a:off x="5638800" y="2971800"/>
            <a:ext cx="0" cy="990600"/>
          </a:xfrm>
          <a:prstGeom prst="line">
            <a:avLst/>
          </a:prstGeom>
          <a:noFill/>
          <a:ln w="9525">
            <a:solidFill>
              <a:schemeClr val="tx1"/>
            </a:solidFill>
            <a:round/>
            <a:headEnd/>
            <a:tailEnd type="triangle" w="med" len="med"/>
          </a:ln>
        </p:spPr>
        <p:txBody>
          <a:bodyPr wrap="none" anchor="ctr"/>
          <a:lstStyle/>
          <a:p>
            <a:endParaRPr lang="en-US"/>
          </a:p>
        </p:txBody>
      </p:sp>
      <p:sp>
        <p:nvSpPr>
          <p:cNvPr id="61461" name="Text Box 21"/>
          <p:cNvSpPr txBox="1">
            <a:spLocks noChangeArrowheads="1"/>
          </p:cNvSpPr>
          <p:nvPr/>
        </p:nvSpPr>
        <p:spPr bwMode="auto">
          <a:xfrm>
            <a:off x="4572000" y="2286000"/>
            <a:ext cx="2144713"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Alcohols, protons </a:t>
            </a:r>
            <a:r>
              <a:rPr lang="en-US" altLang="en-US" sz="1800">
                <a:solidFill>
                  <a:srgbClr val="000066"/>
                </a:solidFill>
                <a:latin typeface="Symbol" pitchFamily="18" charset="2"/>
              </a:rPr>
              <a:t>a</a:t>
            </a:r>
            <a:endParaRPr lang="en-US" altLang="en-US" sz="1800">
              <a:solidFill>
                <a:srgbClr val="000066"/>
              </a:solidFill>
              <a:latin typeface="Arial" charset="0"/>
            </a:endParaRPr>
          </a:p>
          <a:p>
            <a:pPr algn="ctr" eaLnBrk="0" hangingPunct="0"/>
            <a:r>
              <a:rPr lang="en-US" altLang="en-US" sz="1800">
                <a:solidFill>
                  <a:srgbClr val="000066"/>
                </a:solidFill>
                <a:latin typeface="Arial" charset="0"/>
              </a:rPr>
              <a:t>to ketones</a:t>
            </a:r>
          </a:p>
        </p:txBody>
      </p:sp>
      <p:sp>
        <p:nvSpPr>
          <p:cNvPr id="61462" name="Line 22"/>
          <p:cNvSpPr>
            <a:spLocks noChangeShapeType="1"/>
          </p:cNvSpPr>
          <p:nvPr/>
        </p:nvSpPr>
        <p:spPr bwMode="auto">
          <a:xfrm flipV="1">
            <a:off x="4724400" y="35052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61463" name="Text Box 23"/>
          <p:cNvSpPr txBox="1">
            <a:spLocks noChangeArrowheads="1"/>
          </p:cNvSpPr>
          <p:nvPr/>
        </p:nvSpPr>
        <p:spPr bwMode="auto">
          <a:xfrm>
            <a:off x="4241800" y="3124200"/>
            <a:ext cx="895350" cy="366713"/>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Olefins</a:t>
            </a:r>
          </a:p>
        </p:txBody>
      </p:sp>
      <p:sp>
        <p:nvSpPr>
          <p:cNvPr id="61464" name="Text Box 24"/>
          <p:cNvSpPr txBox="1">
            <a:spLocks noChangeArrowheads="1"/>
          </p:cNvSpPr>
          <p:nvPr/>
        </p:nvSpPr>
        <p:spPr bwMode="auto">
          <a:xfrm>
            <a:off x="3124200" y="2590800"/>
            <a:ext cx="12001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Aromatics</a:t>
            </a:r>
          </a:p>
          <a:p>
            <a:pPr algn="ctr" eaLnBrk="0" hangingPunct="0"/>
            <a:r>
              <a:rPr lang="en-US" altLang="en-US" sz="1800">
                <a:solidFill>
                  <a:srgbClr val="000066"/>
                </a:solidFill>
                <a:latin typeface="Arial" charset="0"/>
              </a:rPr>
              <a:t>Amides</a:t>
            </a:r>
          </a:p>
        </p:txBody>
      </p:sp>
      <p:sp>
        <p:nvSpPr>
          <p:cNvPr id="61465" name="Text Box 25"/>
          <p:cNvSpPr txBox="1">
            <a:spLocks noChangeArrowheads="1"/>
          </p:cNvSpPr>
          <p:nvPr/>
        </p:nvSpPr>
        <p:spPr bwMode="auto">
          <a:xfrm>
            <a:off x="1676400" y="2971800"/>
            <a:ext cx="12509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Acids</a:t>
            </a:r>
          </a:p>
          <a:p>
            <a:pPr algn="ctr" eaLnBrk="0" hangingPunct="0"/>
            <a:r>
              <a:rPr lang="en-US" altLang="en-US" sz="1800">
                <a:solidFill>
                  <a:srgbClr val="000066"/>
                </a:solidFill>
                <a:latin typeface="Arial" charset="0"/>
              </a:rPr>
              <a:t>Aldehydes</a:t>
            </a:r>
            <a:endParaRPr lang="en-US" altLang="en-US" sz="1800">
              <a:solidFill>
                <a:srgbClr val="660033"/>
              </a:solidFill>
              <a:latin typeface="Arial" charset="0"/>
            </a:endParaRPr>
          </a:p>
        </p:txBody>
      </p:sp>
      <p:sp>
        <p:nvSpPr>
          <p:cNvPr id="61466" name="Rectangle 26"/>
          <p:cNvSpPr>
            <a:spLocks noChangeArrowheads="1"/>
          </p:cNvSpPr>
          <p:nvPr/>
        </p:nvSpPr>
        <p:spPr bwMode="auto">
          <a:xfrm>
            <a:off x="1524000" y="4038600"/>
            <a:ext cx="5410200" cy="76200"/>
          </a:xfrm>
          <a:prstGeom prst="rect">
            <a:avLst/>
          </a:prstGeom>
          <a:solidFill>
            <a:srgbClr val="FFFF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0" y="762000"/>
            <a:ext cx="9144000" cy="5562600"/>
          </a:xfrm>
        </p:spPr>
        <p:txBody>
          <a:bodyPr/>
          <a:lstStyle/>
          <a:p>
            <a:pPr eaLnBrk="1" hangingPunct="1">
              <a:lnSpc>
                <a:spcPct val="90000"/>
              </a:lnSpc>
              <a:buFontTx/>
              <a:buAutoNum type="arabicPeriod"/>
            </a:pPr>
            <a:r>
              <a:rPr lang="en-US" smtClean="0">
                <a:latin typeface="Arial" charset="0"/>
                <a:cs typeface="Arial" charset="0"/>
              </a:rPr>
              <a:t>Student should gain better understanding of NMR spectroscopy.</a:t>
            </a:r>
            <a:r>
              <a:rPr lang="en-US" smtClean="0"/>
              <a:t> </a:t>
            </a:r>
          </a:p>
          <a:p>
            <a:pPr eaLnBrk="1" hangingPunct="1">
              <a:lnSpc>
                <a:spcPct val="90000"/>
              </a:lnSpc>
              <a:buFontTx/>
              <a:buAutoNum type="arabicPeriod"/>
            </a:pPr>
            <a:r>
              <a:rPr lang="en-US" smtClean="0">
                <a:latin typeface="Arial" charset="0"/>
                <a:cs typeface="Arial" charset="0"/>
              </a:rPr>
              <a:t>Student should gain experience in the acquisition, processing, and displaying NMR data.</a:t>
            </a:r>
            <a:r>
              <a:rPr lang="en-US" smtClean="0"/>
              <a:t> </a:t>
            </a:r>
          </a:p>
          <a:p>
            <a:pPr eaLnBrk="1" hangingPunct="1">
              <a:lnSpc>
                <a:spcPct val="90000"/>
              </a:lnSpc>
              <a:buFontTx/>
              <a:buAutoNum type="arabicPeriod"/>
            </a:pPr>
            <a:r>
              <a:rPr lang="en-US" smtClean="0">
                <a:latin typeface="Arial" charset="0"/>
                <a:cs typeface="Arial" charset="0"/>
              </a:rPr>
              <a:t>Student should gain experience in interpreting NMR data in order to establish structure for unknown organic molecules.</a:t>
            </a:r>
            <a:r>
              <a:rPr lang="en-US" smtClean="0"/>
              <a:t> </a:t>
            </a:r>
          </a:p>
          <a:p>
            <a:pPr eaLnBrk="1" hangingPunct="1">
              <a:lnSpc>
                <a:spcPct val="90000"/>
              </a:lnSpc>
              <a:buFontTx/>
              <a:buAutoNum type="arabicPeriod"/>
            </a:pPr>
            <a:r>
              <a:rPr lang="en-US" smtClean="0">
                <a:latin typeface="Arial" charset="0"/>
                <a:cs typeface="Arial" charset="0"/>
              </a:rPr>
              <a:t>Student should gain understanding in advanced 1Dimensional and 2Dimensional NMR techniques.</a:t>
            </a:r>
            <a:r>
              <a:rPr lang="en-US" smtClean="0"/>
              <a:t> </a:t>
            </a:r>
          </a:p>
        </p:txBody>
      </p:sp>
      <p:sp>
        <p:nvSpPr>
          <p:cNvPr id="6146" name="Rectangle 2"/>
          <p:cNvSpPr>
            <a:spLocks noGrp="1" noChangeArrowheads="1"/>
          </p:cNvSpPr>
          <p:nvPr>
            <p:ph type="title"/>
          </p:nvPr>
        </p:nvSpPr>
        <p:spPr>
          <a:xfrm>
            <a:off x="685800" y="0"/>
            <a:ext cx="7772400" cy="685800"/>
          </a:xfrm>
        </p:spPr>
        <p:txBody>
          <a:bodyPr>
            <a:normAutofit fontScale="90000"/>
          </a:bodyPr>
          <a:lstStyle/>
          <a:p>
            <a:pPr eaLnBrk="1" hangingPunct="1"/>
            <a:r>
              <a:rPr lang="en-US" smtClean="0">
                <a:solidFill>
                  <a:srgbClr val="FF3300"/>
                </a:solidFill>
                <a:latin typeface="Arial" charset="0"/>
                <a:cs typeface="Arial" charset="0"/>
              </a:rPr>
              <a:t>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52400" y="609600"/>
            <a:ext cx="3184525" cy="1116013"/>
          </a:xfrm>
          <a:prstGeom prst="rect">
            <a:avLst/>
          </a:prstGeom>
          <a:noFill/>
          <a:ln w="9525">
            <a:noFill/>
            <a:miter lim="800000"/>
            <a:headEnd/>
            <a:tailEnd/>
          </a:ln>
          <a:effectLst/>
        </p:spPr>
        <p:txBody>
          <a:bodyPr wrap="none">
            <a:spAutoFit/>
          </a:bodyPr>
          <a:lstStyle/>
          <a:p>
            <a:pPr eaLnBrk="0" hangingPunct="0">
              <a:defRPr/>
            </a:pPr>
            <a:r>
              <a:rPr lang="en-US" altLang="en-US">
                <a:solidFill>
                  <a:srgbClr val="000066"/>
                </a:solidFill>
                <a:effectLst>
                  <a:outerShdw blurRad="38100" dist="38100" dir="2700000" algn="tl">
                    <a:srgbClr val="C0C0C0"/>
                  </a:outerShdw>
                </a:effectLst>
                <a:latin typeface="Arial" charset="0"/>
              </a:rPr>
              <a:t>Chemical Shift Trends</a:t>
            </a:r>
          </a:p>
          <a:p>
            <a:pPr eaLnBrk="0" hangingPunct="0">
              <a:lnSpc>
                <a:spcPct val="80000"/>
              </a:lnSpc>
              <a:defRPr/>
            </a:pPr>
            <a:endParaRPr lang="en-US" altLang="en-US" sz="1800">
              <a:solidFill>
                <a:srgbClr val="000066"/>
              </a:solidFill>
              <a:effectLst>
                <a:outerShdw blurRad="38100" dist="38100" dir="2700000" algn="tl">
                  <a:srgbClr val="C0C0C0"/>
                </a:outerShdw>
              </a:effectLst>
              <a:latin typeface="Arial" charset="0"/>
            </a:endParaRPr>
          </a:p>
          <a:p>
            <a:pPr eaLnBrk="0" hangingPunct="0">
              <a:lnSpc>
                <a:spcPct val="60000"/>
              </a:lnSpc>
              <a:defRPr/>
            </a:pPr>
            <a:endParaRPr lang="en-US" altLang="en-US" sz="1800">
              <a:solidFill>
                <a:srgbClr val="660033"/>
              </a:solidFill>
              <a:latin typeface="Arial" charset="0"/>
            </a:endParaRPr>
          </a:p>
          <a:p>
            <a:pPr eaLnBrk="0" hangingPunct="0">
              <a:buFontTx/>
              <a:buChar char="•"/>
              <a:defRPr/>
            </a:pPr>
            <a:r>
              <a:rPr lang="en-US" altLang="en-US" sz="1800">
                <a:solidFill>
                  <a:srgbClr val="000066"/>
                </a:solidFill>
                <a:latin typeface="Arial" charset="0"/>
              </a:rPr>
              <a:t> </a:t>
            </a:r>
            <a:r>
              <a:rPr lang="en-US" altLang="en-US" sz="1800">
                <a:solidFill>
                  <a:srgbClr val="660033"/>
                </a:solidFill>
                <a:latin typeface="Arial" charset="0"/>
              </a:rPr>
              <a:t>For carbon, ~ 220 ppm:</a:t>
            </a:r>
          </a:p>
        </p:txBody>
      </p:sp>
      <p:sp>
        <p:nvSpPr>
          <p:cNvPr id="62467" name="Line 3"/>
          <p:cNvSpPr>
            <a:spLocks noChangeShapeType="1"/>
          </p:cNvSpPr>
          <p:nvPr/>
        </p:nvSpPr>
        <p:spPr bwMode="auto">
          <a:xfrm>
            <a:off x="7029450" y="3429000"/>
            <a:ext cx="0" cy="533400"/>
          </a:xfrm>
          <a:prstGeom prst="line">
            <a:avLst/>
          </a:prstGeom>
          <a:noFill/>
          <a:ln w="19050">
            <a:solidFill>
              <a:schemeClr val="tx1"/>
            </a:solidFill>
            <a:round/>
            <a:headEnd/>
            <a:tailEnd/>
          </a:ln>
        </p:spPr>
        <p:txBody>
          <a:bodyPr wrap="none" anchor="ctr"/>
          <a:lstStyle/>
          <a:p>
            <a:endParaRPr lang="en-US"/>
          </a:p>
        </p:txBody>
      </p:sp>
      <p:sp>
        <p:nvSpPr>
          <p:cNvPr id="62468" name="Rectangle 4"/>
          <p:cNvSpPr>
            <a:spLocks noChangeArrowheads="1"/>
          </p:cNvSpPr>
          <p:nvPr/>
        </p:nvSpPr>
        <p:spPr bwMode="auto">
          <a:xfrm>
            <a:off x="7258050" y="3505200"/>
            <a:ext cx="6667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ppm</a:t>
            </a:r>
          </a:p>
        </p:txBody>
      </p:sp>
      <p:sp>
        <p:nvSpPr>
          <p:cNvPr id="62469" name="Line 5"/>
          <p:cNvSpPr>
            <a:spLocks noChangeShapeType="1"/>
          </p:cNvSpPr>
          <p:nvPr/>
        </p:nvSpPr>
        <p:spPr bwMode="auto">
          <a:xfrm>
            <a:off x="6267450" y="3429000"/>
            <a:ext cx="0" cy="533400"/>
          </a:xfrm>
          <a:prstGeom prst="line">
            <a:avLst/>
          </a:prstGeom>
          <a:noFill/>
          <a:ln w="19050">
            <a:solidFill>
              <a:schemeClr val="tx1"/>
            </a:solidFill>
            <a:round/>
            <a:headEnd/>
            <a:tailEnd/>
          </a:ln>
        </p:spPr>
        <p:txBody>
          <a:bodyPr wrap="none" anchor="ctr"/>
          <a:lstStyle/>
          <a:p>
            <a:endParaRPr lang="en-US"/>
          </a:p>
        </p:txBody>
      </p:sp>
      <p:sp>
        <p:nvSpPr>
          <p:cNvPr id="62470" name="Text Box 6"/>
          <p:cNvSpPr txBox="1">
            <a:spLocks noChangeArrowheads="1"/>
          </p:cNvSpPr>
          <p:nvPr/>
        </p:nvSpPr>
        <p:spPr bwMode="auto">
          <a:xfrm>
            <a:off x="6038850" y="3962400"/>
            <a:ext cx="438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50</a:t>
            </a:r>
          </a:p>
        </p:txBody>
      </p:sp>
      <p:sp>
        <p:nvSpPr>
          <p:cNvPr id="62471" name="Line 7"/>
          <p:cNvSpPr>
            <a:spLocks noChangeShapeType="1"/>
          </p:cNvSpPr>
          <p:nvPr/>
        </p:nvSpPr>
        <p:spPr bwMode="auto">
          <a:xfrm>
            <a:off x="5200650" y="3429000"/>
            <a:ext cx="0" cy="533400"/>
          </a:xfrm>
          <a:prstGeom prst="line">
            <a:avLst/>
          </a:prstGeom>
          <a:noFill/>
          <a:ln w="19050">
            <a:solidFill>
              <a:schemeClr val="tx1"/>
            </a:solidFill>
            <a:round/>
            <a:headEnd/>
            <a:tailEnd/>
          </a:ln>
        </p:spPr>
        <p:txBody>
          <a:bodyPr wrap="none" anchor="ctr"/>
          <a:lstStyle/>
          <a:p>
            <a:endParaRPr lang="en-US"/>
          </a:p>
        </p:txBody>
      </p:sp>
      <p:sp>
        <p:nvSpPr>
          <p:cNvPr id="62472" name="Line 8"/>
          <p:cNvSpPr>
            <a:spLocks noChangeShapeType="1"/>
          </p:cNvSpPr>
          <p:nvPr/>
        </p:nvSpPr>
        <p:spPr bwMode="auto">
          <a:xfrm>
            <a:off x="3219450" y="3429000"/>
            <a:ext cx="0" cy="533400"/>
          </a:xfrm>
          <a:prstGeom prst="line">
            <a:avLst/>
          </a:prstGeom>
          <a:noFill/>
          <a:ln w="19050">
            <a:solidFill>
              <a:schemeClr val="tx1"/>
            </a:solidFill>
            <a:round/>
            <a:headEnd/>
            <a:tailEnd/>
          </a:ln>
        </p:spPr>
        <p:txBody>
          <a:bodyPr wrap="none" anchor="ctr"/>
          <a:lstStyle/>
          <a:p>
            <a:endParaRPr lang="en-US"/>
          </a:p>
        </p:txBody>
      </p:sp>
      <p:sp>
        <p:nvSpPr>
          <p:cNvPr id="62473" name="Line 9"/>
          <p:cNvSpPr>
            <a:spLocks noChangeShapeType="1"/>
          </p:cNvSpPr>
          <p:nvPr/>
        </p:nvSpPr>
        <p:spPr bwMode="auto">
          <a:xfrm>
            <a:off x="2076450" y="3429000"/>
            <a:ext cx="0" cy="533400"/>
          </a:xfrm>
          <a:prstGeom prst="line">
            <a:avLst/>
          </a:prstGeom>
          <a:noFill/>
          <a:ln w="19050">
            <a:solidFill>
              <a:schemeClr val="tx1"/>
            </a:solidFill>
            <a:round/>
            <a:headEnd/>
            <a:tailEnd/>
          </a:ln>
        </p:spPr>
        <p:txBody>
          <a:bodyPr wrap="none" anchor="ctr"/>
          <a:lstStyle/>
          <a:p>
            <a:endParaRPr lang="en-US"/>
          </a:p>
        </p:txBody>
      </p:sp>
      <p:sp>
        <p:nvSpPr>
          <p:cNvPr id="62474" name="Line 10"/>
          <p:cNvSpPr>
            <a:spLocks noChangeShapeType="1"/>
          </p:cNvSpPr>
          <p:nvPr/>
        </p:nvSpPr>
        <p:spPr bwMode="auto">
          <a:xfrm>
            <a:off x="4210050" y="3429000"/>
            <a:ext cx="0" cy="533400"/>
          </a:xfrm>
          <a:prstGeom prst="line">
            <a:avLst/>
          </a:prstGeom>
          <a:noFill/>
          <a:ln w="19050">
            <a:solidFill>
              <a:schemeClr val="tx1"/>
            </a:solidFill>
            <a:round/>
            <a:headEnd/>
            <a:tailEnd/>
          </a:ln>
        </p:spPr>
        <p:txBody>
          <a:bodyPr wrap="none" anchor="ctr"/>
          <a:lstStyle/>
          <a:p>
            <a:endParaRPr lang="en-US"/>
          </a:p>
        </p:txBody>
      </p:sp>
      <p:sp>
        <p:nvSpPr>
          <p:cNvPr id="62475" name="Text Box 11"/>
          <p:cNvSpPr txBox="1">
            <a:spLocks noChangeArrowheads="1"/>
          </p:cNvSpPr>
          <p:nvPr/>
        </p:nvSpPr>
        <p:spPr bwMode="auto">
          <a:xfrm>
            <a:off x="2990850" y="3962400"/>
            <a:ext cx="565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150</a:t>
            </a:r>
          </a:p>
        </p:txBody>
      </p:sp>
      <p:sp>
        <p:nvSpPr>
          <p:cNvPr id="62476" name="Text Box 12"/>
          <p:cNvSpPr txBox="1">
            <a:spLocks noChangeArrowheads="1"/>
          </p:cNvSpPr>
          <p:nvPr/>
        </p:nvSpPr>
        <p:spPr bwMode="auto">
          <a:xfrm>
            <a:off x="4057650" y="3962400"/>
            <a:ext cx="565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100</a:t>
            </a:r>
          </a:p>
        </p:txBody>
      </p:sp>
      <p:sp>
        <p:nvSpPr>
          <p:cNvPr id="62477" name="Text Box 13"/>
          <p:cNvSpPr txBox="1">
            <a:spLocks noChangeArrowheads="1"/>
          </p:cNvSpPr>
          <p:nvPr/>
        </p:nvSpPr>
        <p:spPr bwMode="auto">
          <a:xfrm>
            <a:off x="4972050" y="3962400"/>
            <a:ext cx="438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80</a:t>
            </a:r>
          </a:p>
        </p:txBody>
      </p:sp>
      <p:sp>
        <p:nvSpPr>
          <p:cNvPr id="62478" name="Text Box 14"/>
          <p:cNvSpPr txBox="1">
            <a:spLocks noChangeArrowheads="1"/>
          </p:cNvSpPr>
          <p:nvPr/>
        </p:nvSpPr>
        <p:spPr bwMode="auto">
          <a:xfrm>
            <a:off x="1847850" y="3962400"/>
            <a:ext cx="5651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210</a:t>
            </a:r>
          </a:p>
        </p:txBody>
      </p:sp>
      <p:sp>
        <p:nvSpPr>
          <p:cNvPr id="62479" name="Line 15"/>
          <p:cNvSpPr>
            <a:spLocks noChangeShapeType="1"/>
          </p:cNvSpPr>
          <p:nvPr/>
        </p:nvSpPr>
        <p:spPr bwMode="auto">
          <a:xfrm flipV="1">
            <a:off x="6572250" y="31242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62480" name="Text Box 16"/>
          <p:cNvSpPr txBox="1">
            <a:spLocks noChangeArrowheads="1"/>
          </p:cNvSpPr>
          <p:nvPr/>
        </p:nvSpPr>
        <p:spPr bwMode="auto">
          <a:xfrm>
            <a:off x="5734050" y="2438400"/>
            <a:ext cx="1589088"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Aliphatic CH</a:t>
            </a:r>
            <a:r>
              <a:rPr lang="en-US" altLang="en-US" sz="1800" baseline="-25000">
                <a:solidFill>
                  <a:srgbClr val="000066"/>
                </a:solidFill>
                <a:latin typeface="Arial" charset="0"/>
              </a:rPr>
              <a:t>3</a:t>
            </a:r>
            <a:r>
              <a:rPr lang="en-US" altLang="en-US" sz="1800">
                <a:solidFill>
                  <a:srgbClr val="000066"/>
                </a:solidFill>
                <a:latin typeface="Arial" charset="0"/>
              </a:rPr>
              <a:t>,</a:t>
            </a:r>
          </a:p>
          <a:p>
            <a:pPr algn="ctr" eaLnBrk="0" hangingPunct="0"/>
            <a:r>
              <a:rPr lang="en-US" altLang="en-US" sz="1800">
                <a:solidFill>
                  <a:srgbClr val="000066"/>
                </a:solidFill>
                <a:latin typeface="Arial" charset="0"/>
              </a:rPr>
              <a:t>CH</a:t>
            </a:r>
            <a:r>
              <a:rPr lang="en-US" altLang="en-US" sz="1800" baseline="-25000">
                <a:solidFill>
                  <a:srgbClr val="000066"/>
                </a:solidFill>
                <a:latin typeface="Arial" charset="0"/>
              </a:rPr>
              <a:t>2</a:t>
            </a:r>
            <a:r>
              <a:rPr lang="en-US" altLang="en-US" sz="1800">
                <a:solidFill>
                  <a:srgbClr val="000066"/>
                </a:solidFill>
                <a:latin typeface="Arial" charset="0"/>
              </a:rPr>
              <a:t>, CH</a:t>
            </a:r>
          </a:p>
        </p:txBody>
      </p:sp>
      <p:sp>
        <p:nvSpPr>
          <p:cNvPr id="62481" name="Line 17"/>
          <p:cNvSpPr>
            <a:spLocks noChangeShapeType="1"/>
          </p:cNvSpPr>
          <p:nvPr/>
        </p:nvSpPr>
        <p:spPr bwMode="auto">
          <a:xfrm flipV="1">
            <a:off x="3905250" y="2743200"/>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2482" name="Text Box 18"/>
          <p:cNvSpPr txBox="1">
            <a:spLocks noChangeArrowheads="1"/>
          </p:cNvSpPr>
          <p:nvPr/>
        </p:nvSpPr>
        <p:spPr bwMode="auto">
          <a:xfrm>
            <a:off x="4743450" y="4724400"/>
            <a:ext cx="22288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Carbons adjacent to</a:t>
            </a:r>
          </a:p>
          <a:p>
            <a:pPr algn="ctr" eaLnBrk="0" hangingPunct="0"/>
            <a:r>
              <a:rPr lang="en-US" altLang="en-US" sz="1800">
                <a:solidFill>
                  <a:srgbClr val="000066"/>
                </a:solidFill>
                <a:latin typeface="Arial" charset="0"/>
              </a:rPr>
              <a:t>alcohols, ketones</a:t>
            </a:r>
          </a:p>
        </p:txBody>
      </p:sp>
      <p:sp>
        <p:nvSpPr>
          <p:cNvPr id="62483" name="Line 19"/>
          <p:cNvSpPr>
            <a:spLocks noChangeShapeType="1"/>
          </p:cNvSpPr>
          <p:nvPr/>
        </p:nvSpPr>
        <p:spPr bwMode="auto">
          <a:xfrm flipV="1">
            <a:off x="4743450" y="3124200"/>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62484" name="Text Box 20"/>
          <p:cNvSpPr txBox="1">
            <a:spLocks noChangeArrowheads="1"/>
          </p:cNvSpPr>
          <p:nvPr/>
        </p:nvSpPr>
        <p:spPr bwMode="auto">
          <a:xfrm>
            <a:off x="4286250" y="2743200"/>
            <a:ext cx="895350" cy="366713"/>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Olefins</a:t>
            </a:r>
          </a:p>
        </p:txBody>
      </p:sp>
      <p:sp>
        <p:nvSpPr>
          <p:cNvPr id="62485" name="Text Box 21"/>
          <p:cNvSpPr txBox="1">
            <a:spLocks noChangeArrowheads="1"/>
          </p:cNvSpPr>
          <p:nvPr/>
        </p:nvSpPr>
        <p:spPr bwMode="auto">
          <a:xfrm>
            <a:off x="2787650" y="2057400"/>
            <a:ext cx="21526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Aromatics,</a:t>
            </a:r>
          </a:p>
          <a:p>
            <a:pPr algn="ctr" eaLnBrk="0" hangingPunct="0"/>
            <a:r>
              <a:rPr lang="en-US" altLang="en-US" sz="1800">
                <a:solidFill>
                  <a:srgbClr val="000066"/>
                </a:solidFill>
                <a:latin typeface="Arial" charset="0"/>
              </a:rPr>
              <a:t>conjugated alkenes</a:t>
            </a:r>
          </a:p>
        </p:txBody>
      </p:sp>
      <p:sp>
        <p:nvSpPr>
          <p:cNvPr id="62486" name="Text Box 22"/>
          <p:cNvSpPr txBox="1">
            <a:spLocks noChangeArrowheads="1"/>
          </p:cNvSpPr>
          <p:nvPr/>
        </p:nvSpPr>
        <p:spPr bwMode="auto">
          <a:xfrm>
            <a:off x="1847850" y="4572000"/>
            <a:ext cx="19748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C=O of Acids,</a:t>
            </a:r>
          </a:p>
          <a:p>
            <a:pPr algn="ctr" eaLnBrk="0" hangingPunct="0"/>
            <a:r>
              <a:rPr lang="en-US" altLang="en-US" sz="1800">
                <a:solidFill>
                  <a:srgbClr val="000066"/>
                </a:solidFill>
                <a:latin typeface="Arial" charset="0"/>
              </a:rPr>
              <a:t>aldehydes, esters</a:t>
            </a:r>
            <a:endParaRPr lang="en-US" altLang="en-US" sz="1800">
              <a:solidFill>
                <a:srgbClr val="660033"/>
              </a:solidFill>
              <a:latin typeface="Arial" charset="0"/>
            </a:endParaRPr>
          </a:p>
        </p:txBody>
      </p:sp>
      <p:sp>
        <p:nvSpPr>
          <p:cNvPr id="62487" name="Text Box 23"/>
          <p:cNvSpPr txBox="1">
            <a:spLocks noChangeArrowheads="1"/>
          </p:cNvSpPr>
          <p:nvPr/>
        </p:nvSpPr>
        <p:spPr bwMode="auto">
          <a:xfrm>
            <a:off x="6724650" y="3962400"/>
            <a:ext cx="666750" cy="641350"/>
          </a:xfrm>
          <a:prstGeom prst="rect">
            <a:avLst/>
          </a:prstGeom>
          <a:noFill/>
          <a:ln w="9525">
            <a:noFill/>
            <a:miter lim="800000"/>
            <a:headEnd/>
            <a:tailEnd/>
          </a:ln>
        </p:spPr>
        <p:txBody>
          <a:bodyPr wrap="none">
            <a:spAutoFit/>
          </a:bodyPr>
          <a:lstStyle/>
          <a:p>
            <a:pPr algn="ctr" eaLnBrk="0" hangingPunct="0"/>
            <a:r>
              <a:rPr lang="en-US" altLang="en-US" sz="1800" b="1">
                <a:solidFill>
                  <a:srgbClr val="000066"/>
                </a:solidFill>
                <a:latin typeface="Arial" charset="0"/>
              </a:rPr>
              <a:t>0</a:t>
            </a:r>
          </a:p>
          <a:p>
            <a:pPr algn="ctr" eaLnBrk="0" hangingPunct="0"/>
            <a:r>
              <a:rPr lang="en-US" altLang="en-US" sz="1800" b="1">
                <a:solidFill>
                  <a:srgbClr val="CC3300"/>
                </a:solidFill>
                <a:latin typeface="Arial" charset="0"/>
              </a:rPr>
              <a:t>TMS</a:t>
            </a:r>
            <a:endParaRPr lang="en-US" altLang="en-US" sz="1800" b="1">
              <a:solidFill>
                <a:srgbClr val="000066"/>
              </a:solidFill>
              <a:latin typeface="Arial" charset="0"/>
            </a:endParaRPr>
          </a:p>
        </p:txBody>
      </p:sp>
      <p:sp>
        <p:nvSpPr>
          <p:cNvPr id="62488" name="Line 24"/>
          <p:cNvSpPr>
            <a:spLocks noChangeShapeType="1"/>
          </p:cNvSpPr>
          <p:nvPr/>
        </p:nvSpPr>
        <p:spPr bwMode="auto">
          <a:xfrm flipV="1">
            <a:off x="2152650" y="3048000"/>
            <a:ext cx="0" cy="533400"/>
          </a:xfrm>
          <a:prstGeom prst="line">
            <a:avLst/>
          </a:prstGeom>
          <a:noFill/>
          <a:ln w="9525">
            <a:solidFill>
              <a:schemeClr val="tx1"/>
            </a:solidFill>
            <a:round/>
            <a:headEnd/>
            <a:tailEnd type="triangle" w="med" len="med"/>
          </a:ln>
        </p:spPr>
        <p:txBody>
          <a:bodyPr wrap="none" anchor="ctr"/>
          <a:lstStyle/>
          <a:p>
            <a:endParaRPr lang="en-US"/>
          </a:p>
        </p:txBody>
      </p:sp>
      <p:sp>
        <p:nvSpPr>
          <p:cNvPr id="62489" name="Text Box 25"/>
          <p:cNvSpPr txBox="1">
            <a:spLocks noChangeArrowheads="1"/>
          </p:cNvSpPr>
          <p:nvPr/>
        </p:nvSpPr>
        <p:spPr bwMode="auto">
          <a:xfrm>
            <a:off x="1695450" y="2286000"/>
            <a:ext cx="984250" cy="641350"/>
          </a:xfrm>
          <a:prstGeom prst="rect">
            <a:avLst/>
          </a:prstGeom>
          <a:noFill/>
          <a:ln w="9525">
            <a:noFill/>
            <a:miter lim="800000"/>
            <a:headEnd/>
            <a:tailEnd/>
          </a:ln>
        </p:spPr>
        <p:txBody>
          <a:bodyPr wrap="none">
            <a:spAutoFit/>
          </a:bodyPr>
          <a:lstStyle/>
          <a:p>
            <a:pPr algn="ctr" eaLnBrk="0" hangingPunct="0"/>
            <a:r>
              <a:rPr lang="en-US" altLang="en-US" sz="1800">
                <a:solidFill>
                  <a:srgbClr val="000066"/>
                </a:solidFill>
                <a:latin typeface="Arial" charset="0"/>
              </a:rPr>
              <a:t>C=O in</a:t>
            </a:r>
          </a:p>
          <a:p>
            <a:pPr algn="ctr" eaLnBrk="0" hangingPunct="0"/>
            <a:r>
              <a:rPr lang="en-US" altLang="en-US" sz="1800">
                <a:solidFill>
                  <a:srgbClr val="000066"/>
                </a:solidFill>
                <a:latin typeface="Arial" charset="0"/>
              </a:rPr>
              <a:t>ketones</a:t>
            </a:r>
            <a:endParaRPr lang="en-US" altLang="en-US" sz="1800">
              <a:solidFill>
                <a:srgbClr val="660033"/>
              </a:solidFill>
              <a:latin typeface="Arial" charset="0"/>
            </a:endParaRPr>
          </a:p>
        </p:txBody>
      </p:sp>
      <p:sp>
        <p:nvSpPr>
          <p:cNvPr id="62490" name="Line 26"/>
          <p:cNvSpPr>
            <a:spLocks noChangeShapeType="1"/>
          </p:cNvSpPr>
          <p:nvPr/>
        </p:nvSpPr>
        <p:spPr bwMode="auto">
          <a:xfrm>
            <a:off x="2762250" y="3886200"/>
            <a:ext cx="0" cy="685800"/>
          </a:xfrm>
          <a:prstGeom prst="line">
            <a:avLst/>
          </a:prstGeom>
          <a:noFill/>
          <a:ln w="9525">
            <a:solidFill>
              <a:schemeClr val="tx1"/>
            </a:solidFill>
            <a:round/>
            <a:headEnd/>
            <a:tailEnd type="triangle" w="med" len="med"/>
          </a:ln>
        </p:spPr>
        <p:txBody>
          <a:bodyPr wrap="none" anchor="ctr"/>
          <a:lstStyle/>
          <a:p>
            <a:endParaRPr lang="en-US"/>
          </a:p>
        </p:txBody>
      </p:sp>
      <p:sp>
        <p:nvSpPr>
          <p:cNvPr id="62491" name="Line 27"/>
          <p:cNvSpPr>
            <a:spLocks noChangeShapeType="1"/>
          </p:cNvSpPr>
          <p:nvPr/>
        </p:nvSpPr>
        <p:spPr bwMode="auto">
          <a:xfrm>
            <a:off x="5810250" y="3886200"/>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2492" name="Rectangle 28"/>
          <p:cNvSpPr>
            <a:spLocks noChangeArrowheads="1"/>
          </p:cNvSpPr>
          <p:nvPr/>
        </p:nvSpPr>
        <p:spPr bwMode="auto">
          <a:xfrm>
            <a:off x="1847850" y="3657600"/>
            <a:ext cx="5410200" cy="76200"/>
          </a:xfrm>
          <a:prstGeom prst="rect">
            <a:avLst/>
          </a:prstGeom>
          <a:solidFill>
            <a:srgbClr val="FFFF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0" y="1676400"/>
            <a:ext cx="9144000" cy="4876800"/>
          </a:xfrm>
        </p:spPr>
        <p:txBody>
          <a:bodyPr/>
          <a:lstStyle/>
          <a:p>
            <a:pPr eaLnBrk="1" hangingPunct="1"/>
            <a:r>
              <a:rPr lang="en-US" dirty="0" smtClean="0"/>
              <a:t>Nuclei which are close to one another exert an influence on each other's effective magnetic field. This effect shows up in the NMR spectrum when the nuclei are nonequivalent. If the distance between non-equivalent nuclei is less than or equal to three bond lengths, this effect is observable. This effect is called spin-spin coupling or J coupling. </a:t>
            </a:r>
          </a:p>
        </p:txBody>
      </p:sp>
      <p:sp>
        <p:nvSpPr>
          <p:cNvPr id="33794" name="Rectangle 2"/>
          <p:cNvSpPr>
            <a:spLocks noGrp="1" noChangeArrowheads="1"/>
          </p:cNvSpPr>
          <p:nvPr>
            <p:ph type="title"/>
          </p:nvPr>
        </p:nvSpPr>
        <p:spPr>
          <a:xfrm>
            <a:off x="762000" y="304800"/>
            <a:ext cx="7772400" cy="1143000"/>
          </a:xfrm>
        </p:spPr>
        <p:txBody>
          <a:bodyPr/>
          <a:lstStyle/>
          <a:p>
            <a:pPr eaLnBrk="1" hangingPunct="1">
              <a:defRPr/>
            </a:pPr>
            <a:r>
              <a:rPr lang="en-US" smtClean="0">
                <a:solidFill>
                  <a:srgbClr val="CC0000"/>
                </a:solidFill>
                <a:effectLst>
                  <a:outerShdw blurRad="38100" dist="38100" dir="2700000" algn="tl">
                    <a:srgbClr val="C0C0C0"/>
                  </a:outerShdw>
                </a:effectLst>
              </a:rPr>
              <a:t>Spin-Spin Coupling</a:t>
            </a: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0" y="533400"/>
            <a:ext cx="9144000" cy="1219200"/>
          </a:xfrm>
        </p:spPr>
        <p:txBody>
          <a:bodyPr>
            <a:normAutofit fontScale="25000" lnSpcReduction="20000"/>
          </a:bodyPr>
          <a:lstStyle/>
          <a:p>
            <a:pPr eaLnBrk="1" hangingPunct="1">
              <a:lnSpc>
                <a:spcPct val="90000"/>
              </a:lnSpc>
            </a:pPr>
            <a:r>
              <a:rPr lang="en-US" smtClean="0"/>
              <a:t>For the next example, consider a molecule with spin 1/2 nuclei, one type A and type B</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r>
              <a:rPr lang="en-US" sz="2400" smtClean="0"/>
              <a:t>This series is called Pascal's triangle and can be calculated from the coefficients of the expansion of the equation      (x+1)</a:t>
            </a:r>
            <a:r>
              <a:rPr lang="en-US" sz="2400" baseline="30000" smtClean="0"/>
              <a:t>n</a:t>
            </a:r>
            <a:endParaRPr lang="en-US" sz="2400" smtClean="0"/>
          </a:p>
        </p:txBody>
      </p:sp>
      <p:sp>
        <p:nvSpPr>
          <p:cNvPr id="34818" name="Rectangle 2"/>
          <p:cNvSpPr>
            <a:spLocks noGrp="1" noChangeArrowheads="1"/>
          </p:cNvSpPr>
          <p:nvPr>
            <p:ph type="title"/>
          </p:nvPr>
        </p:nvSpPr>
        <p:spPr>
          <a:xfrm>
            <a:off x="609600" y="0"/>
            <a:ext cx="7772400" cy="609600"/>
          </a:xfrm>
        </p:spPr>
        <p:txBody>
          <a:bodyPr>
            <a:normAutofit fontScale="90000"/>
          </a:bodyPr>
          <a:lstStyle/>
          <a:p>
            <a:pPr eaLnBrk="1" hangingPunct="1">
              <a:defRPr/>
            </a:pPr>
            <a:r>
              <a:rPr lang="en-US" smtClean="0">
                <a:solidFill>
                  <a:srgbClr val="CC0000"/>
                </a:solidFill>
                <a:effectLst>
                  <a:outerShdw blurRad="38100" dist="38100" dir="2700000" algn="tl">
                    <a:srgbClr val="C0C0C0"/>
                  </a:outerShdw>
                </a:effectLst>
              </a:rPr>
              <a:t>Spin-Spin Coupling</a:t>
            </a:r>
          </a:p>
        </p:txBody>
      </p:sp>
      <p:pic>
        <p:nvPicPr>
          <p:cNvPr id="65540" name="Picture 4"/>
          <p:cNvPicPr>
            <a:picLocks noChangeAspect="1" noChangeArrowheads="1"/>
          </p:cNvPicPr>
          <p:nvPr/>
        </p:nvPicPr>
        <p:blipFill>
          <a:blip r:embed="rId2"/>
          <a:srcRect/>
          <a:stretch>
            <a:fillRect/>
          </a:stretch>
        </p:blipFill>
        <p:spPr bwMode="auto">
          <a:xfrm>
            <a:off x="2514600" y="1371600"/>
            <a:ext cx="4251325" cy="4267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Student\Desktop\nmr splitting.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52400" y="228600"/>
            <a:ext cx="2847975" cy="457200"/>
          </a:xfrm>
          <a:prstGeom prst="rect">
            <a:avLst/>
          </a:prstGeom>
          <a:noFill/>
          <a:ln w="9525">
            <a:noFill/>
            <a:miter lim="800000"/>
            <a:headEnd/>
            <a:tailEnd/>
          </a:ln>
          <a:effectLst/>
        </p:spPr>
        <p:txBody>
          <a:bodyPr wrap="none">
            <a:spAutoFit/>
          </a:bodyPr>
          <a:lstStyle/>
          <a:p>
            <a:pPr eaLnBrk="0" hangingPunct="0">
              <a:defRPr/>
            </a:pPr>
            <a:r>
              <a:rPr lang="en-US" altLang="en-US">
                <a:solidFill>
                  <a:srgbClr val="000066"/>
                </a:solidFill>
                <a:effectLst>
                  <a:outerShdw blurRad="38100" dist="38100" dir="2700000" algn="tl">
                    <a:srgbClr val="C0C0C0"/>
                  </a:outerShdw>
                </a:effectLst>
                <a:latin typeface="Arial" charset="0"/>
              </a:rPr>
              <a:t>Coupling Constants</a:t>
            </a:r>
            <a:endParaRPr lang="en-US" altLang="en-US" sz="1800">
              <a:solidFill>
                <a:srgbClr val="660033"/>
              </a:solidFill>
              <a:latin typeface="Arial" charset="0"/>
            </a:endParaRPr>
          </a:p>
        </p:txBody>
      </p:sp>
      <p:sp>
        <p:nvSpPr>
          <p:cNvPr id="66563" name="Text Box 3"/>
          <p:cNvSpPr txBox="1">
            <a:spLocks noChangeArrowheads="1"/>
          </p:cNvSpPr>
          <p:nvPr/>
        </p:nvSpPr>
        <p:spPr bwMode="auto">
          <a:xfrm>
            <a:off x="304800" y="762000"/>
            <a:ext cx="8259763" cy="366713"/>
          </a:xfrm>
          <a:prstGeom prst="rect">
            <a:avLst/>
          </a:prstGeom>
          <a:noFill/>
          <a:ln w="9525">
            <a:noFill/>
            <a:miter lim="800000"/>
            <a:headEnd/>
            <a:tailEnd/>
          </a:ln>
        </p:spPr>
        <p:txBody>
          <a:bodyPr wrap="none">
            <a:spAutoFit/>
          </a:bodyPr>
          <a:lstStyle/>
          <a:p>
            <a:r>
              <a:rPr lang="en-US" sz="1800" i="1" dirty="0">
                <a:latin typeface="Tahoma" pitchFamily="34" charset="0"/>
              </a:rPr>
              <a:t>Energy level of a nuclei are affected by covalently-bonded neighbors spin-states</a:t>
            </a:r>
          </a:p>
        </p:txBody>
      </p:sp>
      <p:sp>
        <p:nvSpPr>
          <p:cNvPr id="66564" name="Line 4"/>
          <p:cNvSpPr>
            <a:spLocks noChangeShapeType="1"/>
          </p:cNvSpPr>
          <p:nvPr/>
        </p:nvSpPr>
        <p:spPr bwMode="auto">
          <a:xfrm flipH="1">
            <a:off x="1981200" y="2247900"/>
            <a:ext cx="355600" cy="1588"/>
          </a:xfrm>
          <a:prstGeom prst="line">
            <a:avLst/>
          </a:prstGeom>
          <a:noFill/>
          <a:ln w="12700">
            <a:solidFill>
              <a:srgbClr val="000000"/>
            </a:solidFill>
            <a:round/>
            <a:headEnd/>
            <a:tailEnd/>
          </a:ln>
        </p:spPr>
        <p:txBody>
          <a:bodyPr/>
          <a:lstStyle/>
          <a:p>
            <a:endParaRPr lang="en-US"/>
          </a:p>
        </p:txBody>
      </p:sp>
      <p:sp>
        <p:nvSpPr>
          <p:cNvPr id="66565" name="Rectangle 5"/>
          <p:cNvSpPr>
            <a:spLocks noChangeArrowheads="1"/>
          </p:cNvSpPr>
          <p:nvPr/>
        </p:nvSpPr>
        <p:spPr bwMode="auto">
          <a:xfrm>
            <a:off x="1981200" y="2235200"/>
            <a:ext cx="368300" cy="25400"/>
          </a:xfrm>
          <a:prstGeom prst="rect">
            <a:avLst/>
          </a:prstGeom>
          <a:solidFill>
            <a:srgbClr val="000000"/>
          </a:solidFill>
          <a:ln w="9525">
            <a:noFill/>
            <a:miter lim="800000"/>
            <a:headEnd/>
            <a:tailEnd/>
          </a:ln>
        </p:spPr>
        <p:txBody>
          <a:bodyPr/>
          <a:lstStyle/>
          <a:p>
            <a:endParaRPr lang="en-US"/>
          </a:p>
        </p:txBody>
      </p:sp>
      <p:sp>
        <p:nvSpPr>
          <p:cNvPr id="66566" name="Rectangle 6"/>
          <p:cNvSpPr>
            <a:spLocks noChangeArrowheads="1"/>
          </p:cNvSpPr>
          <p:nvPr/>
        </p:nvSpPr>
        <p:spPr bwMode="auto">
          <a:xfrm>
            <a:off x="2692400" y="2235200"/>
            <a:ext cx="508000" cy="25400"/>
          </a:xfrm>
          <a:prstGeom prst="rect">
            <a:avLst/>
          </a:prstGeom>
          <a:solidFill>
            <a:srgbClr val="000000"/>
          </a:solidFill>
          <a:ln w="9525">
            <a:noFill/>
            <a:miter lim="800000"/>
            <a:headEnd/>
            <a:tailEnd/>
          </a:ln>
        </p:spPr>
        <p:txBody>
          <a:bodyPr/>
          <a:lstStyle/>
          <a:p>
            <a:endParaRPr lang="en-US"/>
          </a:p>
        </p:txBody>
      </p:sp>
      <p:sp>
        <p:nvSpPr>
          <p:cNvPr id="66567" name="Line 7"/>
          <p:cNvSpPr>
            <a:spLocks noChangeShapeType="1"/>
          </p:cNvSpPr>
          <p:nvPr/>
        </p:nvSpPr>
        <p:spPr bwMode="auto">
          <a:xfrm flipH="1">
            <a:off x="2692400" y="2247900"/>
            <a:ext cx="495300" cy="1588"/>
          </a:xfrm>
          <a:prstGeom prst="line">
            <a:avLst/>
          </a:prstGeom>
          <a:noFill/>
          <a:ln w="12700">
            <a:solidFill>
              <a:srgbClr val="000000"/>
            </a:solidFill>
            <a:round/>
            <a:headEnd/>
            <a:tailEnd/>
          </a:ln>
        </p:spPr>
        <p:txBody>
          <a:bodyPr/>
          <a:lstStyle/>
          <a:p>
            <a:endParaRPr lang="en-US"/>
          </a:p>
        </p:txBody>
      </p:sp>
      <p:sp>
        <p:nvSpPr>
          <p:cNvPr id="66568" name="Line 8"/>
          <p:cNvSpPr>
            <a:spLocks noChangeShapeType="1"/>
          </p:cNvSpPr>
          <p:nvPr/>
        </p:nvSpPr>
        <p:spPr bwMode="auto">
          <a:xfrm>
            <a:off x="2590800" y="1739900"/>
            <a:ext cx="1588" cy="381000"/>
          </a:xfrm>
          <a:prstGeom prst="line">
            <a:avLst/>
          </a:prstGeom>
          <a:noFill/>
          <a:ln w="12700">
            <a:solidFill>
              <a:srgbClr val="000000"/>
            </a:solidFill>
            <a:round/>
            <a:headEnd/>
            <a:tailEnd/>
          </a:ln>
        </p:spPr>
        <p:txBody>
          <a:bodyPr/>
          <a:lstStyle/>
          <a:p>
            <a:endParaRPr lang="en-US"/>
          </a:p>
        </p:txBody>
      </p:sp>
      <p:sp>
        <p:nvSpPr>
          <p:cNvPr id="66569" name="Rectangle 9"/>
          <p:cNvSpPr>
            <a:spLocks noChangeArrowheads="1"/>
          </p:cNvSpPr>
          <p:nvPr/>
        </p:nvSpPr>
        <p:spPr bwMode="auto">
          <a:xfrm>
            <a:off x="2578100" y="1739900"/>
            <a:ext cx="25400" cy="393700"/>
          </a:xfrm>
          <a:prstGeom prst="rect">
            <a:avLst/>
          </a:prstGeom>
          <a:solidFill>
            <a:srgbClr val="000000"/>
          </a:solidFill>
          <a:ln w="9525">
            <a:noFill/>
            <a:miter lim="800000"/>
            <a:headEnd/>
            <a:tailEnd/>
          </a:ln>
        </p:spPr>
        <p:txBody>
          <a:bodyPr/>
          <a:lstStyle/>
          <a:p>
            <a:endParaRPr lang="en-US"/>
          </a:p>
        </p:txBody>
      </p:sp>
      <p:sp>
        <p:nvSpPr>
          <p:cNvPr id="66570" name="Line 10"/>
          <p:cNvSpPr>
            <a:spLocks noChangeShapeType="1"/>
          </p:cNvSpPr>
          <p:nvPr/>
        </p:nvSpPr>
        <p:spPr bwMode="auto">
          <a:xfrm flipV="1">
            <a:off x="2603500" y="2400300"/>
            <a:ext cx="1588" cy="495300"/>
          </a:xfrm>
          <a:prstGeom prst="line">
            <a:avLst/>
          </a:prstGeom>
          <a:noFill/>
          <a:ln w="19050">
            <a:solidFill>
              <a:srgbClr val="000000"/>
            </a:solidFill>
            <a:round/>
            <a:headEnd/>
            <a:tailEnd/>
          </a:ln>
        </p:spPr>
        <p:txBody>
          <a:bodyPr/>
          <a:lstStyle/>
          <a:p>
            <a:endParaRPr lang="en-US"/>
          </a:p>
        </p:txBody>
      </p:sp>
      <p:grpSp>
        <p:nvGrpSpPr>
          <p:cNvPr id="2" name="Group 11"/>
          <p:cNvGrpSpPr>
            <a:grpSpLocks/>
          </p:cNvGrpSpPr>
          <p:nvPr/>
        </p:nvGrpSpPr>
        <p:grpSpPr bwMode="auto">
          <a:xfrm>
            <a:off x="2355850" y="2127250"/>
            <a:ext cx="323850" cy="295275"/>
            <a:chOff x="756" y="2852"/>
            <a:chExt cx="204" cy="186"/>
          </a:xfrm>
        </p:grpSpPr>
        <p:sp>
          <p:nvSpPr>
            <p:cNvPr id="66626" name="Rectangle 12"/>
            <p:cNvSpPr>
              <a:spLocks noChangeArrowheads="1"/>
            </p:cNvSpPr>
            <p:nvPr/>
          </p:nvSpPr>
          <p:spPr bwMode="auto">
            <a:xfrm>
              <a:off x="756" y="2852"/>
              <a:ext cx="53" cy="115"/>
            </a:xfrm>
            <a:prstGeom prst="rect">
              <a:avLst/>
            </a:prstGeom>
            <a:noFill/>
            <a:ln w="9525">
              <a:noFill/>
              <a:miter lim="800000"/>
              <a:headEnd/>
              <a:tailEnd/>
            </a:ln>
          </p:spPr>
          <p:txBody>
            <a:bodyPr wrap="none" lIns="0" tIns="0" rIns="0" bIns="0">
              <a:spAutoFit/>
            </a:bodyPr>
            <a:lstStyle/>
            <a:p>
              <a:pPr eaLnBrk="0" hangingPunct="0"/>
              <a:r>
                <a:rPr lang="en-US" altLang="en-US" sz="1200" b="1">
                  <a:solidFill>
                    <a:srgbClr val="FF6600"/>
                  </a:solidFill>
                  <a:latin typeface="Helvetica" charset="0"/>
                </a:rPr>
                <a:t>1</a:t>
              </a:r>
              <a:endParaRPr lang="en-US" altLang="en-US" b="1">
                <a:solidFill>
                  <a:srgbClr val="FF6600"/>
                </a:solidFill>
                <a:latin typeface="Times" charset="0"/>
              </a:endParaRPr>
            </a:p>
          </p:txBody>
        </p:sp>
        <p:sp>
          <p:nvSpPr>
            <p:cNvPr id="66627" name="Rectangle 13"/>
            <p:cNvSpPr>
              <a:spLocks noChangeArrowheads="1"/>
            </p:cNvSpPr>
            <p:nvPr/>
          </p:nvSpPr>
          <p:spPr bwMode="auto">
            <a:xfrm>
              <a:off x="809" y="2852"/>
              <a:ext cx="53" cy="115"/>
            </a:xfrm>
            <a:prstGeom prst="rect">
              <a:avLst/>
            </a:prstGeom>
            <a:noFill/>
            <a:ln w="9525">
              <a:noFill/>
              <a:miter lim="800000"/>
              <a:headEnd/>
              <a:tailEnd/>
            </a:ln>
          </p:spPr>
          <p:txBody>
            <a:bodyPr wrap="none" lIns="0" tIns="0" rIns="0" bIns="0">
              <a:spAutoFit/>
            </a:bodyPr>
            <a:lstStyle/>
            <a:p>
              <a:pPr eaLnBrk="0" hangingPunct="0"/>
              <a:r>
                <a:rPr lang="en-US" altLang="en-US" sz="1200" b="1">
                  <a:solidFill>
                    <a:srgbClr val="FF6600"/>
                  </a:solidFill>
                  <a:latin typeface="Helvetica" charset="0"/>
                </a:rPr>
                <a:t>3</a:t>
              </a:r>
              <a:endParaRPr lang="en-US" altLang="en-US" b="1">
                <a:solidFill>
                  <a:srgbClr val="FF6600"/>
                </a:solidFill>
                <a:latin typeface="Times" charset="0"/>
              </a:endParaRPr>
            </a:p>
          </p:txBody>
        </p:sp>
        <p:sp>
          <p:nvSpPr>
            <p:cNvPr id="66628" name="Rectangle 14"/>
            <p:cNvSpPr>
              <a:spLocks noChangeArrowheads="1"/>
            </p:cNvSpPr>
            <p:nvPr/>
          </p:nvSpPr>
          <p:spPr bwMode="auto">
            <a:xfrm>
              <a:off x="868" y="2884"/>
              <a:ext cx="92" cy="154"/>
            </a:xfrm>
            <a:prstGeom prst="rect">
              <a:avLst/>
            </a:prstGeom>
            <a:noFill/>
            <a:ln w="9525">
              <a:noFill/>
              <a:miter lim="800000"/>
              <a:headEnd/>
              <a:tailEnd/>
            </a:ln>
          </p:spPr>
          <p:txBody>
            <a:bodyPr wrap="none" lIns="0" tIns="0" rIns="0" bIns="0">
              <a:spAutoFit/>
            </a:bodyPr>
            <a:lstStyle/>
            <a:p>
              <a:pPr eaLnBrk="0" hangingPunct="0"/>
              <a:r>
                <a:rPr lang="en-US" altLang="en-US" sz="1600" b="1">
                  <a:solidFill>
                    <a:srgbClr val="FF6600"/>
                  </a:solidFill>
                  <a:latin typeface="Helvetica" charset="0"/>
                </a:rPr>
                <a:t>C</a:t>
              </a:r>
              <a:endParaRPr lang="en-US" altLang="en-US" b="1">
                <a:solidFill>
                  <a:srgbClr val="FF6600"/>
                </a:solidFill>
                <a:latin typeface="Times" charset="0"/>
              </a:endParaRPr>
            </a:p>
          </p:txBody>
        </p:sp>
      </p:grpSp>
      <p:grpSp>
        <p:nvGrpSpPr>
          <p:cNvPr id="3" name="Group 15"/>
          <p:cNvGrpSpPr>
            <a:grpSpLocks/>
          </p:cNvGrpSpPr>
          <p:nvPr/>
        </p:nvGrpSpPr>
        <p:grpSpPr bwMode="auto">
          <a:xfrm>
            <a:off x="2425700" y="1501775"/>
            <a:ext cx="234950" cy="295275"/>
            <a:chOff x="812" y="2468"/>
            <a:chExt cx="148" cy="186"/>
          </a:xfrm>
        </p:grpSpPr>
        <p:sp>
          <p:nvSpPr>
            <p:cNvPr id="66624" name="Rectangle 16"/>
            <p:cNvSpPr>
              <a:spLocks noChangeArrowheads="1"/>
            </p:cNvSpPr>
            <p:nvPr/>
          </p:nvSpPr>
          <p:spPr bwMode="auto">
            <a:xfrm>
              <a:off x="812" y="2468"/>
              <a:ext cx="53" cy="115"/>
            </a:xfrm>
            <a:prstGeom prst="rect">
              <a:avLst/>
            </a:prstGeom>
            <a:noFill/>
            <a:ln w="9525">
              <a:noFill/>
              <a:miter lim="800000"/>
              <a:headEnd/>
              <a:tailEnd/>
            </a:ln>
          </p:spPr>
          <p:txBody>
            <a:bodyPr wrap="none" lIns="0" tIns="0" rIns="0" bIns="0">
              <a:spAutoFit/>
            </a:bodyPr>
            <a:lstStyle/>
            <a:p>
              <a:pPr eaLnBrk="0" hangingPunct="0"/>
              <a:r>
                <a:rPr lang="en-US" altLang="en-US" sz="1200" b="1">
                  <a:solidFill>
                    <a:srgbClr val="FF6600"/>
                  </a:solidFill>
                  <a:latin typeface="Helvetica" charset="0"/>
                </a:rPr>
                <a:t>1</a:t>
              </a:r>
              <a:endParaRPr lang="en-US" altLang="en-US" b="1">
                <a:solidFill>
                  <a:srgbClr val="FF6600"/>
                </a:solidFill>
                <a:latin typeface="Times" charset="0"/>
              </a:endParaRPr>
            </a:p>
          </p:txBody>
        </p:sp>
        <p:sp>
          <p:nvSpPr>
            <p:cNvPr id="66625" name="Rectangle 17"/>
            <p:cNvSpPr>
              <a:spLocks noChangeArrowheads="1"/>
            </p:cNvSpPr>
            <p:nvPr/>
          </p:nvSpPr>
          <p:spPr bwMode="auto">
            <a:xfrm>
              <a:off x="868" y="2500"/>
              <a:ext cx="92" cy="154"/>
            </a:xfrm>
            <a:prstGeom prst="rect">
              <a:avLst/>
            </a:prstGeom>
            <a:noFill/>
            <a:ln w="9525">
              <a:noFill/>
              <a:miter lim="800000"/>
              <a:headEnd/>
              <a:tailEnd/>
            </a:ln>
          </p:spPr>
          <p:txBody>
            <a:bodyPr wrap="none" lIns="0" tIns="0" rIns="0" bIns="0">
              <a:spAutoFit/>
            </a:bodyPr>
            <a:lstStyle/>
            <a:p>
              <a:pPr eaLnBrk="0" hangingPunct="0"/>
              <a:r>
                <a:rPr lang="en-US" altLang="en-US" sz="1600" b="1">
                  <a:solidFill>
                    <a:srgbClr val="FF6600"/>
                  </a:solidFill>
                  <a:latin typeface="Helvetica" charset="0"/>
                </a:rPr>
                <a:t>H</a:t>
              </a:r>
              <a:endParaRPr lang="en-US" altLang="en-US" b="1">
                <a:solidFill>
                  <a:srgbClr val="FF6600"/>
                </a:solidFill>
                <a:latin typeface="Times" charset="0"/>
              </a:endParaRPr>
            </a:p>
          </p:txBody>
        </p:sp>
      </p:grpSp>
      <p:grpSp>
        <p:nvGrpSpPr>
          <p:cNvPr id="4" name="Group 18"/>
          <p:cNvGrpSpPr>
            <a:grpSpLocks/>
          </p:cNvGrpSpPr>
          <p:nvPr/>
        </p:nvGrpSpPr>
        <p:grpSpPr bwMode="auto">
          <a:xfrm>
            <a:off x="4433888" y="1666875"/>
            <a:ext cx="234950" cy="295275"/>
            <a:chOff x="1680" y="3072"/>
            <a:chExt cx="148" cy="186"/>
          </a:xfrm>
        </p:grpSpPr>
        <p:sp>
          <p:nvSpPr>
            <p:cNvPr id="66622" name="Rectangle 19"/>
            <p:cNvSpPr>
              <a:spLocks noChangeArrowheads="1"/>
            </p:cNvSpPr>
            <p:nvPr/>
          </p:nvSpPr>
          <p:spPr bwMode="auto">
            <a:xfrm>
              <a:off x="1680" y="3072"/>
              <a:ext cx="53" cy="115"/>
            </a:xfrm>
            <a:prstGeom prst="rect">
              <a:avLst/>
            </a:prstGeom>
            <a:noFill/>
            <a:ln w="9525">
              <a:noFill/>
              <a:miter lim="800000"/>
              <a:headEnd/>
              <a:tailEnd/>
            </a:ln>
          </p:spPr>
          <p:txBody>
            <a:bodyPr wrap="none" lIns="0" tIns="0" rIns="0" bIns="0">
              <a:spAutoFit/>
            </a:bodyPr>
            <a:lstStyle/>
            <a:p>
              <a:pPr eaLnBrk="0" hangingPunct="0"/>
              <a:r>
                <a:rPr lang="en-US" altLang="en-US" sz="1200" b="1">
                  <a:solidFill>
                    <a:srgbClr val="FF6600"/>
                  </a:solidFill>
                  <a:latin typeface="Helvetica" charset="0"/>
                </a:rPr>
                <a:t>1</a:t>
              </a:r>
              <a:endParaRPr lang="en-US" altLang="en-US" b="1">
                <a:solidFill>
                  <a:srgbClr val="FF6600"/>
                </a:solidFill>
                <a:latin typeface="Times" charset="0"/>
              </a:endParaRPr>
            </a:p>
          </p:txBody>
        </p:sp>
        <p:sp>
          <p:nvSpPr>
            <p:cNvPr id="66623" name="Rectangle 20"/>
            <p:cNvSpPr>
              <a:spLocks noChangeArrowheads="1"/>
            </p:cNvSpPr>
            <p:nvPr/>
          </p:nvSpPr>
          <p:spPr bwMode="auto">
            <a:xfrm>
              <a:off x="1736" y="3104"/>
              <a:ext cx="92" cy="154"/>
            </a:xfrm>
            <a:prstGeom prst="rect">
              <a:avLst/>
            </a:prstGeom>
            <a:noFill/>
            <a:ln w="9525">
              <a:noFill/>
              <a:miter lim="800000"/>
              <a:headEnd/>
              <a:tailEnd/>
            </a:ln>
          </p:spPr>
          <p:txBody>
            <a:bodyPr wrap="none" lIns="0" tIns="0" rIns="0" bIns="0">
              <a:spAutoFit/>
            </a:bodyPr>
            <a:lstStyle/>
            <a:p>
              <a:pPr eaLnBrk="0" hangingPunct="0"/>
              <a:r>
                <a:rPr lang="en-US" altLang="en-US" sz="1600" b="1">
                  <a:solidFill>
                    <a:srgbClr val="FF6600"/>
                  </a:solidFill>
                  <a:latin typeface="Helvetica" charset="0"/>
                </a:rPr>
                <a:t>H</a:t>
              </a:r>
              <a:endParaRPr lang="en-US" altLang="en-US" b="1">
                <a:solidFill>
                  <a:srgbClr val="FF6600"/>
                </a:solidFill>
                <a:latin typeface="Times" charset="0"/>
              </a:endParaRPr>
            </a:p>
          </p:txBody>
        </p:sp>
      </p:grpSp>
      <p:grpSp>
        <p:nvGrpSpPr>
          <p:cNvPr id="5" name="Group 21"/>
          <p:cNvGrpSpPr>
            <a:grpSpLocks/>
          </p:cNvGrpSpPr>
          <p:nvPr/>
        </p:nvGrpSpPr>
        <p:grpSpPr bwMode="auto">
          <a:xfrm>
            <a:off x="5676900" y="1665288"/>
            <a:ext cx="234950" cy="295275"/>
            <a:chOff x="2416" y="3056"/>
            <a:chExt cx="148" cy="186"/>
          </a:xfrm>
        </p:grpSpPr>
        <p:sp>
          <p:nvSpPr>
            <p:cNvPr id="66620" name="Rectangle 22"/>
            <p:cNvSpPr>
              <a:spLocks noChangeArrowheads="1"/>
            </p:cNvSpPr>
            <p:nvPr/>
          </p:nvSpPr>
          <p:spPr bwMode="auto">
            <a:xfrm>
              <a:off x="2416" y="3056"/>
              <a:ext cx="53" cy="115"/>
            </a:xfrm>
            <a:prstGeom prst="rect">
              <a:avLst/>
            </a:prstGeom>
            <a:noFill/>
            <a:ln w="9525">
              <a:noFill/>
              <a:miter lim="800000"/>
              <a:headEnd/>
              <a:tailEnd/>
            </a:ln>
          </p:spPr>
          <p:txBody>
            <a:bodyPr wrap="none" lIns="0" tIns="0" rIns="0" bIns="0">
              <a:spAutoFit/>
            </a:bodyPr>
            <a:lstStyle/>
            <a:p>
              <a:pPr eaLnBrk="0" hangingPunct="0"/>
              <a:r>
                <a:rPr lang="en-US" altLang="en-US" sz="1200" b="1">
                  <a:solidFill>
                    <a:srgbClr val="FF6600"/>
                  </a:solidFill>
                  <a:latin typeface="Helvetica" charset="0"/>
                </a:rPr>
                <a:t>1</a:t>
              </a:r>
              <a:endParaRPr lang="en-US" altLang="en-US" b="1">
                <a:solidFill>
                  <a:srgbClr val="FF6600"/>
                </a:solidFill>
                <a:latin typeface="Times" charset="0"/>
              </a:endParaRPr>
            </a:p>
          </p:txBody>
        </p:sp>
        <p:sp>
          <p:nvSpPr>
            <p:cNvPr id="66621" name="Rectangle 23"/>
            <p:cNvSpPr>
              <a:spLocks noChangeArrowheads="1"/>
            </p:cNvSpPr>
            <p:nvPr/>
          </p:nvSpPr>
          <p:spPr bwMode="auto">
            <a:xfrm>
              <a:off x="2472" y="3088"/>
              <a:ext cx="92" cy="154"/>
            </a:xfrm>
            <a:prstGeom prst="rect">
              <a:avLst/>
            </a:prstGeom>
            <a:noFill/>
            <a:ln w="9525">
              <a:noFill/>
              <a:miter lim="800000"/>
              <a:headEnd/>
              <a:tailEnd/>
            </a:ln>
          </p:spPr>
          <p:txBody>
            <a:bodyPr wrap="none" lIns="0" tIns="0" rIns="0" bIns="0">
              <a:spAutoFit/>
            </a:bodyPr>
            <a:lstStyle/>
            <a:p>
              <a:pPr eaLnBrk="0" hangingPunct="0"/>
              <a:r>
                <a:rPr lang="en-US" altLang="en-US" sz="1600" b="1">
                  <a:solidFill>
                    <a:srgbClr val="FF6600"/>
                  </a:solidFill>
                  <a:latin typeface="Helvetica" charset="0"/>
                </a:rPr>
                <a:t>H</a:t>
              </a:r>
              <a:endParaRPr lang="en-US" altLang="en-US" b="1">
                <a:solidFill>
                  <a:srgbClr val="FF6600"/>
                </a:solidFill>
                <a:latin typeface="Times" charset="0"/>
              </a:endParaRPr>
            </a:p>
          </p:txBody>
        </p:sp>
      </p:grpSp>
      <p:sp>
        <p:nvSpPr>
          <p:cNvPr id="66575" name="Line 24"/>
          <p:cNvSpPr>
            <a:spLocks noChangeShapeType="1"/>
          </p:cNvSpPr>
          <p:nvPr/>
        </p:nvSpPr>
        <p:spPr bwMode="auto">
          <a:xfrm flipH="1">
            <a:off x="4584700" y="2300288"/>
            <a:ext cx="381000" cy="381000"/>
          </a:xfrm>
          <a:prstGeom prst="line">
            <a:avLst/>
          </a:prstGeom>
          <a:noFill/>
          <a:ln w="19050">
            <a:solidFill>
              <a:schemeClr val="tx1"/>
            </a:solidFill>
            <a:prstDash val="dash"/>
            <a:round/>
            <a:headEnd/>
            <a:tailEnd/>
          </a:ln>
        </p:spPr>
        <p:txBody>
          <a:bodyPr wrap="none" anchor="ctr"/>
          <a:lstStyle/>
          <a:p>
            <a:endParaRPr lang="en-US"/>
          </a:p>
        </p:txBody>
      </p:sp>
      <p:sp>
        <p:nvSpPr>
          <p:cNvPr id="66576" name="Line 25"/>
          <p:cNvSpPr>
            <a:spLocks noChangeShapeType="1"/>
          </p:cNvSpPr>
          <p:nvPr/>
        </p:nvSpPr>
        <p:spPr bwMode="auto">
          <a:xfrm>
            <a:off x="5499100" y="2300288"/>
            <a:ext cx="381000" cy="381000"/>
          </a:xfrm>
          <a:prstGeom prst="line">
            <a:avLst/>
          </a:prstGeom>
          <a:noFill/>
          <a:ln w="19050">
            <a:solidFill>
              <a:schemeClr val="tx1"/>
            </a:solidFill>
            <a:prstDash val="dash"/>
            <a:round/>
            <a:headEnd/>
            <a:tailEnd/>
          </a:ln>
        </p:spPr>
        <p:txBody>
          <a:bodyPr wrap="none" anchor="ctr"/>
          <a:lstStyle/>
          <a:p>
            <a:endParaRPr lang="en-US"/>
          </a:p>
        </p:txBody>
      </p:sp>
      <p:sp>
        <p:nvSpPr>
          <p:cNvPr id="66577" name="Line 26"/>
          <p:cNvSpPr>
            <a:spLocks noChangeShapeType="1"/>
          </p:cNvSpPr>
          <p:nvPr/>
        </p:nvSpPr>
        <p:spPr bwMode="auto">
          <a:xfrm flipH="1">
            <a:off x="4965700" y="2300288"/>
            <a:ext cx="533400" cy="0"/>
          </a:xfrm>
          <a:prstGeom prst="line">
            <a:avLst/>
          </a:prstGeom>
          <a:noFill/>
          <a:ln w="19050">
            <a:solidFill>
              <a:schemeClr val="tx1"/>
            </a:solidFill>
            <a:round/>
            <a:headEnd/>
            <a:tailEnd/>
          </a:ln>
        </p:spPr>
        <p:txBody>
          <a:bodyPr wrap="none" anchor="ctr"/>
          <a:lstStyle/>
          <a:p>
            <a:endParaRPr lang="en-US"/>
          </a:p>
        </p:txBody>
      </p:sp>
      <p:sp>
        <p:nvSpPr>
          <p:cNvPr id="66578" name="Line 27"/>
          <p:cNvSpPr>
            <a:spLocks noChangeShapeType="1"/>
          </p:cNvSpPr>
          <p:nvPr/>
        </p:nvSpPr>
        <p:spPr bwMode="auto">
          <a:xfrm flipH="1" flipV="1">
            <a:off x="4660900" y="1919288"/>
            <a:ext cx="304800" cy="381000"/>
          </a:xfrm>
          <a:prstGeom prst="line">
            <a:avLst/>
          </a:prstGeom>
          <a:noFill/>
          <a:ln w="19050">
            <a:solidFill>
              <a:schemeClr val="tx1"/>
            </a:solidFill>
            <a:round/>
            <a:headEnd/>
            <a:tailEnd/>
          </a:ln>
        </p:spPr>
        <p:txBody>
          <a:bodyPr wrap="none" anchor="ctr"/>
          <a:lstStyle/>
          <a:p>
            <a:endParaRPr lang="en-US"/>
          </a:p>
        </p:txBody>
      </p:sp>
      <p:sp>
        <p:nvSpPr>
          <p:cNvPr id="66579" name="Line 28"/>
          <p:cNvSpPr>
            <a:spLocks noChangeShapeType="1"/>
          </p:cNvSpPr>
          <p:nvPr/>
        </p:nvSpPr>
        <p:spPr bwMode="auto">
          <a:xfrm flipV="1">
            <a:off x="5499100" y="1919288"/>
            <a:ext cx="228600" cy="381000"/>
          </a:xfrm>
          <a:prstGeom prst="line">
            <a:avLst/>
          </a:prstGeom>
          <a:noFill/>
          <a:ln w="19050">
            <a:solidFill>
              <a:schemeClr val="tx1"/>
            </a:solidFill>
            <a:round/>
            <a:headEnd/>
            <a:tailEnd/>
          </a:ln>
        </p:spPr>
        <p:txBody>
          <a:bodyPr wrap="none" anchor="ctr"/>
          <a:lstStyle/>
          <a:p>
            <a:endParaRPr lang="en-US"/>
          </a:p>
        </p:txBody>
      </p:sp>
      <p:sp>
        <p:nvSpPr>
          <p:cNvPr id="66580" name="Text Box 29"/>
          <p:cNvSpPr txBox="1">
            <a:spLocks noChangeArrowheads="1"/>
          </p:cNvSpPr>
          <p:nvPr/>
        </p:nvSpPr>
        <p:spPr bwMode="auto">
          <a:xfrm>
            <a:off x="2755900" y="2376488"/>
            <a:ext cx="1149350" cy="366712"/>
          </a:xfrm>
          <a:prstGeom prst="rect">
            <a:avLst/>
          </a:prstGeom>
          <a:noFill/>
          <a:ln w="9525">
            <a:noFill/>
            <a:miter lim="800000"/>
            <a:headEnd/>
            <a:tailEnd/>
          </a:ln>
        </p:spPr>
        <p:txBody>
          <a:bodyPr wrap="none">
            <a:spAutoFit/>
          </a:bodyPr>
          <a:lstStyle/>
          <a:p>
            <a:pPr eaLnBrk="0" hangingPunct="0"/>
            <a:r>
              <a:rPr lang="en-US" altLang="en-US" sz="1800">
                <a:solidFill>
                  <a:srgbClr val="660033"/>
                </a:solidFill>
                <a:latin typeface="Arial" charset="0"/>
              </a:rPr>
              <a:t>one-bond</a:t>
            </a:r>
            <a:endParaRPr lang="en-US" altLang="en-US">
              <a:latin typeface="Times" charset="0"/>
            </a:endParaRPr>
          </a:p>
        </p:txBody>
      </p:sp>
      <p:sp>
        <p:nvSpPr>
          <p:cNvPr id="66581" name="Text Box 30"/>
          <p:cNvSpPr txBox="1">
            <a:spLocks noChangeArrowheads="1"/>
          </p:cNvSpPr>
          <p:nvPr/>
        </p:nvSpPr>
        <p:spPr bwMode="auto">
          <a:xfrm>
            <a:off x="5803900" y="2047875"/>
            <a:ext cx="1289050" cy="366713"/>
          </a:xfrm>
          <a:prstGeom prst="rect">
            <a:avLst/>
          </a:prstGeom>
          <a:noFill/>
          <a:ln w="9525">
            <a:noFill/>
            <a:miter lim="800000"/>
            <a:headEnd/>
            <a:tailEnd/>
          </a:ln>
        </p:spPr>
        <p:txBody>
          <a:bodyPr wrap="none">
            <a:spAutoFit/>
          </a:bodyPr>
          <a:lstStyle/>
          <a:p>
            <a:pPr eaLnBrk="0" hangingPunct="0"/>
            <a:r>
              <a:rPr lang="en-US" altLang="en-US" sz="1800" dirty="0">
                <a:solidFill>
                  <a:srgbClr val="660033"/>
                </a:solidFill>
                <a:latin typeface="Arial" charset="0"/>
              </a:rPr>
              <a:t>three-bond</a:t>
            </a:r>
          </a:p>
        </p:txBody>
      </p:sp>
      <p:sp>
        <p:nvSpPr>
          <p:cNvPr id="66582" name="Line 31"/>
          <p:cNvSpPr>
            <a:spLocks noChangeShapeType="1"/>
          </p:cNvSpPr>
          <p:nvPr/>
        </p:nvSpPr>
        <p:spPr bwMode="auto">
          <a:xfrm>
            <a:off x="2895600" y="3868738"/>
            <a:ext cx="685800" cy="0"/>
          </a:xfrm>
          <a:prstGeom prst="line">
            <a:avLst/>
          </a:prstGeom>
          <a:noFill/>
          <a:ln w="25400">
            <a:solidFill>
              <a:srgbClr val="800000"/>
            </a:solidFill>
            <a:round/>
            <a:headEnd/>
            <a:tailEnd/>
          </a:ln>
        </p:spPr>
        <p:txBody>
          <a:bodyPr wrap="none" anchor="ctr"/>
          <a:lstStyle/>
          <a:p>
            <a:endParaRPr lang="en-US"/>
          </a:p>
        </p:txBody>
      </p:sp>
      <p:sp>
        <p:nvSpPr>
          <p:cNvPr id="66583" name="Line 32"/>
          <p:cNvSpPr>
            <a:spLocks noChangeShapeType="1"/>
          </p:cNvSpPr>
          <p:nvPr/>
        </p:nvSpPr>
        <p:spPr bwMode="auto">
          <a:xfrm>
            <a:off x="2895600" y="5697538"/>
            <a:ext cx="685800" cy="0"/>
          </a:xfrm>
          <a:prstGeom prst="line">
            <a:avLst/>
          </a:prstGeom>
          <a:noFill/>
          <a:ln w="25400">
            <a:solidFill>
              <a:srgbClr val="800000"/>
            </a:solidFill>
            <a:round/>
            <a:headEnd/>
            <a:tailEnd/>
          </a:ln>
        </p:spPr>
        <p:txBody>
          <a:bodyPr wrap="none" anchor="ctr"/>
          <a:lstStyle/>
          <a:p>
            <a:endParaRPr lang="en-US"/>
          </a:p>
        </p:txBody>
      </p:sp>
      <p:sp>
        <p:nvSpPr>
          <p:cNvPr id="66584" name="Line 33"/>
          <p:cNvSpPr>
            <a:spLocks noChangeShapeType="1"/>
          </p:cNvSpPr>
          <p:nvPr/>
        </p:nvSpPr>
        <p:spPr bwMode="auto">
          <a:xfrm>
            <a:off x="1752600" y="4706938"/>
            <a:ext cx="685800" cy="0"/>
          </a:xfrm>
          <a:prstGeom prst="line">
            <a:avLst/>
          </a:prstGeom>
          <a:noFill/>
          <a:ln w="25400">
            <a:solidFill>
              <a:srgbClr val="800000"/>
            </a:solidFill>
            <a:round/>
            <a:headEnd/>
            <a:tailEnd/>
          </a:ln>
        </p:spPr>
        <p:txBody>
          <a:bodyPr wrap="none" anchor="ctr"/>
          <a:lstStyle/>
          <a:p>
            <a:endParaRPr lang="en-US"/>
          </a:p>
        </p:txBody>
      </p:sp>
      <p:sp>
        <p:nvSpPr>
          <p:cNvPr id="66585" name="Line 34"/>
          <p:cNvSpPr>
            <a:spLocks noChangeShapeType="1"/>
          </p:cNvSpPr>
          <p:nvPr/>
        </p:nvSpPr>
        <p:spPr bwMode="auto">
          <a:xfrm>
            <a:off x="4038600" y="4706938"/>
            <a:ext cx="685800" cy="0"/>
          </a:xfrm>
          <a:prstGeom prst="line">
            <a:avLst/>
          </a:prstGeom>
          <a:noFill/>
          <a:ln w="25400">
            <a:solidFill>
              <a:srgbClr val="800000"/>
            </a:solidFill>
            <a:round/>
            <a:headEnd/>
            <a:tailEnd/>
          </a:ln>
        </p:spPr>
        <p:txBody>
          <a:bodyPr wrap="none" anchor="ctr"/>
          <a:lstStyle/>
          <a:p>
            <a:endParaRPr lang="en-US"/>
          </a:p>
        </p:txBody>
      </p:sp>
      <p:sp>
        <p:nvSpPr>
          <p:cNvPr id="66586" name="AutoShape 35"/>
          <p:cNvSpPr>
            <a:spLocks noChangeArrowheads="1"/>
          </p:cNvSpPr>
          <p:nvPr/>
        </p:nvSpPr>
        <p:spPr bwMode="auto">
          <a:xfrm>
            <a:off x="5791200" y="4114800"/>
            <a:ext cx="76200" cy="990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6587" name="AutoShape 36"/>
          <p:cNvSpPr>
            <a:spLocks noChangeArrowheads="1"/>
          </p:cNvSpPr>
          <p:nvPr/>
        </p:nvSpPr>
        <p:spPr bwMode="auto">
          <a:xfrm>
            <a:off x="6019800" y="4114800"/>
            <a:ext cx="76200" cy="990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6588" name="AutoShape 37"/>
          <p:cNvSpPr>
            <a:spLocks noChangeArrowheads="1"/>
          </p:cNvSpPr>
          <p:nvPr/>
        </p:nvSpPr>
        <p:spPr bwMode="auto">
          <a:xfrm>
            <a:off x="6934200" y="4114800"/>
            <a:ext cx="76200" cy="990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6589" name="AutoShape 38"/>
          <p:cNvSpPr>
            <a:spLocks noChangeArrowheads="1"/>
          </p:cNvSpPr>
          <p:nvPr/>
        </p:nvSpPr>
        <p:spPr bwMode="auto">
          <a:xfrm>
            <a:off x="7162800" y="4114800"/>
            <a:ext cx="76200" cy="990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6590" name="Line 39"/>
          <p:cNvSpPr>
            <a:spLocks noChangeShapeType="1"/>
          </p:cNvSpPr>
          <p:nvPr/>
        </p:nvSpPr>
        <p:spPr bwMode="auto">
          <a:xfrm flipV="1">
            <a:off x="3048000" y="54689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1" name="Line 40"/>
          <p:cNvSpPr>
            <a:spLocks noChangeShapeType="1"/>
          </p:cNvSpPr>
          <p:nvPr/>
        </p:nvSpPr>
        <p:spPr bwMode="auto">
          <a:xfrm flipV="1">
            <a:off x="3429000" y="54689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2" name="Line 41"/>
          <p:cNvSpPr>
            <a:spLocks noChangeShapeType="1"/>
          </p:cNvSpPr>
          <p:nvPr/>
        </p:nvSpPr>
        <p:spPr bwMode="auto">
          <a:xfrm flipV="1">
            <a:off x="4572000" y="44783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3" name="Line 42"/>
          <p:cNvSpPr>
            <a:spLocks noChangeShapeType="1"/>
          </p:cNvSpPr>
          <p:nvPr/>
        </p:nvSpPr>
        <p:spPr bwMode="auto">
          <a:xfrm flipV="1">
            <a:off x="1905000" y="44783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4" name="Line 43"/>
          <p:cNvSpPr>
            <a:spLocks noChangeShapeType="1"/>
          </p:cNvSpPr>
          <p:nvPr/>
        </p:nvSpPr>
        <p:spPr bwMode="auto">
          <a:xfrm>
            <a:off x="4191000" y="44783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5" name="Line 44"/>
          <p:cNvSpPr>
            <a:spLocks noChangeShapeType="1"/>
          </p:cNvSpPr>
          <p:nvPr/>
        </p:nvSpPr>
        <p:spPr bwMode="auto">
          <a:xfrm>
            <a:off x="3048000" y="36401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6" name="Line 45"/>
          <p:cNvSpPr>
            <a:spLocks noChangeShapeType="1"/>
          </p:cNvSpPr>
          <p:nvPr/>
        </p:nvSpPr>
        <p:spPr bwMode="auto">
          <a:xfrm>
            <a:off x="3429000" y="3640138"/>
            <a:ext cx="0" cy="457200"/>
          </a:xfrm>
          <a:prstGeom prst="line">
            <a:avLst/>
          </a:prstGeom>
          <a:noFill/>
          <a:ln w="19050">
            <a:solidFill>
              <a:schemeClr val="tx1"/>
            </a:solidFill>
            <a:round/>
            <a:headEnd/>
            <a:tailEnd type="triangle" w="med" len="med"/>
          </a:ln>
        </p:spPr>
        <p:txBody>
          <a:bodyPr wrap="none" anchor="ctr"/>
          <a:lstStyle/>
          <a:p>
            <a:endParaRPr lang="en-US"/>
          </a:p>
        </p:txBody>
      </p:sp>
      <p:sp>
        <p:nvSpPr>
          <p:cNvPr id="66597" name="Line 46"/>
          <p:cNvSpPr>
            <a:spLocks noChangeShapeType="1"/>
          </p:cNvSpPr>
          <p:nvPr/>
        </p:nvSpPr>
        <p:spPr bwMode="auto">
          <a:xfrm>
            <a:off x="2286000" y="4478338"/>
            <a:ext cx="0" cy="474662"/>
          </a:xfrm>
          <a:prstGeom prst="line">
            <a:avLst/>
          </a:prstGeom>
          <a:noFill/>
          <a:ln w="19050">
            <a:solidFill>
              <a:schemeClr val="tx1"/>
            </a:solidFill>
            <a:round/>
            <a:headEnd/>
            <a:tailEnd type="triangle" w="med" len="med"/>
          </a:ln>
        </p:spPr>
        <p:txBody>
          <a:bodyPr wrap="none" anchor="ctr"/>
          <a:lstStyle/>
          <a:p>
            <a:endParaRPr lang="en-US"/>
          </a:p>
        </p:txBody>
      </p:sp>
      <p:sp>
        <p:nvSpPr>
          <p:cNvPr id="66598" name="Text Box 47"/>
          <p:cNvSpPr txBox="1">
            <a:spLocks noChangeArrowheads="1"/>
          </p:cNvSpPr>
          <p:nvPr/>
        </p:nvSpPr>
        <p:spPr bwMode="auto">
          <a:xfrm>
            <a:off x="3657600" y="5468938"/>
            <a:ext cx="568325" cy="457200"/>
          </a:xfrm>
          <a:prstGeom prst="rect">
            <a:avLst/>
          </a:prstGeom>
          <a:noFill/>
          <a:ln w="9525">
            <a:noFill/>
            <a:miter lim="800000"/>
            <a:headEnd/>
            <a:tailEnd/>
          </a:ln>
        </p:spPr>
        <p:txBody>
          <a:bodyPr wrap="none">
            <a:spAutoFit/>
          </a:bodyPr>
          <a:lstStyle/>
          <a:p>
            <a:pPr eaLnBrk="0" hangingPunct="0"/>
            <a:r>
              <a:rPr lang="en-US" altLang="en-US">
                <a:solidFill>
                  <a:srgbClr val="000066"/>
                </a:solidFill>
                <a:latin typeface="Symbol" pitchFamily="18" charset="2"/>
              </a:rPr>
              <a:t>aa</a:t>
            </a:r>
            <a:endParaRPr lang="en-US" altLang="en-US">
              <a:solidFill>
                <a:srgbClr val="000066"/>
              </a:solidFill>
              <a:latin typeface="Times" charset="0"/>
            </a:endParaRPr>
          </a:p>
        </p:txBody>
      </p:sp>
      <p:sp>
        <p:nvSpPr>
          <p:cNvPr id="66599" name="Text Box 48"/>
          <p:cNvSpPr txBox="1">
            <a:spLocks noChangeArrowheads="1"/>
          </p:cNvSpPr>
          <p:nvPr/>
        </p:nvSpPr>
        <p:spPr bwMode="auto">
          <a:xfrm>
            <a:off x="1219200" y="4478338"/>
            <a:ext cx="542925" cy="457200"/>
          </a:xfrm>
          <a:prstGeom prst="rect">
            <a:avLst/>
          </a:prstGeom>
          <a:noFill/>
          <a:ln w="9525">
            <a:noFill/>
            <a:miter lim="800000"/>
            <a:headEnd/>
            <a:tailEnd/>
          </a:ln>
        </p:spPr>
        <p:txBody>
          <a:bodyPr wrap="none">
            <a:spAutoFit/>
          </a:bodyPr>
          <a:lstStyle/>
          <a:p>
            <a:pPr eaLnBrk="0" hangingPunct="0"/>
            <a:r>
              <a:rPr lang="en-US" altLang="en-US">
                <a:solidFill>
                  <a:srgbClr val="000066"/>
                </a:solidFill>
                <a:latin typeface="Symbol" pitchFamily="18" charset="2"/>
              </a:rPr>
              <a:t>a</a:t>
            </a:r>
            <a:r>
              <a:rPr lang="en-US" altLang="en-US">
                <a:solidFill>
                  <a:srgbClr val="660033"/>
                </a:solidFill>
                <a:latin typeface="Symbol" pitchFamily="18" charset="2"/>
              </a:rPr>
              <a:t>b</a:t>
            </a:r>
            <a:endParaRPr lang="en-US" altLang="en-US">
              <a:solidFill>
                <a:srgbClr val="000066"/>
              </a:solidFill>
              <a:latin typeface="Symbol" pitchFamily="18" charset="2"/>
            </a:endParaRPr>
          </a:p>
        </p:txBody>
      </p:sp>
      <p:sp>
        <p:nvSpPr>
          <p:cNvPr id="66600" name="Text Box 49"/>
          <p:cNvSpPr txBox="1">
            <a:spLocks noChangeArrowheads="1"/>
          </p:cNvSpPr>
          <p:nvPr/>
        </p:nvSpPr>
        <p:spPr bwMode="auto">
          <a:xfrm>
            <a:off x="4800600" y="4495800"/>
            <a:ext cx="542925" cy="457200"/>
          </a:xfrm>
          <a:prstGeom prst="rect">
            <a:avLst/>
          </a:prstGeom>
          <a:noFill/>
          <a:ln w="9525">
            <a:noFill/>
            <a:miter lim="800000"/>
            <a:headEnd/>
            <a:tailEnd/>
          </a:ln>
        </p:spPr>
        <p:txBody>
          <a:bodyPr wrap="none">
            <a:spAutoFit/>
          </a:bodyPr>
          <a:lstStyle/>
          <a:p>
            <a:pPr eaLnBrk="0" hangingPunct="0"/>
            <a:r>
              <a:rPr lang="en-US" altLang="en-US">
                <a:solidFill>
                  <a:srgbClr val="660033"/>
                </a:solidFill>
                <a:latin typeface="Symbol" pitchFamily="18" charset="2"/>
              </a:rPr>
              <a:t>b</a:t>
            </a:r>
            <a:r>
              <a:rPr lang="en-US" altLang="en-US">
                <a:solidFill>
                  <a:srgbClr val="000066"/>
                </a:solidFill>
                <a:latin typeface="Symbol" pitchFamily="18" charset="2"/>
              </a:rPr>
              <a:t>a</a:t>
            </a:r>
            <a:endParaRPr lang="en-US" altLang="en-US">
              <a:latin typeface="Symbol" pitchFamily="18" charset="2"/>
            </a:endParaRPr>
          </a:p>
        </p:txBody>
      </p:sp>
      <p:sp>
        <p:nvSpPr>
          <p:cNvPr id="66601" name="Text Box 50"/>
          <p:cNvSpPr txBox="1">
            <a:spLocks noChangeArrowheads="1"/>
          </p:cNvSpPr>
          <p:nvPr/>
        </p:nvSpPr>
        <p:spPr bwMode="auto">
          <a:xfrm>
            <a:off x="3657600" y="3640138"/>
            <a:ext cx="517525" cy="457200"/>
          </a:xfrm>
          <a:prstGeom prst="rect">
            <a:avLst/>
          </a:prstGeom>
          <a:noFill/>
          <a:ln w="9525">
            <a:noFill/>
            <a:miter lim="800000"/>
            <a:headEnd/>
            <a:tailEnd/>
          </a:ln>
        </p:spPr>
        <p:txBody>
          <a:bodyPr wrap="none">
            <a:spAutoFit/>
          </a:bodyPr>
          <a:lstStyle/>
          <a:p>
            <a:pPr eaLnBrk="0" hangingPunct="0"/>
            <a:r>
              <a:rPr lang="en-US" altLang="en-US">
                <a:solidFill>
                  <a:srgbClr val="660033"/>
                </a:solidFill>
                <a:latin typeface="Symbol" pitchFamily="18" charset="2"/>
              </a:rPr>
              <a:t>bb</a:t>
            </a:r>
          </a:p>
        </p:txBody>
      </p:sp>
      <p:sp>
        <p:nvSpPr>
          <p:cNvPr id="66602" name="Text Box 51"/>
          <p:cNvSpPr txBox="1">
            <a:spLocks noChangeArrowheads="1"/>
          </p:cNvSpPr>
          <p:nvPr/>
        </p:nvSpPr>
        <p:spPr bwMode="auto">
          <a:xfrm>
            <a:off x="5791200" y="5181600"/>
            <a:ext cx="1512888" cy="457200"/>
          </a:xfrm>
          <a:prstGeom prst="rect">
            <a:avLst/>
          </a:prstGeom>
          <a:noFill/>
          <a:ln w="9525">
            <a:noFill/>
            <a:miter lim="800000"/>
            <a:headEnd/>
            <a:tailEnd/>
          </a:ln>
        </p:spPr>
        <p:txBody>
          <a:bodyPr wrap="none">
            <a:spAutoFit/>
          </a:bodyPr>
          <a:lstStyle/>
          <a:p>
            <a:pPr eaLnBrk="0" hangingPunct="0"/>
            <a:r>
              <a:rPr lang="en-US" altLang="en-US" b="1">
                <a:solidFill>
                  <a:srgbClr val="000066"/>
                </a:solidFill>
                <a:latin typeface="Arial" charset="0"/>
              </a:rPr>
              <a:t>I	 </a:t>
            </a:r>
            <a:r>
              <a:rPr lang="en-US" altLang="en-US" sz="1800" b="1">
                <a:solidFill>
                  <a:srgbClr val="000066"/>
                </a:solidFill>
                <a:latin typeface="Arial" charset="0"/>
              </a:rPr>
              <a:t>  </a:t>
            </a:r>
            <a:r>
              <a:rPr lang="en-US" altLang="en-US" b="1">
                <a:solidFill>
                  <a:srgbClr val="000066"/>
                </a:solidFill>
                <a:latin typeface="Arial" charset="0"/>
              </a:rPr>
              <a:t>S</a:t>
            </a:r>
          </a:p>
        </p:txBody>
      </p:sp>
      <p:sp>
        <p:nvSpPr>
          <p:cNvPr id="66603" name="Line 52"/>
          <p:cNvSpPr>
            <a:spLocks noChangeShapeType="1"/>
          </p:cNvSpPr>
          <p:nvPr/>
        </p:nvSpPr>
        <p:spPr bwMode="auto">
          <a:xfrm flipH="1" flipV="1">
            <a:off x="2438400" y="4706938"/>
            <a:ext cx="457200" cy="990600"/>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66604" name="Line 53"/>
          <p:cNvSpPr>
            <a:spLocks noChangeShapeType="1"/>
          </p:cNvSpPr>
          <p:nvPr/>
        </p:nvSpPr>
        <p:spPr bwMode="auto">
          <a:xfrm flipH="1" flipV="1">
            <a:off x="3581400" y="3868738"/>
            <a:ext cx="457200" cy="838200"/>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66605" name="Line 54"/>
          <p:cNvSpPr>
            <a:spLocks noChangeShapeType="1"/>
          </p:cNvSpPr>
          <p:nvPr/>
        </p:nvSpPr>
        <p:spPr bwMode="auto">
          <a:xfrm flipV="1">
            <a:off x="2438400" y="3868738"/>
            <a:ext cx="457200" cy="838200"/>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66606" name="Line 55"/>
          <p:cNvSpPr>
            <a:spLocks noChangeShapeType="1"/>
          </p:cNvSpPr>
          <p:nvPr/>
        </p:nvSpPr>
        <p:spPr bwMode="auto">
          <a:xfrm flipV="1">
            <a:off x="3581400" y="4706938"/>
            <a:ext cx="457200" cy="990600"/>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66607" name="Text Box 56"/>
          <p:cNvSpPr txBox="1">
            <a:spLocks noChangeArrowheads="1"/>
          </p:cNvSpPr>
          <p:nvPr/>
        </p:nvSpPr>
        <p:spPr bwMode="auto">
          <a:xfrm>
            <a:off x="2286000" y="5011738"/>
            <a:ext cx="387350" cy="457200"/>
          </a:xfrm>
          <a:prstGeom prst="rect">
            <a:avLst/>
          </a:prstGeom>
          <a:noFill/>
          <a:ln w="9525">
            <a:noFill/>
            <a:miter lim="800000"/>
            <a:headEnd/>
            <a:tailEnd/>
          </a:ln>
        </p:spPr>
        <p:txBody>
          <a:bodyPr wrap="none">
            <a:spAutoFit/>
          </a:bodyPr>
          <a:lstStyle/>
          <a:p>
            <a:pPr eaLnBrk="0" hangingPunct="0"/>
            <a:r>
              <a:rPr lang="en-US" altLang="en-US" b="1">
                <a:solidFill>
                  <a:srgbClr val="000066"/>
                </a:solidFill>
                <a:latin typeface="Arial" charset="0"/>
              </a:rPr>
              <a:t>S</a:t>
            </a:r>
          </a:p>
        </p:txBody>
      </p:sp>
      <p:sp>
        <p:nvSpPr>
          <p:cNvPr id="66608" name="Text Box 57"/>
          <p:cNvSpPr txBox="1">
            <a:spLocks noChangeArrowheads="1"/>
          </p:cNvSpPr>
          <p:nvPr/>
        </p:nvSpPr>
        <p:spPr bwMode="auto">
          <a:xfrm>
            <a:off x="3810000" y="4021138"/>
            <a:ext cx="387350" cy="457200"/>
          </a:xfrm>
          <a:prstGeom prst="rect">
            <a:avLst/>
          </a:prstGeom>
          <a:noFill/>
          <a:ln w="9525">
            <a:noFill/>
            <a:miter lim="800000"/>
            <a:headEnd/>
            <a:tailEnd/>
          </a:ln>
        </p:spPr>
        <p:txBody>
          <a:bodyPr wrap="none">
            <a:spAutoFit/>
          </a:bodyPr>
          <a:lstStyle/>
          <a:p>
            <a:pPr eaLnBrk="0" hangingPunct="0"/>
            <a:r>
              <a:rPr lang="en-US" altLang="en-US" b="1">
                <a:solidFill>
                  <a:srgbClr val="000066"/>
                </a:solidFill>
                <a:latin typeface="Arial" charset="0"/>
              </a:rPr>
              <a:t>S</a:t>
            </a:r>
          </a:p>
        </p:txBody>
      </p:sp>
      <p:sp>
        <p:nvSpPr>
          <p:cNvPr id="66609" name="Text Box 58"/>
          <p:cNvSpPr txBox="1">
            <a:spLocks noChangeArrowheads="1"/>
          </p:cNvSpPr>
          <p:nvPr/>
        </p:nvSpPr>
        <p:spPr bwMode="auto">
          <a:xfrm>
            <a:off x="3886200" y="5011738"/>
            <a:ext cx="268288" cy="457200"/>
          </a:xfrm>
          <a:prstGeom prst="rect">
            <a:avLst/>
          </a:prstGeom>
          <a:noFill/>
          <a:ln w="9525">
            <a:noFill/>
            <a:miter lim="800000"/>
            <a:headEnd/>
            <a:tailEnd/>
          </a:ln>
        </p:spPr>
        <p:txBody>
          <a:bodyPr wrap="none">
            <a:spAutoFit/>
          </a:bodyPr>
          <a:lstStyle/>
          <a:p>
            <a:pPr eaLnBrk="0" hangingPunct="0"/>
            <a:r>
              <a:rPr lang="en-US" altLang="en-US" b="1">
                <a:solidFill>
                  <a:srgbClr val="000066"/>
                </a:solidFill>
                <a:latin typeface="Arial" charset="0"/>
              </a:rPr>
              <a:t>I</a:t>
            </a:r>
          </a:p>
        </p:txBody>
      </p:sp>
      <p:sp>
        <p:nvSpPr>
          <p:cNvPr id="66610" name="Rectangle 59"/>
          <p:cNvSpPr>
            <a:spLocks noChangeArrowheads="1"/>
          </p:cNvSpPr>
          <p:nvPr/>
        </p:nvSpPr>
        <p:spPr bwMode="auto">
          <a:xfrm>
            <a:off x="2286000" y="4021138"/>
            <a:ext cx="268288" cy="457200"/>
          </a:xfrm>
          <a:prstGeom prst="rect">
            <a:avLst/>
          </a:prstGeom>
          <a:noFill/>
          <a:ln w="9525">
            <a:noFill/>
            <a:miter lim="800000"/>
            <a:headEnd/>
            <a:tailEnd/>
          </a:ln>
        </p:spPr>
        <p:txBody>
          <a:bodyPr wrap="none">
            <a:spAutoFit/>
          </a:bodyPr>
          <a:lstStyle/>
          <a:p>
            <a:pPr eaLnBrk="0" hangingPunct="0"/>
            <a:r>
              <a:rPr lang="en-US" altLang="en-US" b="1">
                <a:solidFill>
                  <a:srgbClr val="000066"/>
                </a:solidFill>
                <a:latin typeface="Arial" charset="0"/>
              </a:rPr>
              <a:t>I</a:t>
            </a:r>
          </a:p>
        </p:txBody>
      </p:sp>
      <p:sp>
        <p:nvSpPr>
          <p:cNvPr id="66611" name="Line 60"/>
          <p:cNvSpPr>
            <a:spLocks noChangeShapeType="1"/>
          </p:cNvSpPr>
          <p:nvPr/>
        </p:nvSpPr>
        <p:spPr bwMode="auto">
          <a:xfrm>
            <a:off x="5410200" y="5105400"/>
            <a:ext cx="914400" cy="0"/>
          </a:xfrm>
          <a:prstGeom prst="line">
            <a:avLst/>
          </a:prstGeom>
          <a:noFill/>
          <a:ln w="9525">
            <a:solidFill>
              <a:schemeClr val="tx1"/>
            </a:solidFill>
            <a:round/>
            <a:headEnd/>
            <a:tailEnd/>
          </a:ln>
        </p:spPr>
        <p:txBody>
          <a:bodyPr wrap="none" anchor="ctr"/>
          <a:lstStyle/>
          <a:p>
            <a:endParaRPr lang="en-US"/>
          </a:p>
        </p:txBody>
      </p:sp>
      <p:sp>
        <p:nvSpPr>
          <p:cNvPr id="66612" name="Line 61"/>
          <p:cNvSpPr>
            <a:spLocks noChangeShapeType="1"/>
          </p:cNvSpPr>
          <p:nvPr/>
        </p:nvSpPr>
        <p:spPr bwMode="auto">
          <a:xfrm>
            <a:off x="6553200" y="5105400"/>
            <a:ext cx="1066800" cy="0"/>
          </a:xfrm>
          <a:prstGeom prst="line">
            <a:avLst/>
          </a:prstGeom>
          <a:noFill/>
          <a:ln w="9525">
            <a:solidFill>
              <a:schemeClr val="tx1"/>
            </a:solidFill>
            <a:round/>
            <a:headEnd/>
            <a:tailEnd/>
          </a:ln>
        </p:spPr>
        <p:txBody>
          <a:bodyPr wrap="none" anchor="ctr"/>
          <a:lstStyle/>
          <a:p>
            <a:endParaRPr lang="en-US"/>
          </a:p>
        </p:txBody>
      </p:sp>
      <p:sp>
        <p:nvSpPr>
          <p:cNvPr id="66613" name="AutoShape 62"/>
          <p:cNvSpPr>
            <a:spLocks/>
          </p:cNvSpPr>
          <p:nvPr/>
        </p:nvSpPr>
        <p:spPr bwMode="auto">
          <a:xfrm rot="-5400000">
            <a:off x="5867400" y="3810000"/>
            <a:ext cx="76200" cy="381000"/>
          </a:xfrm>
          <a:prstGeom prst="rightBrace">
            <a:avLst>
              <a:gd name="adj1" fmla="val 41667"/>
              <a:gd name="adj2" fmla="val 50000"/>
            </a:avLst>
          </a:prstGeom>
          <a:noFill/>
          <a:ln w="9525">
            <a:solidFill>
              <a:schemeClr val="tx1"/>
            </a:solidFill>
            <a:round/>
            <a:headEnd/>
            <a:tailEnd/>
          </a:ln>
        </p:spPr>
        <p:txBody>
          <a:bodyPr wrap="none" anchor="ctr"/>
          <a:lstStyle/>
          <a:p>
            <a:endParaRPr lang="en-US"/>
          </a:p>
        </p:txBody>
      </p:sp>
      <p:sp>
        <p:nvSpPr>
          <p:cNvPr id="66614" name="Text Box 63"/>
          <p:cNvSpPr txBox="1">
            <a:spLocks noChangeArrowheads="1"/>
          </p:cNvSpPr>
          <p:nvPr/>
        </p:nvSpPr>
        <p:spPr bwMode="auto">
          <a:xfrm>
            <a:off x="5562600" y="3581400"/>
            <a:ext cx="806450" cy="366713"/>
          </a:xfrm>
          <a:prstGeom prst="rect">
            <a:avLst/>
          </a:prstGeom>
          <a:noFill/>
          <a:ln w="9525">
            <a:noFill/>
            <a:miter lim="800000"/>
            <a:headEnd/>
            <a:tailEnd/>
          </a:ln>
        </p:spPr>
        <p:txBody>
          <a:bodyPr wrap="none">
            <a:spAutoFit/>
          </a:bodyPr>
          <a:lstStyle/>
          <a:p>
            <a:pPr eaLnBrk="0" hangingPunct="0"/>
            <a:r>
              <a:rPr lang="en-US" altLang="en-US" sz="1800" b="1">
                <a:solidFill>
                  <a:srgbClr val="000066"/>
                </a:solidFill>
                <a:latin typeface="Arial" charset="0"/>
              </a:rPr>
              <a:t>J (Hz)</a:t>
            </a:r>
          </a:p>
        </p:txBody>
      </p:sp>
      <p:sp>
        <p:nvSpPr>
          <p:cNvPr id="66615" name="Text Box 64"/>
          <p:cNvSpPr txBox="1">
            <a:spLocks noChangeArrowheads="1"/>
          </p:cNvSpPr>
          <p:nvPr/>
        </p:nvSpPr>
        <p:spPr bwMode="auto">
          <a:xfrm>
            <a:off x="381000" y="3048000"/>
            <a:ext cx="6183313" cy="366713"/>
          </a:xfrm>
          <a:prstGeom prst="rect">
            <a:avLst/>
          </a:prstGeom>
          <a:noFill/>
          <a:ln w="9525">
            <a:noFill/>
            <a:miter lim="800000"/>
            <a:headEnd/>
            <a:tailEnd/>
          </a:ln>
        </p:spPr>
        <p:txBody>
          <a:bodyPr wrap="none">
            <a:spAutoFit/>
          </a:bodyPr>
          <a:lstStyle/>
          <a:p>
            <a:r>
              <a:rPr lang="en-US" sz="1800" i="1" dirty="0">
                <a:latin typeface="Tahoma" pitchFamily="34" charset="0"/>
              </a:rPr>
              <a:t>Spin-States of covalently-bonded nuclei want to be aligned.</a:t>
            </a:r>
          </a:p>
        </p:txBody>
      </p:sp>
      <p:sp>
        <p:nvSpPr>
          <p:cNvPr id="66616" name="Rectangle 65"/>
          <p:cNvSpPr>
            <a:spLocks noChangeArrowheads="1"/>
          </p:cNvSpPr>
          <p:nvPr/>
        </p:nvSpPr>
        <p:spPr bwMode="auto">
          <a:xfrm>
            <a:off x="457200" y="6019800"/>
            <a:ext cx="8382000" cy="641350"/>
          </a:xfrm>
          <a:prstGeom prst="rect">
            <a:avLst/>
          </a:prstGeom>
          <a:noFill/>
          <a:ln w="9525">
            <a:noFill/>
            <a:miter lim="800000"/>
            <a:headEnd/>
            <a:tailEnd/>
          </a:ln>
        </p:spPr>
        <p:txBody>
          <a:bodyPr>
            <a:spAutoFit/>
          </a:bodyPr>
          <a:lstStyle/>
          <a:p>
            <a:r>
              <a:rPr lang="en-US" altLang="en-US" sz="1800" dirty="0">
                <a:solidFill>
                  <a:srgbClr val="660033"/>
                </a:solidFill>
                <a:latin typeface="Tahoma" pitchFamily="34" charset="0"/>
              </a:rPr>
              <a:t>The magnitude of the separation is called </a:t>
            </a:r>
            <a:r>
              <a:rPr lang="en-US" altLang="en-US" sz="1800" b="1" i="1" dirty="0">
                <a:solidFill>
                  <a:srgbClr val="000066"/>
                </a:solidFill>
                <a:latin typeface="Tahoma" pitchFamily="34" charset="0"/>
              </a:rPr>
              <a:t>coupling constant</a:t>
            </a:r>
            <a:r>
              <a:rPr lang="en-US" altLang="en-US" sz="1800" dirty="0">
                <a:solidFill>
                  <a:srgbClr val="660033"/>
                </a:solidFill>
                <a:latin typeface="Tahoma" pitchFamily="34" charset="0"/>
              </a:rPr>
              <a:t> (</a:t>
            </a:r>
            <a:r>
              <a:rPr lang="en-US" altLang="en-US" sz="1800" b="1" dirty="0">
                <a:solidFill>
                  <a:srgbClr val="000066"/>
                </a:solidFill>
                <a:latin typeface="Tahoma" pitchFamily="34" charset="0"/>
              </a:rPr>
              <a:t>J</a:t>
            </a:r>
            <a:r>
              <a:rPr lang="en-US" altLang="en-US" sz="1800" dirty="0">
                <a:solidFill>
                  <a:srgbClr val="660033"/>
                </a:solidFill>
                <a:latin typeface="Tahoma" pitchFamily="34" charset="0"/>
              </a:rPr>
              <a:t>) and has units of Hz. </a:t>
            </a:r>
          </a:p>
        </p:txBody>
      </p:sp>
      <p:sp>
        <p:nvSpPr>
          <p:cNvPr id="66617" name="Text Box 66"/>
          <p:cNvSpPr txBox="1">
            <a:spLocks noChangeArrowheads="1"/>
          </p:cNvSpPr>
          <p:nvPr/>
        </p:nvSpPr>
        <p:spPr bwMode="auto">
          <a:xfrm>
            <a:off x="2133600" y="3581400"/>
            <a:ext cx="658813" cy="366713"/>
          </a:xfrm>
          <a:prstGeom prst="rect">
            <a:avLst/>
          </a:prstGeom>
          <a:noFill/>
          <a:ln w="9525">
            <a:noFill/>
            <a:miter lim="800000"/>
            <a:headEnd/>
            <a:tailEnd/>
          </a:ln>
        </p:spPr>
        <p:txBody>
          <a:bodyPr wrap="none">
            <a:spAutoFit/>
          </a:bodyPr>
          <a:lstStyle/>
          <a:p>
            <a:r>
              <a:rPr lang="en-US" sz="1800">
                <a:latin typeface="Tahoma" pitchFamily="34" charset="0"/>
              </a:rPr>
              <a:t>+J/4</a:t>
            </a:r>
          </a:p>
        </p:txBody>
      </p:sp>
      <p:sp>
        <p:nvSpPr>
          <p:cNvPr id="66618" name="Text Box 67"/>
          <p:cNvSpPr txBox="1">
            <a:spLocks noChangeArrowheads="1"/>
          </p:cNvSpPr>
          <p:nvPr/>
        </p:nvSpPr>
        <p:spPr bwMode="auto">
          <a:xfrm>
            <a:off x="762000" y="4572000"/>
            <a:ext cx="574675" cy="366713"/>
          </a:xfrm>
          <a:prstGeom prst="rect">
            <a:avLst/>
          </a:prstGeom>
          <a:noFill/>
          <a:ln w="9525">
            <a:noFill/>
            <a:miter lim="800000"/>
            <a:headEnd/>
            <a:tailEnd/>
          </a:ln>
        </p:spPr>
        <p:txBody>
          <a:bodyPr wrap="none">
            <a:spAutoFit/>
          </a:bodyPr>
          <a:lstStyle/>
          <a:p>
            <a:r>
              <a:rPr lang="en-US" sz="1800">
                <a:latin typeface="Tahoma" pitchFamily="34" charset="0"/>
              </a:rPr>
              <a:t>-J/4</a:t>
            </a:r>
          </a:p>
        </p:txBody>
      </p:sp>
      <p:sp>
        <p:nvSpPr>
          <p:cNvPr id="66619" name="Text Box 68"/>
          <p:cNvSpPr txBox="1">
            <a:spLocks noChangeArrowheads="1"/>
          </p:cNvSpPr>
          <p:nvPr/>
        </p:nvSpPr>
        <p:spPr bwMode="auto">
          <a:xfrm>
            <a:off x="2057400" y="5486400"/>
            <a:ext cx="658813" cy="366713"/>
          </a:xfrm>
          <a:prstGeom prst="rect">
            <a:avLst/>
          </a:prstGeom>
          <a:noFill/>
          <a:ln w="9525">
            <a:noFill/>
            <a:miter lim="800000"/>
            <a:headEnd/>
            <a:tailEnd/>
          </a:ln>
        </p:spPr>
        <p:txBody>
          <a:bodyPr wrap="none">
            <a:spAutoFit/>
          </a:bodyPr>
          <a:lstStyle/>
          <a:p>
            <a:r>
              <a:rPr lang="en-US" sz="1800" dirty="0">
                <a:latin typeface="Tahoma" pitchFamily="34" charset="0"/>
              </a:rPr>
              <a:t>+J/4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52400" y="228600"/>
            <a:ext cx="2847975" cy="457200"/>
          </a:xfrm>
          <a:prstGeom prst="rect">
            <a:avLst/>
          </a:prstGeom>
          <a:noFill/>
          <a:ln w="9525">
            <a:noFill/>
            <a:miter lim="800000"/>
            <a:headEnd/>
            <a:tailEnd/>
          </a:ln>
          <a:effectLst/>
        </p:spPr>
        <p:txBody>
          <a:bodyPr wrap="none">
            <a:spAutoFit/>
          </a:bodyPr>
          <a:lstStyle/>
          <a:p>
            <a:pPr eaLnBrk="0" hangingPunct="0">
              <a:defRPr/>
            </a:pPr>
            <a:r>
              <a:rPr lang="en-US" altLang="en-US">
                <a:solidFill>
                  <a:srgbClr val="000066"/>
                </a:solidFill>
                <a:effectLst>
                  <a:outerShdw blurRad="38100" dist="38100" dir="2700000" algn="tl">
                    <a:srgbClr val="C0C0C0"/>
                  </a:outerShdw>
                </a:effectLst>
                <a:latin typeface="Arial" charset="0"/>
              </a:rPr>
              <a:t>Coupling Constants</a:t>
            </a:r>
            <a:endParaRPr lang="en-US" altLang="en-US" sz="1800">
              <a:solidFill>
                <a:srgbClr val="660033"/>
              </a:solidFill>
              <a:latin typeface="Arial" charset="0"/>
            </a:endParaRPr>
          </a:p>
        </p:txBody>
      </p:sp>
      <p:sp>
        <p:nvSpPr>
          <p:cNvPr id="67587" name="Text Box 3"/>
          <p:cNvSpPr txBox="1">
            <a:spLocks noChangeArrowheads="1"/>
          </p:cNvSpPr>
          <p:nvPr/>
        </p:nvSpPr>
        <p:spPr bwMode="auto">
          <a:xfrm>
            <a:off x="228600" y="914400"/>
            <a:ext cx="8697913" cy="366713"/>
          </a:xfrm>
          <a:prstGeom prst="rect">
            <a:avLst/>
          </a:prstGeom>
          <a:noFill/>
          <a:ln w="9525">
            <a:noFill/>
            <a:miter lim="800000"/>
            <a:headEnd/>
            <a:tailEnd/>
          </a:ln>
        </p:spPr>
        <p:txBody>
          <a:bodyPr wrap="none">
            <a:spAutoFit/>
          </a:bodyPr>
          <a:lstStyle/>
          <a:p>
            <a:r>
              <a:rPr lang="en-US" sz="1800" i="1" u="sng">
                <a:latin typeface="Tahoma" pitchFamily="34" charset="0"/>
              </a:rPr>
              <a:t>IMPORTANT:</a:t>
            </a:r>
            <a:r>
              <a:rPr lang="en-US" sz="1800" i="1">
                <a:latin typeface="Tahoma" pitchFamily="34" charset="0"/>
              </a:rPr>
              <a:t> Coupling constant pattern allow for the identification of bonded nuclei.</a:t>
            </a:r>
          </a:p>
        </p:txBody>
      </p:sp>
      <p:sp>
        <p:nvSpPr>
          <p:cNvPr id="67588" name="Rectangle 4"/>
          <p:cNvSpPr>
            <a:spLocks noChangeArrowheads="1"/>
          </p:cNvSpPr>
          <p:nvPr/>
        </p:nvSpPr>
        <p:spPr bwMode="auto">
          <a:xfrm>
            <a:off x="533400" y="1752600"/>
            <a:ext cx="7696200" cy="1739900"/>
          </a:xfrm>
          <a:prstGeom prst="rect">
            <a:avLst/>
          </a:prstGeom>
          <a:noFill/>
          <a:ln w="9525">
            <a:noFill/>
            <a:miter lim="800000"/>
            <a:headEnd/>
            <a:tailEnd/>
          </a:ln>
        </p:spPr>
        <p:txBody>
          <a:bodyPr>
            <a:spAutoFit/>
          </a:bodyPr>
          <a:lstStyle/>
          <a:p>
            <a:pPr algn="ctr"/>
            <a:r>
              <a:rPr lang="en-US" sz="1800" b="1" u="sng">
                <a:solidFill>
                  <a:schemeClr val="accent2"/>
                </a:solidFill>
                <a:latin typeface="Tahoma" pitchFamily="34" charset="0"/>
              </a:rPr>
              <a:t>Multiplets consist of 2nI + 1 lines</a:t>
            </a:r>
            <a:r>
              <a:rPr lang="en-US" sz="1800">
                <a:latin typeface="Tahoma" pitchFamily="34" charset="0"/>
              </a:rPr>
              <a:t> </a:t>
            </a:r>
          </a:p>
          <a:p>
            <a:pPr algn="ctr"/>
            <a:r>
              <a:rPr lang="en-US" sz="1800">
                <a:latin typeface="Tahoma" pitchFamily="34" charset="0"/>
              </a:rPr>
              <a:t>I is the nuclear spin quantum number (usually 1/2) and</a:t>
            </a:r>
          </a:p>
          <a:p>
            <a:pPr algn="ctr"/>
            <a:r>
              <a:rPr lang="en-US" sz="1800">
                <a:latin typeface="Tahoma" pitchFamily="34" charset="0"/>
              </a:rPr>
              <a:t>n is the number of neighboring spins.</a:t>
            </a:r>
          </a:p>
          <a:p>
            <a:endParaRPr lang="en-US" sz="1800">
              <a:latin typeface="Tahoma" pitchFamily="34" charset="0"/>
            </a:endParaRPr>
          </a:p>
          <a:p>
            <a:r>
              <a:rPr lang="en-US" sz="1800">
                <a:latin typeface="Tahoma" pitchFamily="34" charset="0"/>
              </a:rPr>
              <a:t>The ratios between the signal intensities within multiplets are governed by the numbers of Pascals triangle.</a:t>
            </a:r>
          </a:p>
        </p:txBody>
      </p:sp>
      <p:sp>
        <p:nvSpPr>
          <p:cNvPr id="67589" name="Rectangle 5"/>
          <p:cNvSpPr>
            <a:spLocks noChangeArrowheads="1"/>
          </p:cNvSpPr>
          <p:nvPr/>
        </p:nvSpPr>
        <p:spPr bwMode="auto">
          <a:xfrm>
            <a:off x="0" y="2008188"/>
            <a:ext cx="9144000" cy="0"/>
          </a:xfrm>
          <a:prstGeom prst="rect">
            <a:avLst/>
          </a:prstGeom>
          <a:noFill/>
          <a:ln w="9525">
            <a:noFill/>
            <a:miter lim="800000"/>
            <a:headEnd/>
            <a:tailEnd/>
          </a:ln>
        </p:spPr>
        <p:txBody>
          <a:bodyPr wrap="none" anchor="ctr">
            <a:spAutoFit/>
          </a:bodyPr>
          <a:lstStyle/>
          <a:p>
            <a:endParaRPr lang="en-US"/>
          </a:p>
        </p:txBody>
      </p:sp>
      <p:graphicFrame>
        <p:nvGraphicFramePr>
          <p:cNvPr id="76806" name="Group 6"/>
          <p:cNvGraphicFramePr>
            <a:graphicFrameLocks noGrp="1"/>
          </p:cNvGraphicFramePr>
          <p:nvPr/>
        </p:nvGraphicFramePr>
        <p:xfrm>
          <a:off x="2895600" y="4038600"/>
          <a:ext cx="3289300" cy="2199325"/>
        </p:xfrm>
        <a:graphic>
          <a:graphicData uri="http://schemas.openxmlformats.org/drawingml/2006/table">
            <a:tbl>
              <a:tblPr/>
              <a:tblGrid>
                <a:gridCol w="1746250"/>
                <a:gridCol w="1543050"/>
              </a:tblGrid>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Configuration </a:t>
                      </a:r>
                      <a:endParaRPr kumimoji="0" lang="en-US" sz="1800" b="0"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Peak Ratios </a:t>
                      </a:r>
                      <a:endParaRPr kumimoji="0" lang="en-US" sz="1800" b="0"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AX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AX</a:t>
                      </a:r>
                      <a:r>
                        <a:rPr kumimoji="0" lang="en-US" sz="1000" b="0" i="0" u="none" strike="noStrike" cap="none" normalizeH="0" baseline="-30000" smtClean="0">
                          <a:ln>
                            <a:noFill/>
                          </a:ln>
                          <a:solidFill>
                            <a:schemeClr val="tx1"/>
                          </a:solidFill>
                          <a:effectLst/>
                          <a:latin typeface="Times New Roman" pitchFamily="18" charset="0"/>
                        </a:rPr>
                        <a:t>2</a:t>
                      </a:r>
                      <a:r>
                        <a:rPr kumimoji="0" lang="en-US" sz="900" b="0" i="0" u="none" strike="noStrike" cap="none" normalizeH="0" baseline="0" smtClean="0">
                          <a:ln>
                            <a:noFill/>
                          </a:ln>
                          <a:solidFill>
                            <a:schemeClr val="tx1"/>
                          </a:solidFill>
                          <a:effectLst/>
                          <a:latin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AX</a:t>
                      </a:r>
                      <a:r>
                        <a:rPr kumimoji="0" lang="en-US" sz="1000" b="0" i="0" u="none" strike="noStrike" cap="none" normalizeH="0" baseline="-30000" smtClean="0">
                          <a:ln>
                            <a:noFill/>
                          </a:ln>
                          <a:solidFill>
                            <a:schemeClr val="tx1"/>
                          </a:solidFill>
                          <a:effectLst/>
                          <a:latin typeface="Times New Roman" pitchFamily="18" charset="0"/>
                        </a:rPr>
                        <a:t>3</a:t>
                      </a:r>
                      <a:r>
                        <a:rPr kumimoji="0" lang="en-US" sz="900" b="0" i="0" u="none" strike="noStrike" cap="none" normalizeH="0" baseline="0" smtClean="0">
                          <a:ln>
                            <a:noFill/>
                          </a:ln>
                          <a:solidFill>
                            <a:schemeClr val="tx1"/>
                          </a:solidFill>
                          <a:effectLst/>
                          <a:latin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1:3:3:1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AX</a:t>
                      </a:r>
                      <a:r>
                        <a:rPr kumimoji="0" lang="en-US" sz="1000" b="0" i="0" u="none" strike="noStrike" cap="none" normalizeH="0" baseline="-30000" smtClean="0">
                          <a:ln>
                            <a:noFill/>
                          </a:ln>
                          <a:solidFill>
                            <a:schemeClr val="tx1"/>
                          </a:solidFill>
                          <a:effectLst/>
                          <a:latin typeface="Times New Roman" pitchFamily="18" charset="0"/>
                        </a:rPr>
                        <a:t>4</a:t>
                      </a:r>
                      <a:r>
                        <a:rPr kumimoji="0" lang="en-US" sz="900" b="0" i="0" u="none" strike="noStrike" cap="none" normalizeH="0" baseline="0" smtClean="0">
                          <a:ln>
                            <a:noFill/>
                          </a:ln>
                          <a:solidFill>
                            <a:schemeClr val="tx1"/>
                          </a:solidFill>
                          <a:effectLst/>
                          <a:latin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1:4:6:4:1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7613" name="Rectangle 29"/>
          <p:cNvSpPr>
            <a:spLocks noChangeArrowheads="1"/>
          </p:cNvSpPr>
          <p:nvPr/>
        </p:nvSpPr>
        <p:spPr bwMode="auto">
          <a:xfrm>
            <a:off x="4479925" y="4208463"/>
            <a:ext cx="184150" cy="641350"/>
          </a:xfrm>
          <a:prstGeom prst="rect">
            <a:avLst/>
          </a:prstGeom>
          <a:noFill/>
          <a:ln w="9525">
            <a:noFill/>
            <a:miter lim="800000"/>
            <a:headEnd/>
            <a:tailEnd/>
          </a:ln>
        </p:spPr>
        <p:txBody>
          <a:bodyPr wrap="none" anchor="ctr">
            <a:spAutoFit/>
          </a:bodyPr>
          <a:lstStyle/>
          <a:p>
            <a:pPr algn="ctr"/>
            <a:endParaRPr lang="en-US" sz="1800">
              <a:latin typeface="Arial" charset="0"/>
            </a:endParaRPr>
          </a:p>
          <a:p>
            <a:pPr algn="ctr" eaLnBrk="0" hangingPunct="0"/>
            <a:endParaRPr lang="en-US" sz="180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52401" y="228600"/>
            <a:ext cx="2209800" cy="369332"/>
          </a:xfrm>
          <a:prstGeom prst="rect">
            <a:avLst/>
          </a:prstGeom>
          <a:noFill/>
          <a:ln w="9525">
            <a:noFill/>
            <a:miter lim="800000"/>
            <a:headEnd/>
            <a:tailEnd/>
          </a:ln>
          <a:effectLst/>
        </p:spPr>
        <p:txBody>
          <a:bodyPr wrap="square">
            <a:spAutoFit/>
          </a:bodyPr>
          <a:lstStyle/>
          <a:p>
            <a:pPr eaLnBrk="0" hangingPunct="0">
              <a:defRPr/>
            </a:pPr>
            <a:r>
              <a:rPr lang="en-US" altLang="en-US" dirty="0">
                <a:solidFill>
                  <a:srgbClr val="000066"/>
                </a:solidFill>
                <a:effectLst>
                  <a:outerShdw blurRad="38100" dist="38100" dir="2700000" algn="tl">
                    <a:srgbClr val="C0C0C0"/>
                  </a:outerShdw>
                </a:effectLst>
                <a:latin typeface="Arial" charset="0"/>
              </a:rPr>
              <a:t>Coupling Constants</a:t>
            </a:r>
            <a:endParaRPr lang="en-US" altLang="en-US" sz="1800" dirty="0">
              <a:solidFill>
                <a:srgbClr val="660033"/>
              </a:solidFill>
              <a:latin typeface="Arial" charset="0"/>
            </a:endParaRPr>
          </a:p>
        </p:txBody>
      </p:sp>
      <p:pic>
        <p:nvPicPr>
          <p:cNvPr id="68611" name="Picture 3"/>
          <p:cNvPicPr>
            <a:picLocks noChangeAspect="1" noChangeArrowheads="1"/>
          </p:cNvPicPr>
          <p:nvPr/>
        </p:nvPicPr>
        <p:blipFill>
          <a:blip r:embed="rId2"/>
          <a:srcRect/>
          <a:stretch>
            <a:fillRect/>
          </a:stretch>
        </p:blipFill>
        <p:spPr bwMode="auto">
          <a:xfrm>
            <a:off x="2264507" y="533400"/>
            <a:ext cx="6650892"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tudent\Desktop\nmr of ethyl bromide.jpg"/>
          <p:cNvPicPr>
            <a:picLocks noChangeAspect="1" noChangeArrowheads="1"/>
          </p:cNvPicPr>
          <p:nvPr/>
        </p:nvPicPr>
        <p:blipFill>
          <a:blip r:embed="rId2"/>
          <a:srcRect/>
          <a:stretch>
            <a:fillRect/>
          </a:stretch>
        </p:blipFill>
        <p:spPr bwMode="auto">
          <a:xfrm>
            <a:off x="279400" y="457200"/>
            <a:ext cx="8890000" cy="5334000"/>
          </a:xfrm>
          <a:prstGeom prst="rect">
            <a:avLst/>
          </a:prstGeom>
          <a:noFill/>
          <a:ln w="9525">
            <a:noFill/>
            <a:miter lim="800000"/>
            <a:headEnd/>
            <a:tailEnd/>
          </a:ln>
        </p:spPr>
      </p:pic>
      <p:sp>
        <p:nvSpPr>
          <p:cNvPr id="3" name="Rectangle 2"/>
          <p:cNvSpPr/>
          <p:nvPr/>
        </p:nvSpPr>
        <p:spPr>
          <a:xfrm>
            <a:off x="838200" y="152400"/>
            <a:ext cx="7696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rPr>
              <a:t>NMR  Spectrum of Ethyl bromide</a:t>
            </a:r>
            <a:endParaRPr lang="en-US" sz="3200"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Users\Student\Desktop\NMR+Spectrum+of+Acetaldehyde.jpg"/>
          <p:cNvPicPr>
            <a:picLocks noChangeAspect="1" noChangeArrowheads="1"/>
          </p:cNvPicPr>
          <p:nvPr/>
        </p:nvPicPr>
        <p:blipFill>
          <a:blip r:embed="rId2"/>
          <a:srcRect/>
          <a:stretch>
            <a:fillRect/>
          </a:stretch>
        </p:blipFill>
        <p:spPr bwMode="auto">
          <a:xfrm>
            <a:off x="762000" y="609600"/>
            <a:ext cx="7696200" cy="5334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C:\Users\Student\Desktop\nmr-spectroscopy-1,1,2-tri bromo ethane.jpg"/>
          <p:cNvPicPr>
            <a:picLocks noChangeAspect="1" noChangeArrowheads="1"/>
          </p:cNvPicPr>
          <p:nvPr/>
        </p:nvPicPr>
        <p:blipFill>
          <a:blip r:embed="rId2"/>
          <a:srcRect/>
          <a:stretch>
            <a:fillRect/>
          </a:stretch>
        </p:blipFill>
        <p:spPr bwMode="auto">
          <a:xfrm>
            <a:off x="533400" y="152400"/>
            <a:ext cx="8381999" cy="5715001"/>
          </a:xfrm>
          <a:prstGeom prst="rect">
            <a:avLst/>
          </a:prstGeom>
          <a:noFill/>
          <a:ln w="9525">
            <a:noFill/>
            <a:miter lim="800000"/>
            <a:headEnd/>
            <a:tailEnd/>
          </a:ln>
        </p:spPr>
      </p:pic>
      <p:sp>
        <p:nvSpPr>
          <p:cNvPr id="3" name="Rounded Rectangle 2"/>
          <p:cNvSpPr/>
          <p:nvPr/>
        </p:nvSpPr>
        <p:spPr>
          <a:xfrm>
            <a:off x="1066800" y="685800"/>
            <a:ext cx="7315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4">
                    <a:lumMod val="50000"/>
                  </a:schemeClr>
                </a:solidFill>
              </a:rPr>
              <a:t>NMR Spectrum of 1,1,2-tribromo ethane</a:t>
            </a:r>
            <a:endParaRPr lang="en-US" sz="2800" dirty="0">
              <a:solidFill>
                <a:schemeClr val="accent4">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0" y="990600"/>
            <a:ext cx="8763000" cy="5334000"/>
          </a:xfrm>
        </p:spPr>
        <p:txBody>
          <a:bodyPr/>
          <a:lstStyle/>
          <a:p>
            <a:pPr eaLnBrk="1" hangingPunct="1"/>
            <a:r>
              <a:rPr lang="en-US" dirty="0" smtClean="0"/>
              <a:t>The Nobel Prize has been awarded twice for work related to NMR. </a:t>
            </a:r>
            <a:r>
              <a:rPr lang="en-US" b="1" dirty="0" smtClean="0"/>
              <a:t>F. Bloch</a:t>
            </a:r>
            <a:r>
              <a:rPr lang="en-US" dirty="0" smtClean="0"/>
              <a:t> and </a:t>
            </a:r>
            <a:r>
              <a:rPr lang="en-US" b="1" dirty="0" smtClean="0"/>
              <a:t>E.M. Purcell</a:t>
            </a:r>
            <a:r>
              <a:rPr lang="en-US" dirty="0" smtClean="0"/>
              <a:t> received the Nobel Prize in Physics, in 1952, for the first experimental verifications of the phenomenon, and Prof. R.R. </a:t>
            </a:r>
            <a:r>
              <a:rPr lang="en-US" b="1" dirty="0" smtClean="0"/>
              <a:t>Ernst</a:t>
            </a:r>
            <a:r>
              <a:rPr lang="en-US" dirty="0" smtClean="0"/>
              <a:t> received the Nobel Prize in Chemistry, in 1991, for the development of the NMR techniques.</a:t>
            </a:r>
          </a:p>
          <a:p>
            <a:pPr eaLnBrk="1" hangingPunct="1"/>
            <a:r>
              <a:rPr lang="en-US" dirty="0" smtClean="0"/>
              <a:t>Since its discovery 50 years ago, in 1945, it has spread from physics to chemistry, biosciences, material research and medical diagnosis. </a:t>
            </a:r>
          </a:p>
        </p:txBody>
      </p:sp>
      <p:sp>
        <p:nvSpPr>
          <p:cNvPr id="12290" name="Rectangle 2"/>
          <p:cNvSpPr>
            <a:spLocks noGrp="1" noChangeArrowheads="1"/>
          </p:cNvSpPr>
          <p:nvPr>
            <p:ph type="title"/>
          </p:nvPr>
        </p:nvSpPr>
        <p:spPr>
          <a:xfrm>
            <a:off x="685800" y="0"/>
            <a:ext cx="7772400" cy="1143000"/>
          </a:xfrm>
        </p:spPr>
        <p:txBody>
          <a:bodyPr/>
          <a:lstStyle/>
          <a:p>
            <a:pPr eaLnBrk="1" hangingPunct="1"/>
            <a:r>
              <a:rPr lang="en-US" smtClean="0">
                <a:solidFill>
                  <a:srgbClr val="FF3300"/>
                </a:solidFill>
              </a:rPr>
              <a:t>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Student\Desktop\NMR Ethyl Acetate.png"/>
          <p:cNvPicPr>
            <a:picLocks noChangeAspect="1" noChangeArrowheads="1"/>
          </p:cNvPicPr>
          <p:nvPr/>
        </p:nvPicPr>
        <p:blipFill>
          <a:blip r:embed="rId2"/>
          <a:srcRect/>
          <a:stretch>
            <a:fillRect/>
          </a:stretch>
        </p:blipFill>
        <p:spPr bwMode="auto">
          <a:xfrm>
            <a:off x="471160" y="914400"/>
            <a:ext cx="7910840" cy="4876800"/>
          </a:xfrm>
          <a:prstGeom prst="rect">
            <a:avLst/>
          </a:prstGeom>
          <a:noFill/>
          <a:ln w="9525">
            <a:noFill/>
            <a:miter lim="800000"/>
            <a:headEnd/>
            <a:tailEnd/>
          </a:ln>
        </p:spPr>
      </p:pic>
      <p:sp>
        <p:nvSpPr>
          <p:cNvPr id="3" name="Rectangle 2"/>
          <p:cNvSpPr/>
          <p:nvPr/>
        </p:nvSpPr>
        <p:spPr>
          <a:xfrm>
            <a:off x="762000" y="304800"/>
            <a:ext cx="7543800" cy="584775"/>
          </a:xfrm>
          <a:prstGeom prst="rect">
            <a:avLst/>
          </a:prstGeom>
        </p:spPr>
        <p:txBody>
          <a:bodyPr wrap="square">
            <a:spAutoFit/>
          </a:bodyPr>
          <a:lstStyle/>
          <a:p>
            <a:pPr algn="ctr"/>
            <a:r>
              <a:rPr lang="en-US" sz="3200" dirty="0" smtClean="0">
                <a:solidFill>
                  <a:srgbClr val="002060"/>
                </a:solidFill>
                <a:effectLst>
                  <a:outerShdw blurRad="38100" dist="38100" dir="2700000" algn="tl">
                    <a:srgbClr val="000000">
                      <a:alpha val="43137"/>
                    </a:srgbClr>
                  </a:outerShdw>
                </a:effectLst>
              </a:rPr>
              <a:t>NMR  Spectrum of Ethyl acetate</a:t>
            </a:r>
            <a:endParaRPr lang="en-US" sz="3200" dirty="0">
              <a:effectLst>
                <a:outerShdw blurRad="38100" dist="38100" dir="2700000" algn="tl">
                  <a:srgbClr val="000000">
                    <a:alpha val="43137"/>
                  </a:srgb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Student\Desktop\nmr acetophenone.gif"/>
          <p:cNvPicPr>
            <a:picLocks noChangeAspect="1" noChangeArrowheads="1"/>
          </p:cNvPicPr>
          <p:nvPr/>
        </p:nvPicPr>
        <p:blipFill>
          <a:blip r:embed="rId2"/>
          <a:srcRect/>
          <a:stretch>
            <a:fillRect/>
          </a:stretch>
        </p:blipFill>
        <p:spPr bwMode="auto">
          <a:xfrm>
            <a:off x="228600" y="1143000"/>
            <a:ext cx="8515350" cy="4495800"/>
          </a:xfrm>
          <a:prstGeom prst="rect">
            <a:avLst/>
          </a:prstGeom>
          <a:noFill/>
          <a:ln w="9525">
            <a:noFill/>
            <a:miter lim="800000"/>
            <a:headEnd/>
            <a:tailEnd/>
          </a:ln>
        </p:spPr>
      </p:pic>
      <p:sp>
        <p:nvSpPr>
          <p:cNvPr id="3" name="Rectangle 2"/>
          <p:cNvSpPr/>
          <p:nvPr/>
        </p:nvSpPr>
        <p:spPr>
          <a:xfrm>
            <a:off x="609600" y="533400"/>
            <a:ext cx="7728398" cy="646331"/>
          </a:xfrm>
          <a:prstGeom prst="rect">
            <a:avLst/>
          </a:prstGeom>
        </p:spPr>
        <p:txBody>
          <a:bodyPr wrap="none">
            <a:spAutoFit/>
          </a:bodyPr>
          <a:lstStyle/>
          <a:p>
            <a:r>
              <a:rPr lang="en-US" sz="3600" dirty="0" smtClean="0">
                <a:solidFill>
                  <a:schemeClr val="accent4">
                    <a:lumMod val="50000"/>
                  </a:schemeClr>
                </a:solidFill>
                <a:effectLst>
                  <a:outerShdw blurRad="38100" dist="38100" dir="2700000" algn="tl">
                    <a:srgbClr val="000000">
                      <a:alpha val="43137"/>
                    </a:srgbClr>
                  </a:outerShdw>
                </a:effectLst>
              </a:rPr>
              <a:t>NMR  Spectrum of Acetophenone </a:t>
            </a:r>
            <a:endParaRPr lang="en-US" sz="3600" dirty="0">
              <a:solidFill>
                <a:schemeClr val="accent4">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362200"/>
            <a:ext cx="5591595" cy="1200329"/>
          </a:xfrm>
          <a:prstGeom prst="rect">
            <a:avLst/>
          </a:prstGeom>
          <a:noFill/>
        </p:spPr>
        <p:txBody>
          <a:bodyPr wrap="square" rtlCol="0">
            <a:spAutoFit/>
          </a:bodyPr>
          <a:lstStyle/>
          <a:p>
            <a:pPr algn="ctr"/>
            <a:r>
              <a:rPr lang="en-US" sz="7200" b="1" u="sng" dirty="0" smtClean="0">
                <a:solidFill>
                  <a:schemeClr val="accent5">
                    <a:lumMod val="50000"/>
                  </a:schemeClr>
                </a:solidFill>
                <a:effectLst>
                  <a:outerShdw blurRad="38100" dist="38100" dir="2700000" algn="tl">
                    <a:srgbClr val="000000">
                      <a:alpha val="43137"/>
                    </a:srgbClr>
                  </a:outerShdw>
                </a:effectLst>
              </a:rPr>
              <a:t>THANK YOU</a:t>
            </a:r>
            <a:endParaRPr lang="en-US" sz="7200" b="1" u="sng" dirty="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0" y="1295400"/>
            <a:ext cx="6400800" cy="5562600"/>
          </a:xfrm>
        </p:spPr>
        <p:txBody>
          <a:bodyPr>
            <a:normAutofit lnSpcReduction="10000"/>
          </a:bodyPr>
          <a:lstStyle/>
          <a:p>
            <a:pPr eaLnBrk="1" hangingPunct="1">
              <a:lnSpc>
                <a:spcPct val="90000"/>
              </a:lnSpc>
            </a:pPr>
            <a:r>
              <a:rPr lang="en-US" sz="2800" smtClean="0"/>
              <a:t>Imagine a charge travelling circularily about an axis builds up a magnetic moment</a:t>
            </a:r>
          </a:p>
          <a:p>
            <a:pPr eaLnBrk="1" hangingPunct="1">
              <a:lnSpc>
                <a:spcPct val="90000"/>
              </a:lnSpc>
            </a:pPr>
            <a:r>
              <a:rPr lang="en-US" sz="2800" smtClean="0"/>
              <a:t>It rotates (spins) about its own axis (the blue arrow) and </a:t>
            </a:r>
            <a:r>
              <a:rPr lang="en-US" sz="2800" b="1" smtClean="0"/>
              <a:t>precesses </a:t>
            </a:r>
            <a:r>
              <a:rPr lang="en-US" sz="2800" smtClean="0"/>
              <a:t>about the axis of the magnetic field B (the red arrow). The frequency of the precession (</a:t>
            </a:r>
            <a:r>
              <a:rPr lang="en-US" sz="2800" smtClean="0">
                <a:latin typeface="Symbol" pitchFamily="18" charset="2"/>
                <a:sym typeface="Symbol" pitchFamily="18" charset="2"/>
              </a:rPr>
              <a:t>) </a:t>
            </a:r>
            <a:r>
              <a:rPr lang="en-US" sz="2800" smtClean="0"/>
              <a:t> is proportional to the strength of the magnetic field:</a:t>
            </a:r>
          </a:p>
          <a:p>
            <a:pPr eaLnBrk="1" hangingPunct="1">
              <a:lnSpc>
                <a:spcPct val="90000"/>
              </a:lnSpc>
            </a:pPr>
            <a:r>
              <a:rPr lang="en-US" sz="2800" smtClean="0">
                <a:latin typeface="Symbol" pitchFamily="18" charset="2"/>
                <a:sym typeface="Symbol" pitchFamily="18" charset="2"/>
              </a:rPr>
              <a:t>  </a:t>
            </a:r>
            <a:r>
              <a:rPr lang="en-US" sz="2800" smtClean="0"/>
              <a:t>= </a:t>
            </a:r>
            <a:r>
              <a:rPr lang="en-US" sz="2800" smtClean="0">
                <a:latin typeface="Symbol" pitchFamily="18" charset="2"/>
                <a:sym typeface="Symbol" pitchFamily="18" charset="2"/>
              </a:rPr>
              <a:t> </a:t>
            </a:r>
            <a:r>
              <a:rPr lang="en-US" sz="2800" smtClean="0"/>
              <a:t>B</a:t>
            </a:r>
            <a:r>
              <a:rPr lang="en-US" sz="2800" baseline="-25000" smtClean="0"/>
              <a:t>0</a:t>
            </a:r>
          </a:p>
          <a:p>
            <a:pPr eaLnBrk="1" hangingPunct="1">
              <a:lnSpc>
                <a:spcPct val="90000"/>
              </a:lnSpc>
              <a:buFont typeface="Symbol" pitchFamily="18" charset="2"/>
              <a:buChar char="g"/>
            </a:pPr>
            <a:r>
              <a:rPr lang="en-US" sz="2800" smtClean="0"/>
              <a:t>= magnetogyro ratio</a:t>
            </a:r>
          </a:p>
          <a:p>
            <a:pPr eaLnBrk="1" hangingPunct="1">
              <a:lnSpc>
                <a:spcPct val="90000"/>
              </a:lnSpc>
              <a:buFont typeface="Symbol" pitchFamily="18" charset="2"/>
              <a:buNone/>
            </a:pPr>
            <a:r>
              <a:rPr lang="en-US" altLang="zh-CN" sz="2800" smtClean="0">
                <a:ea typeface="宋体" pitchFamily="2" charset="-122"/>
              </a:rPr>
              <a:t>  Magnetic field mrasured in Tesla</a:t>
            </a:r>
          </a:p>
          <a:p>
            <a:pPr eaLnBrk="1" hangingPunct="1">
              <a:lnSpc>
                <a:spcPct val="90000"/>
              </a:lnSpc>
              <a:buFont typeface="Symbol" pitchFamily="18" charset="2"/>
              <a:buNone/>
            </a:pPr>
            <a:r>
              <a:rPr lang="en-US" altLang="zh-CN" sz="2800" smtClean="0">
                <a:ea typeface="宋体" pitchFamily="2" charset="-122"/>
              </a:rPr>
              <a:t> 1 T = 10,000 gauss </a:t>
            </a:r>
            <a:endParaRPr lang="en-US" sz="2800" smtClean="0">
              <a:cs typeface="Times New Roman" pitchFamily="18" charset="0"/>
            </a:endParaRPr>
          </a:p>
        </p:txBody>
      </p:sp>
      <p:sp>
        <p:nvSpPr>
          <p:cNvPr id="13317" name="Rectangle 6"/>
          <p:cNvSpPr>
            <a:spLocks noGrp="1" noChangeArrowheads="1"/>
          </p:cNvSpPr>
          <p:nvPr>
            <p:ph type="title"/>
          </p:nvPr>
        </p:nvSpPr>
        <p:spPr>
          <a:xfrm>
            <a:off x="685800" y="0"/>
            <a:ext cx="7772400" cy="1143000"/>
          </a:xfrm>
        </p:spPr>
        <p:txBody>
          <a:bodyPr>
            <a:normAutofit fontScale="90000"/>
          </a:bodyPr>
          <a:lstStyle/>
          <a:p>
            <a:pPr eaLnBrk="1" hangingPunct="1"/>
            <a:r>
              <a:rPr lang="en-US" smtClean="0">
                <a:solidFill>
                  <a:srgbClr val="FF3300"/>
                </a:solidFill>
              </a:rPr>
              <a:t>The Physical Basis of the NMR Experiment</a:t>
            </a:r>
          </a:p>
        </p:txBody>
      </p:sp>
      <p:pic>
        <p:nvPicPr>
          <p:cNvPr id="13315" name="Picture 4"/>
          <p:cNvPicPr>
            <a:picLocks noChangeAspect="1" noChangeArrowheads="1"/>
          </p:cNvPicPr>
          <p:nvPr/>
        </p:nvPicPr>
        <p:blipFill>
          <a:blip r:embed="rId2"/>
          <a:srcRect/>
          <a:stretch>
            <a:fillRect/>
          </a:stretch>
        </p:blipFill>
        <p:spPr bwMode="auto">
          <a:xfrm>
            <a:off x="6172200" y="990600"/>
            <a:ext cx="2590800" cy="2408238"/>
          </a:xfrm>
          <a:prstGeom prst="rect">
            <a:avLst/>
          </a:prstGeom>
          <a:noFill/>
          <a:ln w="9525">
            <a:noFill/>
            <a:miter lim="800000"/>
            <a:headEnd/>
            <a:tailEnd/>
          </a:ln>
        </p:spPr>
      </p:pic>
      <p:pic>
        <p:nvPicPr>
          <p:cNvPr id="13316" name="Picture 5"/>
          <p:cNvPicPr>
            <a:picLocks noChangeAspect="1" noChangeArrowheads="1"/>
          </p:cNvPicPr>
          <p:nvPr/>
        </p:nvPicPr>
        <p:blipFill>
          <a:blip r:embed="rId3"/>
          <a:srcRect/>
          <a:stretch>
            <a:fillRect/>
          </a:stretch>
        </p:blipFill>
        <p:spPr bwMode="auto">
          <a:xfrm>
            <a:off x="5715000" y="3886200"/>
            <a:ext cx="2819400" cy="22447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7"/>
          <p:cNvSpPr>
            <a:spLocks noGrp="1" noChangeArrowheads="1"/>
          </p:cNvSpPr>
          <p:nvPr>
            <p:ph idx="1"/>
          </p:nvPr>
        </p:nvSpPr>
        <p:spPr>
          <a:xfrm>
            <a:off x="0" y="1981200"/>
            <a:ext cx="8458200" cy="4114800"/>
          </a:xfrm>
        </p:spPr>
        <p:txBody>
          <a:bodyPr/>
          <a:lstStyle/>
          <a:p>
            <a:pPr marL="874713" eaLnBrk="1" hangingPunct="1">
              <a:buFontTx/>
              <a:buNone/>
            </a:pPr>
            <a:r>
              <a:rPr lang="en-US" altLang="zh-CN" smtClean="0">
                <a:ea typeface="宋体" pitchFamily="2" charset="-122"/>
              </a:rPr>
              <a:t>The larger the value of the magnetogyric ratio, the larger the </a:t>
            </a:r>
          </a:p>
          <a:p>
            <a:pPr marL="874713" eaLnBrk="1" hangingPunct="1">
              <a:buFontTx/>
              <a:buNone/>
            </a:pPr>
            <a:r>
              <a:rPr lang="en-US" altLang="zh-CN" smtClean="0">
                <a:ea typeface="宋体" pitchFamily="2" charset="-122"/>
              </a:rPr>
              <a:t>Magnetic moment (</a:t>
            </a:r>
            <a:r>
              <a:rPr lang="en-US" altLang="zh-CN" smtClean="0">
                <a:latin typeface="Symbol" pitchFamily="18" charset="2"/>
                <a:ea typeface="宋体" pitchFamily="2" charset="-122"/>
                <a:cs typeface="Times New Roman" pitchFamily="18" charset="0"/>
              </a:rPr>
              <a:t>m</a:t>
            </a:r>
            <a:r>
              <a:rPr lang="en-US" altLang="zh-CN" smtClean="0">
                <a:ea typeface="宋体" pitchFamily="2" charset="-122"/>
              </a:rPr>
              <a:t>) of the nucleus and the easier it is to see by NMR spectroscopy. </a:t>
            </a:r>
          </a:p>
          <a:p>
            <a:pPr marL="874713" eaLnBrk="1" hangingPunct="1">
              <a:buFontTx/>
              <a:buNone/>
            </a:pPr>
            <a:r>
              <a:rPr lang="en-US" altLang="zh-CN" smtClean="0">
                <a:ea typeface="宋体" pitchFamily="2" charset="-122"/>
              </a:rPr>
              <a:t>Energy difference (</a:t>
            </a:r>
            <a:r>
              <a:rPr lang="en-US" altLang="zh-CN" smtClean="0">
                <a:latin typeface="Symbol" pitchFamily="18" charset="2"/>
                <a:ea typeface="宋体" pitchFamily="2" charset="-122"/>
              </a:rPr>
              <a:t>D</a:t>
            </a:r>
            <a:r>
              <a:rPr lang="en-US" altLang="zh-CN" smtClean="0">
                <a:ea typeface="宋体" pitchFamily="2" charset="-122"/>
              </a:rPr>
              <a:t>E) between </a:t>
            </a:r>
            <a:r>
              <a:rPr lang="en-US" altLang="zh-CN" i="1" smtClean="0">
                <a:ea typeface="宋体" pitchFamily="2" charset="-122"/>
              </a:rPr>
              <a:t>I</a:t>
            </a:r>
            <a:r>
              <a:rPr lang="en-US" altLang="zh-CN" i="1" baseline="-30000" smtClean="0">
                <a:ea typeface="宋体" pitchFamily="2" charset="-122"/>
              </a:rPr>
              <a:t>z</a:t>
            </a:r>
            <a:r>
              <a:rPr lang="en-US" altLang="zh-CN" smtClean="0">
                <a:ea typeface="宋体" pitchFamily="2" charset="-122"/>
              </a:rPr>
              <a:t> = +1/2 and </a:t>
            </a:r>
            <a:r>
              <a:rPr lang="en-US" altLang="zh-CN" i="1" smtClean="0">
                <a:ea typeface="宋体" pitchFamily="2" charset="-122"/>
              </a:rPr>
              <a:t>I</a:t>
            </a:r>
            <a:r>
              <a:rPr lang="en-US" altLang="zh-CN" i="1" baseline="-30000" smtClean="0">
                <a:ea typeface="宋体" pitchFamily="2" charset="-122"/>
              </a:rPr>
              <a:t>z</a:t>
            </a:r>
            <a:r>
              <a:rPr lang="en-US" altLang="zh-CN" smtClean="0">
                <a:ea typeface="宋体" pitchFamily="2" charset="-122"/>
              </a:rPr>
              <a:t> = -1/2.</a:t>
            </a:r>
          </a:p>
          <a:p>
            <a:pPr marL="874713" eaLnBrk="1" hangingPunct="1"/>
            <a:endParaRPr lang="en-US" smtClean="0"/>
          </a:p>
        </p:txBody>
      </p:sp>
      <p:sp>
        <p:nvSpPr>
          <p:cNvPr id="14338" name="Rectangle 1026"/>
          <p:cNvSpPr>
            <a:spLocks noGrp="1" noChangeArrowheads="1"/>
          </p:cNvSpPr>
          <p:nvPr>
            <p:ph type="title"/>
          </p:nvPr>
        </p:nvSpPr>
        <p:spPr/>
        <p:txBody>
          <a:bodyPr/>
          <a:lstStyle/>
          <a:p>
            <a:pPr eaLnBrk="1" hangingPunct="1"/>
            <a:r>
              <a:rPr lang="en-US" altLang="zh-CN" smtClean="0">
                <a:solidFill>
                  <a:srgbClr val="FF3300"/>
                </a:solidFill>
                <a:ea typeface="宋体" pitchFamily="2" charset="-122"/>
              </a:rPr>
              <a:t>Magnetogyric ratio(</a:t>
            </a:r>
            <a:r>
              <a:rPr lang="en-US" smtClean="0">
                <a:solidFill>
                  <a:srgbClr val="FF3300"/>
                </a:solidFill>
                <a:latin typeface="Symbol" pitchFamily="18" charset="2"/>
                <a:sym typeface="Symbol" pitchFamily="18" charset="2"/>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1295400"/>
            <a:ext cx="9144000" cy="5562600"/>
          </a:xfrm>
        </p:spPr>
        <p:txBody>
          <a:bodyPr/>
          <a:lstStyle/>
          <a:p>
            <a:pPr eaLnBrk="1" hangingPunct="1"/>
            <a:r>
              <a:rPr lang="en-US" smtClean="0"/>
              <a:t>Nuclear magnetic resonance, or NMR as it is abbreviated by scientists, is a phenomenon which occurs when the nuclei of certain atoms are immersed in a static strong magnetic field and exposed to a second oscillating magnetic field in the form of radiofrequency pulses, it is possible to transfer energy into the spin system and change the state of the system. After the pulse, the system relaxes back to its state of equilibrium, sending a weak signal that can be recorded. </a:t>
            </a:r>
          </a:p>
          <a:p>
            <a:pPr eaLnBrk="1" hangingPunct="1"/>
            <a:endParaRPr lang="en-US" smtClean="0"/>
          </a:p>
        </p:txBody>
      </p:sp>
      <p:sp>
        <p:nvSpPr>
          <p:cNvPr id="15362" name="Rectangle 2"/>
          <p:cNvSpPr>
            <a:spLocks noGrp="1" noChangeArrowheads="1"/>
          </p:cNvSpPr>
          <p:nvPr>
            <p:ph type="title"/>
          </p:nvPr>
        </p:nvSpPr>
        <p:spPr>
          <a:xfrm>
            <a:off x="762000" y="0"/>
            <a:ext cx="7772400" cy="1143000"/>
          </a:xfrm>
        </p:spPr>
        <p:txBody>
          <a:bodyPr>
            <a:normAutofit fontScale="90000"/>
          </a:bodyPr>
          <a:lstStyle/>
          <a:p>
            <a:pPr eaLnBrk="1" hangingPunct="1"/>
            <a:r>
              <a:rPr lang="en-US" smtClean="0">
                <a:solidFill>
                  <a:srgbClr val="FF3300"/>
                </a:solidFill>
              </a:rPr>
              <a:t>The Physical Basis of the NMR Experiment:</a:t>
            </a:r>
            <a:r>
              <a:rPr lang="en-US"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0" y="1066800"/>
            <a:ext cx="9144000" cy="4114800"/>
          </a:xfrm>
        </p:spPr>
        <p:txBody>
          <a:bodyPr/>
          <a:lstStyle/>
          <a:p>
            <a:pPr eaLnBrk="1" hangingPunct="1">
              <a:lnSpc>
                <a:spcPct val="130000"/>
              </a:lnSpc>
            </a:pPr>
            <a:r>
              <a:rPr lang="en-US" altLang="zh-CN" b="1" smtClean="0">
                <a:ea typeface="宋体" pitchFamily="2" charset="-122"/>
              </a:rPr>
              <a:t>Precession</a:t>
            </a:r>
            <a:r>
              <a:rPr lang="en-US" altLang="zh-CN" smtClean="0">
                <a:ea typeface="宋体" pitchFamily="2" charset="-122"/>
              </a:rPr>
              <a:t>:  The circular movement of the magnetic moment in the presence of the applied field.</a:t>
            </a:r>
          </a:p>
          <a:p>
            <a:pPr eaLnBrk="1" hangingPunct="1">
              <a:lnSpc>
                <a:spcPct val="130000"/>
              </a:lnSpc>
            </a:pPr>
            <a:r>
              <a:rPr lang="en-US" b="1" smtClean="0"/>
              <a:t>Larmour frequency</a:t>
            </a:r>
            <a:r>
              <a:rPr lang="en-US" smtClean="0"/>
              <a:t> : The angular frequency of the precessionis related to the external magnetic field strength B</a:t>
            </a:r>
            <a:r>
              <a:rPr lang="en-US" baseline="-25000" smtClean="0"/>
              <a:t>0</a:t>
            </a:r>
            <a:r>
              <a:rPr lang="en-US" smtClean="0"/>
              <a:t>, by the gyromagnetic ratio</a:t>
            </a:r>
            <a:r>
              <a:rPr lang="en-US" smtClean="0">
                <a:latin typeface="Arial" charset="0"/>
              </a:rPr>
              <a:t> </a:t>
            </a:r>
            <a:r>
              <a:rPr lang="en-US" smtClean="0">
                <a:latin typeface="Symbol" pitchFamily="18" charset="2"/>
              </a:rPr>
              <a:t>g </a:t>
            </a:r>
            <a:r>
              <a:rPr lang="en-US" smtClean="0">
                <a:latin typeface="Arial" charset="0"/>
              </a:rPr>
              <a:t>:</a:t>
            </a:r>
          </a:p>
          <a:p>
            <a:pPr eaLnBrk="1" hangingPunct="1">
              <a:lnSpc>
                <a:spcPct val="130000"/>
              </a:lnSpc>
              <a:buFontTx/>
              <a:buNone/>
            </a:pPr>
            <a:r>
              <a:rPr lang="en-US" smtClean="0">
                <a:latin typeface="Symbol" pitchFamily="18" charset="2"/>
              </a:rPr>
              <a:t>                                w</a:t>
            </a:r>
            <a:r>
              <a:rPr lang="en-US" baseline="-25000" smtClean="0">
                <a:latin typeface="Arial" charset="0"/>
              </a:rPr>
              <a:t>0</a:t>
            </a:r>
            <a:r>
              <a:rPr lang="en-US" smtClean="0">
                <a:latin typeface="Arial" charset="0"/>
              </a:rPr>
              <a:t> = </a:t>
            </a:r>
            <a:r>
              <a:rPr lang="en-US" smtClean="0">
                <a:latin typeface="Symbol" pitchFamily="18" charset="2"/>
              </a:rPr>
              <a:t>g</a:t>
            </a:r>
            <a:r>
              <a:rPr lang="en-US" smtClean="0">
                <a:latin typeface="Arial" charset="0"/>
              </a:rPr>
              <a:t>B</a:t>
            </a:r>
            <a:r>
              <a:rPr lang="en-US" baseline="-25000" smtClean="0">
                <a:latin typeface="Arial" charset="0"/>
              </a:rPr>
              <a:t>0</a:t>
            </a:r>
          </a:p>
          <a:p>
            <a:pPr eaLnBrk="1" hangingPunct="1">
              <a:lnSpc>
                <a:spcPct val="130000"/>
              </a:lnSpc>
            </a:pPr>
            <a:endParaRPr lang="en-US" smtClean="0"/>
          </a:p>
        </p:txBody>
      </p:sp>
      <p:sp>
        <p:nvSpPr>
          <p:cNvPr id="16386" name="Rectangle 2"/>
          <p:cNvSpPr>
            <a:spLocks noGrp="1" noChangeArrowheads="1"/>
          </p:cNvSpPr>
          <p:nvPr>
            <p:ph type="title"/>
          </p:nvPr>
        </p:nvSpPr>
        <p:spPr>
          <a:xfrm>
            <a:off x="685800" y="0"/>
            <a:ext cx="7772400" cy="1143000"/>
          </a:xfrm>
        </p:spPr>
        <p:txBody>
          <a:bodyPr/>
          <a:lstStyle/>
          <a:p>
            <a:pPr eaLnBrk="1" hangingPunct="1"/>
            <a:r>
              <a:rPr lang="en-US" smtClean="0">
                <a:solidFill>
                  <a:srgbClr val="FF3300"/>
                </a:solidFill>
                <a:latin typeface="Arial" charset="0"/>
              </a:rPr>
              <a:t>Larmour frequency</a:t>
            </a:r>
          </a:p>
        </p:txBody>
      </p:sp>
      <p:pic>
        <p:nvPicPr>
          <p:cNvPr id="16388" name="Picture 4"/>
          <p:cNvPicPr>
            <a:picLocks noChangeAspect="1" noChangeArrowheads="1"/>
          </p:cNvPicPr>
          <p:nvPr/>
        </p:nvPicPr>
        <p:blipFill>
          <a:blip r:embed="rId2"/>
          <a:srcRect/>
          <a:stretch>
            <a:fillRect/>
          </a:stretch>
        </p:blipFill>
        <p:spPr bwMode="auto">
          <a:xfrm>
            <a:off x="457200" y="4648200"/>
            <a:ext cx="2286000" cy="1819275"/>
          </a:xfrm>
          <a:prstGeom prst="rect">
            <a:avLst/>
          </a:prstGeom>
          <a:noFill/>
          <a:ln w="9525">
            <a:noFill/>
            <a:miter lim="800000"/>
            <a:headEnd/>
            <a:tailEnd/>
          </a:ln>
        </p:spPr>
      </p:pic>
      <p:pic>
        <p:nvPicPr>
          <p:cNvPr id="16389" name="Picture 5" descr="precess"/>
          <p:cNvPicPr>
            <a:picLocks noChangeAspect="1" noChangeArrowheads="1" noCrop="1"/>
          </p:cNvPicPr>
          <p:nvPr/>
        </p:nvPicPr>
        <p:blipFill>
          <a:blip r:embed="rId3"/>
          <a:srcRect/>
          <a:stretch>
            <a:fillRect/>
          </a:stretch>
        </p:blipFill>
        <p:spPr bwMode="auto">
          <a:xfrm>
            <a:off x="6629400" y="4495800"/>
            <a:ext cx="1585913" cy="2362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1066800"/>
            <a:ext cx="9144000" cy="5791200"/>
          </a:xfrm>
        </p:spPr>
        <p:txBody>
          <a:bodyPr/>
          <a:lstStyle/>
          <a:p>
            <a:pPr eaLnBrk="1" hangingPunct="1">
              <a:lnSpc>
                <a:spcPct val="90000"/>
              </a:lnSpc>
            </a:pPr>
            <a:r>
              <a:rPr lang="en-US" smtClean="0"/>
              <a:t>Nuclear spin is characterized by a spin number, I, which can be zero or some positive integer multiple of 1/2 (e.g. 1/2, 1, 3/2, 2 etc.). Nuclei whose spin number, I= 0 have no magnetic moment(</a:t>
            </a:r>
            <a:r>
              <a:rPr lang="en-US" smtClean="0">
                <a:latin typeface="Symbol" pitchFamily="18" charset="2"/>
              </a:rPr>
              <a:t>m</a:t>
            </a:r>
            <a:r>
              <a:rPr lang="en-US" smtClean="0"/>
              <a:t>);eg. </a:t>
            </a:r>
            <a:r>
              <a:rPr lang="en-US" baseline="30000" smtClean="0"/>
              <a:t>12</a:t>
            </a:r>
            <a:r>
              <a:rPr lang="en-US" smtClean="0"/>
              <a:t>C and </a:t>
            </a:r>
            <a:r>
              <a:rPr lang="en-US" baseline="30000" smtClean="0"/>
              <a:t>16</a:t>
            </a:r>
            <a:r>
              <a:rPr lang="en-US" smtClean="0"/>
              <a:t>O show no NMR signal. Elements such as </a:t>
            </a:r>
            <a:r>
              <a:rPr lang="en-US" baseline="30000" smtClean="0"/>
              <a:t>1</a:t>
            </a:r>
            <a:r>
              <a:rPr lang="en-US" smtClean="0"/>
              <a:t>H, </a:t>
            </a:r>
            <a:r>
              <a:rPr lang="en-US" baseline="30000" smtClean="0"/>
              <a:t>13</a:t>
            </a:r>
            <a:r>
              <a:rPr lang="en-US" smtClean="0"/>
              <a:t>C, </a:t>
            </a:r>
            <a:r>
              <a:rPr lang="en-US" baseline="30000" smtClean="0"/>
              <a:t>19</a:t>
            </a:r>
            <a:r>
              <a:rPr lang="en-US" smtClean="0"/>
              <a:t>F and </a:t>
            </a:r>
            <a:r>
              <a:rPr lang="en-US" baseline="30000" smtClean="0"/>
              <a:t>31</a:t>
            </a:r>
            <a:r>
              <a:rPr lang="en-US" smtClean="0"/>
              <a:t>P have I=1/2, while others have even higher spin numbers: </a:t>
            </a:r>
          </a:p>
          <a:p>
            <a:pPr eaLnBrk="1" hangingPunct="1">
              <a:lnSpc>
                <a:spcPct val="90000"/>
              </a:lnSpc>
            </a:pPr>
            <a:r>
              <a:rPr lang="en-US" smtClean="0"/>
              <a:t>I=1 </a:t>
            </a:r>
            <a:r>
              <a:rPr lang="en-US" baseline="30000" smtClean="0"/>
              <a:t>14</a:t>
            </a:r>
            <a:r>
              <a:rPr lang="en-US" smtClean="0"/>
              <a:t>N, </a:t>
            </a:r>
            <a:r>
              <a:rPr lang="en-US" baseline="30000" smtClean="0"/>
              <a:t>2</a:t>
            </a:r>
            <a:r>
              <a:rPr lang="en-US" smtClean="0"/>
              <a:t>H </a:t>
            </a:r>
          </a:p>
          <a:p>
            <a:pPr eaLnBrk="1" hangingPunct="1">
              <a:lnSpc>
                <a:spcPct val="90000"/>
              </a:lnSpc>
            </a:pPr>
            <a:r>
              <a:rPr lang="en-US" smtClean="0"/>
              <a:t>I=3/2 </a:t>
            </a:r>
            <a:r>
              <a:rPr lang="en-US" baseline="30000" smtClean="0"/>
              <a:t>11</a:t>
            </a:r>
            <a:r>
              <a:rPr lang="en-US" smtClean="0"/>
              <a:t>B, </a:t>
            </a:r>
            <a:r>
              <a:rPr lang="en-US" baseline="30000" smtClean="0"/>
              <a:t>35</a:t>
            </a:r>
            <a:r>
              <a:rPr lang="en-US" smtClean="0"/>
              <a:t>Cl, </a:t>
            </a:r>
            <a:r>
              <a:rPr lang="en-US" baseline="30000" smtClean="0"/>
              <a:t>37</a:t>
            </a:r>
            <a:r>
              <a:rPr lang="en-US" smtClean="0"/>
              <a:t>Cl, </a:t>
            </a:r>
            <a:r>
              <a:rPr lang="en-US" baseline="30000" smtClean="0"/>
              <a:t>79</a:t>
            </a:r>
            <a:r>
              <a:rPr lang="en-US" smtClean="0"/>
              <a:t>Br, </a:t>
            </a:r>
            <a:r>
              <a:rPr lang="en-US" baseline="30000" smtClean="0"/>
              <a:t>81</a:t>
            </a:r>
            <a:r>
              <a:rPr lang="en-US" smtClean="0"/>
              <a:t>Br. </a:t>
            </a:r>
          </a:p>
          <a:p>
            <a:pPr eaLnBrk="1" hangingPunct="1">
              <a:lnSpc>
                <a:spcPct val="90000"/>
              </a:lnSpc>
            </a:pPr>
            <a:r>
              <a:rPr lang="en-US" smtClean="0"/>
              <a:t>As the values for I increase, energy levels and shapes of the magnetic fields become progressively more and more complex.</a:t>
            </a:r>
          </a:p>
          <a:p>
            <a:pPr eaLnBrk="1" hangingPunct="1">
              <a:lnSpc>
                <a:spcPct val="90000"/>
              </a:lnSpc>
            </a:pPr>
            <a:endParaRPr lang="en-US" smtClean="0"/>
          </a:p>
        </p:txBody>
      </p:sp>
      <p:sp>
        <p:nvSpPr>
          <p:cNvPr id="19458" name="Rectangle 2"/>
          <p:cNvSpPr>
            <a:spLocks noGrp="1" noChangeArrowheads="1"/>
          </p:cNvSpPr>
          <p:nvPr>
            <p:ph type="title"/>
          </p:nvPr>
        </p:nvSpPr>
        <p:spPr>
          <a:xfrm>
            <a:off x="685800" y="0"/>
            <a:ext cx="7772400" cy="1143000"/>
          </a:xfrm>
        </p:spPr>
        <p:txBody>
          <a:bodyPr/>
          <a:lstStyle/>
          <a:p>
            <a:pPr eaLnBrk="1" hangingPunct="1"/>
            <a:r>
              <a:rPr lang="en-US" smtClean="0">
                <a:solidFill>
                  <a:srgbClr val="FF3300"/>
                </a:solidFill>
              </a:rPr>
              <a:t>Spin quantum number(I)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026"/>
          <p:cNvPicPr>
            <a:picLocks noChangeAspect="1" noChangeArrowheads="1"/>
          </p:cNvPicPr>
          <p:nvPr/>
        </p:nvPicPr>
        <p:blipFill>
          <a:blip r:embed="rId2"/>
          <a:srcRect/>
          <a:stretch>
            <a:fillRect/>
          </a:stretch>
        </p:blipFill>
        <p:spPr bwMode="auto">
          <a:xfrm>
            <a:off x="5257800" y="5410200"/>
            <a:ext cx="1524000" cy="1360488"/>
          </a:xfrm>
          <a:prstGeom prst="rect">
            <a:avLst/>
          </a:prstGeom>
          <a:noFill/>
          <a:ln w="9525">
            <a:noFill/>
            <a:miter lim="800000"/>
            <a:headEnd/>
            <a:tailEnd/>
          </a:ln>
        </p:spPr>
      </p:pic>
      <p:sp>
        <p:nvSpPr>
          <p:cNvPr id="55299" name="Text Box 1027"/>
          <p:cNvSpPr txBox="1">
            <a:spLocks noChangeArrowheads="1"/>
          </p:cNvSpPr>
          <p:nvPr/>
        </p:nvSpPr>
        <p:spPr bwMode="auto">
          <a:xfrm>
            <a:off x="441325" y="344488"/>
            <a:ext cx="4449763" cy="457200"/>
          </a:xfrm>
          <a:prstGeom prst="rect">
            <a:avLst/>
          </a:prstGeom>
          <a:noFill/>
          <a:ln w="9525">
            <a:noFill/>
            <a:miter lim="800000"/>
            <a:headEnd/>
            <a:tailEnd/>
          </a:ln>
          <a:effectLst/>
        </p:spPr>
        <p:txBody>
          <a:bodyPr wrap="none">
            <a:spAutoFit/>
          </a:bodyPr>
          <a:lstStyle/>
          <a:p>
            <a:pPr>
              <a:defRPr/>
            </a:pPr>
            <a:r>
              <a:rPr lang="en-US" b="1">
                <a:solidFill>
                  <a:schemeClr val="accent2"/>
                </a:solidFill>
                <a:effectLst>
                  <a:outerShdw blurRad="38100" dist="38100" dir="2700000" algn="tl">
                    <a:srgbClr val="C0C0C0"/>
                  </a:outerShdw>
                </a:effectLst>
                <a:latin typeface="Arial" charset="0"/>
              </a:rPr>
              <a:t>Information in a NMR Spectra</a:t>
            </a:r>
          </a:p>
        </p:txBody>
      </p:sp>
      <p:sp>
        <p:nvSpPr>
          <p:cNvPr id="47108" name="Text Box 1028"/>
          <p:cNvSpPr txBox="1">
            <a:spLocks noChangeArrowheads="1"/>
          </p:cNvSpPr>
          <p:nvPr/>
        </p:nvSpPr>
        <p:spPr bwMode="auto">
          <a:xfrm>
            <a:off x="288925" y="1176338"/>
            <a:ext cx="3251200" cy="1190625"/>
          </a:xfrm>
          <a:prstGeom prst="rect">
            <a:avLst/>
          </a:prstGeom>
          <a:noFill/>
          <a:ln w="9525">
            <a:noFill/>
            <a:miter lim="800000"/>
            <a:headEnd/>
            <a:tailEnd/>
          </a:ln>
        </p:spPr>
        <p:txBody>
          <a:bodyPr wrap="none">
            <a:spAutoFit/>
          </a:bodyPr>
          <a:lstStyle/>
          <a:p>
            <a:r>
              <a:rPr lang="en-US" sz="1800">
                <a:latin typeface="Arial" charset="0"/>
              </a:rPr>
              <a:t>1) Energy  E = h</a:t>
            </a:r>
            <a:r>
              <a:rPr lang="en-US" sz="1800">
                <a:latin typeface="Symbol" pitchFamily="18" charset="2"/>
              </a:rPr>
              <a:t>u</a:t>
            </a:r>
            <a:r>
              <a:rPr lang="en-US" sz="1800">
                <a:latin typeface="Tahoma" pitchFamily="34" charset="0"/>
              </a:rPr>
              <a:t> </a:t>
            </a:r>
          </a:p>
          <a:p>
            <a:endParaRPr lang="en-US" sz="1800">
              <a:latin typeface="Tahoma" pitchFamily="34" charset="0"/>
            </a:endParaRPr>
          </a:p>
          <a:p>
            <a:r>
              <a:rPr lang="en-US" altLang="en-US" sz="1800">
                <a:solidFill>
                  <a:srgbClr val="000066"/>
                </a:solidFill>
                <a:latin typeface="Arial" charset="0"/>
              </a:rPr>
              <a:t>h</a:t>
            </a:r>
            <a:r>
              <a:rPr lang="en-US" altLang="en-US" sz="1800">
                <a:solidFill>
                  <a:srgbClr val="660033"/>
                </a:solidFill>
                <a:latin typeface="Arial" charset="0"/>
              </a:rPr>
              <a:t> is Planck constant</a:t>
            </a:r>
          </a:p>
          <a:p>
            <a:r>
              <a:rPr lang="en-US" sz="1800">
                <a:latin typeface="Symbol" pitchFamily="18" charset="2"/>
              </a:rPr>
              <a:t>u</a:t>
            </a:r>
            <a:r>
              <a:rPr lang="en-US" sz="1800">
                <a:latin typeface="Tahoma" pitchFamily="34" charset="0"/>
              </a:rPr>
              <a:t> is NMR resonance frequency</a:t>
            </a:r>
            <a:endParaRPr lang="en-US" sz="1800">
              <a:latin typeface="Symbol" pitchFamily="18" charset="2"/>
            </a:endParaRPr>
          </a:p>
        </p:txBody>
      </p:sp>
      <p:grpSp>
        <p:nvGrpSpPr>
          <p:cNvPr id="2" name="Group 1029"/>
          <p:cNvGrpSpPr>
            <a:grpSpLocks/>
          </p:cNvGrpSpPr>
          <p:nvPr/>
        </p:nvGrpSpPr>
        <p:grpSpPr bwMode="auto">
          <a:xfrm>
            <a:off x="3438525" y="906463"/>
            <a:ext cx="5553075" cy="1836737"/>
            <a:chOff x="432" y="2736"/>
            <a:chExt cx="3498" cy="1157"/>
          </a:xfrm>
        </p:grpSpPr>
        <p:sp>
          <p:nvSpPr>
            <p:cNvPr id="47113" name="Rectangle 1030"/>
            <p:cNvSpPr>
              <a:spLocks noChangeArrowheads="1"/>
            </p:cNvSpPr>
            <p:nvPr/>
          </p:nvSpPr>
          <p:spPr bwMode="auto">
            <a:xfrm>
              <a:off x="672" y="3072"/>
              <a:ext cx="3072" cy="384"/>
            </a:xfrm>
            <a:prstGeom prst="rect">
              <a:avLst/>
            </a:prstGeom>
            <a:gradFill rotWithShape="0">
              <a:gsLst>
                <a:gs pos="0">
                  <a:srgbClr val="475E76"/>
                </a:gs>
                <a:gs pos="100000">
                  <a:srgbClr val="99CCFF"/>
                </a:gs>
              </a:gsLst>
              <a:lin ang="5400000" scaled="1"/>
            </a:gradFill>
            <a:ln w="9525">
              <a:solidFill>
                <a:schemeClr val="tx1"/>
              </a:solidFill>
              <a:miter lim="800000"/>
              <a:headEnd/>
              <a:tailEnd/>
            </a:ln>
          </p:spPr>
          <p:txBody>
            <a:bodyPr wrap="none" anchor="ctr"/>
            <a:lstStyle/>
            <a:p>
              <a:endParaRPr lang="en-US"/>
            </a:p>
          </p:txBody>
        </p:sp>
        <p:sp>
          <p:nvSpPr>
            <p:cNvPr id="47114" name="Line 1031"/>
            <p:cNvSpPr>
              <a:spLocks noChangeShapeType="1"/>
            </p:cNvSpPr>
            <p:nvPr/>
          </p:nvSpPr>
          <p:spPr bwMode="auto">
            <a:xfrm>
              <a:off x="1200" y="3072"/>
              <a:ext cx="0" cy="384"/>
            </a:xfrm>
            <a:prstGeom prst="line">
              <a:avLst/>
            </a:prstGeom>
            <a:noFill/>
            <a:ln w="9525">
              <a:solidFill>
                <a:schemeClr val="tx1"/>
              </a:solidFill>
              <a:round/>
              <a:headEnd/>
              <a:tailEnd/>
            </a:ln>
          </p:spPr>
          <p:txBody>
            <a:bodyPr wrap="none" anchor="ctr"/>
            <a:lstStyle/>
            <a:p>
              <a:endParaRPr lang="en-US"/>
            </a:p>
          </p:txBody>
        </p:sp>
        <p:sp>
          <p:nvSpPr>
            <p:cNvPr id="47115" name="Line 1032"/>
            <p:cNvSpPr>
              <a:spLocks noChangeShapeType="1"/>
            </p:cNvSpPr>
            <p:nvPr/>
          </p:nvSpPr>
          <p:spPr bwMode="auto">
            <a:xfrm>
              <a:off x="1680" y="3072"/>
              <a:ext cx="0" cy="384"/>
            </a:xfrm>
            <a:prstGeom prst="line">
              <a:avLst/>
            </a:prstGeom>
            <a:noFill/>
            <a:ln w="9525">
              <a:solidFill>
                <a:schemeClr val="tx1"/>
              </a:solidFill>
              <a:round/>
              <a:headEnd/>
              <a:tailEnd/>
            </a:ln>
          </p:spPr>
          <p:txBody>
            <a:bodyPr wrap="none" anchor="ctr"/>
            <a:lstStyle/>
            <a:p>
              <a:endParaRPr lang="en-US"/>
            </a:p>
          </p:txBody>
        </p:sp>
        <p:sp>
          <p:nvSpPr>
            <p:cNvPr id="47116" name="Line 1033"/>
            <p:cNvSpPr>
              <a:spLocks noChangeShapeType="1"/>
            </p:cNvSpPr>
            <p:nvPr/>
          </p:nvSpPr>
          <p:spPr bwMode="auto">
            <a:xfrm>
              <a:off x="2016" y="3072"/>
              <a:ext cx="0" cy="384"/>
            </a:xfrm>
            <a:prstGeom prst="line">
              <a:avLst/>
            </a:prstGeom>
            <a:noFill/>
            <a:ln w="9525">
              <a:solidFill>
                <a:schemeClr val="tx1"/>
              </a:solidFill>
              <a:round/>
              <a:headEnd/>
              <a:tailEnd/>
            </a:ln>
          </p:spPr>
          <p:txBody>
            <a:bodyPr wrap="none" anchor="ctr"/>
            <a:lstStyle/>
            <a:p>
              <a:endParaRPr lang="en-US"/>
            </a:p>
          </p:txBody>
        </p:sp>
        <p:sp>
          <p:nvSpPr>
            <p:cNvPr id="47117" name="Line 1034"/>
            <p:cNvSpPr>
              <a:spLocks noChangeShapeType="1"/>
            </p:cNvSpPr>
            <p:nvPr/>
          </p:nvSpPr>
          <p:spPr bwMode="auto">
            <a:xfrm>
              <a:off x="2688" y="3072"/>
              <a:ext cx="0" cy="384"/>
            </a:xfrm>
            <a:prstGeom prst="line">
              <a:avLst/>
            </a:prstGeom>
            <a:noFill/>
            <a:ln w="9525">
              <a:solidFill>
                <a:schemeClr val="tx1"/>
              </a:solidFill>
              <a:round/>
              <a:headEnd/>
              <a:tailEnd/>
            </a:ln>
          </p:spPr>
          <p:txBody>
            <a:bodyPr wrap="none" anchor="ctr"/>
            <a:lstStyle/>
            <a:p>
              <a:endParaRPr lang="en-US"/>
            </a:p>
          </p:txBody>
        </p:sp>
        <p:sp>
          <p:nvSpPr>
            <p:cNvPr id="47118" name="Text Box 1035"/>
            <p:cNvSpPr txBox="1">
              <a:spLocks noChangeArrowheads="1"/>
            </p:cNvSpPr>
            <p:nvPr/>
          </p:nvSpPr>
          <p:spPr bwMode="auto">
            <a:xfrm>
              <a:off x="432" y="3489"/>
              <a:ext cx="3498" cy="404"/>
            </a:xfrm>
            <a:prstGeom prst="rect">
              <a:avLst/>
            </a:prstGeom>
            <a:noFill/>
            <a:ln w="9525">
              <a:noFill/>
              <a:miter lim="800000"/>
              <a:headEnd/>
              <a:tailEnd/>
            </a:ln>
          </p:spPr>
          <p:txBody>
            <a:bodyPr wrap="none">
              <a:spAutoFit/>
            </a:bodyPr>
            <a:lstStyle/>
            <a:p>
              <a:pPr eaLnBrk="0" hangingPunct="0"/>
              <a:r>
                <a:rPr lang="en-US" altLang="en-US" sz="1800">
                  <a:solidFill>
                    <a:srgbClr val="000066"/>
                  </a:solidFill>
                  <a:latin typeface="Arial" charset="0"/>
                </a:rPr>
                <a:t>  10</a:t>
              </a:r>
              <a:r>
                <a:rPr lang="en-US" altLang="en-US" sz="1800" baseline="30000">
                  <a:solidFill>
                    <a:srgbClr val="000066"/>
                  </a:solidFill>
                  <a:latin typeface="Arial" charset="0"/>
                </a:rPr>
                <a:t>-10</a:t>
              </a:r>
              <a:r>
                <a:rPr lang="en-US" altLang="en-US" sz="1800">
                  <a:solidFill>
                    <a:srgbClr val="000066"/>
                  </a:solidFill>
                  <a:latin typeface="Arial" charset="0"/>
                </a:rPr>
                <a:t>	10</a:t>
              </a:r>
              <a:r>
                <a:rPr lang="en-US" altLang="en-US" sz="1800" baseline="30000">
                  <a:solidFill>
                    <a:srgbClr val="000066"/>
                  </a:solidFill>
                  <a:latin typeface="Arial" charset="0"/>
                </a:rPr>
                <a:t>-8</a:t>
              </a:r>
              <a:r>
                <a:rPr lang="en-US" altLang="en-US" sz="1800">
                  <a:solidFill>
                    <a:srgbClr val="000066"/>
                  </a:solidFill>
                  <a:latin typeface="Arial" charset="0"/>
                </a:rPr>
                <a:t>       10</a:t>
              </a:r>
              <a:r>
                <a:rPr lang="en-US" altLang="en-US" sz="1800" baseline="30000">
                  <a:solidFill>
                    <a:srgbClr val="000066"/>
                  </a:solidFill>
                  <a:latin typeface="Arial" charset="0"/>
                </a:rPr>
                <a:t>-6</a:t>
              </a:r>
              <a:r>
                <a:rPr lang="en-US" altLang="en-US" sz="1800">
                  <a:solidFill>
                    <a:srgbClr val="000066"/>
                  </a:solidFill>
                  <a:latin typeface="Arial" charset="0"/>
                </a:rPr>
                <a:t>    10</a:t>
              </a:r>
              <a:r>
                <a:rPr lang="en-US" altLang="en-US" sz="1800" baseline="30000">
                  <a:solidFill>
                    <a:srgbClr val="000066"/>
                  </a:solidFill>
                  <a:latin typeface="Arial" charset="0"/>
                </a:rPr>
                <a:t>-4</a:t>
              </a:r>
              <a:r>
                <a:rPr lang="en-US" altLang="en-US" sz="1800">
                  <a:solidFill>
                    <a:srgbClr val="000066"/>
                  </a:solidFill>
                  <a:latin typeface="Arial" charset="0"/>
                </a:rPr>
                <a:t>         10</a:t>
              </a:r>
              <a:r>
                <a:rPr lang="en-US" altLang="en-US" sz="1800" baseline="30000">
                  <a:solidFill>
                    <a:srgbClr val="000066"/>
                  </a:solidFill>
                  <a:latin typeface="Arial" charset="0"/>
                </a:rPr>
                <a:t>-2</a:t>
              </a:r>
              <a:r>
                <a:rPr lang="en-US" altLang="en-US" sz="1800">
                  <a:solidFill>
                    <a:srgbClr val="000066"/>
                  </a:solidFill>
                  <a:latin typeface="Arial" charset="0"/>
                </a:rPr>
                <a:t>       10</a:t>
              </a:r>
              <a:r>
                <a:rPr lang="en-US" altLang="en-US" sz="1800" baseline="30000">
                  <a:solidFill>
                    <a:srgbClr val="000066"/>
                  </a:solidFill>
                  <a:latin typeface="Arial" charset="0"/>
                </a:rPr>
                <a:t>0</a:t>
              </a:r>
              <a:r>
                <a:rPr lang="en-US" altLang="en-US" sz="1800">
                  <a:solidFill>
                    <a:srgbClr val="000066"/>
                  </a:solidFill>
                  <a:latin typeface="Arial" charset="0"/>
                </a:rPr>
                <a:t>        10</a:t>
              </a:r>
              <a:r>
                <a:rPr lang="en-US" altLang="en-US" sz="1800" baseline="30000">
                  <a:solidFill>
                    <a:srgbClr val="000066"/>
                  </a:solidFill>
                  <a:latin typeface="Arial" charset="0"/>
                </a:rPr>
                <a:t>2</a:t>
              </a:r>
            </a:p>
            <a:p>
              <a:pPr eaLnBrk="0" hangingPunct="0"/>
              <a:r>
                <a:rPr lang="en-US" altLang="en-US" sz="1800">
                  <a:solidFill>
                    <a:srgbClr val="000066"/>
                  </a:solidFill>
                  <a:latin typeface="Arial" charset="0"/>
                </a:rPr>
                <a:t>                              wavelength (cm)</a:t>
              </a:r>
            </a:p>
          </p:txBody>
        </p:sp>
        <p:sp>
          <p:nvSpPr>
            <p:cNvPr id="47119" name="Rectangle 1036"/>
            <p:cNvSpPr>
              <a:spLocks noChangeArrowheads="1"/>
            </p:cNvSpPr>
            <p:nvPr/>
          </p:nvSpPr>
          <p:spPr bwMode="auto">
            <a:xfrm>
              <a:off x="3216" y="3072"/>
              <a:ext cx="528" cy="384"/>
            </a:xfrm>
            <a:prstGeom prst="rect">
              <a:avLst/>
            </a:prstGeom>
            <a:gradFill rotWithShape="0">
              <a:gsLst>
                <a:gs pos="0">
                  <a:srgbClr val="76511C"/>
                </a:gs>
                <a:gs pos="100000">
                  <a:srgbClr val="FFB03D"/>
                </a:gs>
              </a:gsLst>
              <a:lin ang="5400000" scaled="1"/>
            </a:gradFill>
            <a:ln w="9525">
              <a:solidFill>
                <a:schemeClr val="tx1"/>
              </a:solidFill>
              <a:miter lim="800000"/>
              <a:headEnd/>
              <a:tailEnd/>
            </a:ln>
          </p:spPr>
          <p:txBody>
            <a:bodyPr wrap="none" anchor="ctr"/>
            <a:lstStyle/>
            <a:p>
              <a:endParaRPr lang="en-US"/>
            </a:p>
          </p:txBody>
        </p:sp>
        <p:sp>
          <p:nvSpPr>
            <p:cNvPr id="47120" name="Text Box 1037"/>
            <p:cNvSpPr txBox="1">
              <a:spLocks noChangeArrowheads="1"/>
            </p:cNvSpPr>
            <p:nvPr/>
          </p:nvSpPr>
          <p:spPr bwMode="auto">
            <a:xfrm>
              <a:off x="624" y="2736"/>
              <a:ext cx="3074" cy="327"/>
            </a:xfrm>
            <a:prstGeom prst="rect">
              <a:avLst/>
            </a:prstGeom>
            <a:noFill/>
            <a:ln w="9525">
              <a:noFill/>
              <a:miter lim="800000"/>
              <a:headEnd/>
              <a:tailEnd/>
            </a:ln>
          </p:spPr>
          <p:txBody>
            <a:bodyPr wrap="none">
              <a:spAutoFit/>
            </a:bodyPr>
            <a:lstStyle/>
            <a:p>
              <a:pPr eaLnBrk="0" hangingPunct="0"/>
              <a:r>
                <a:rPr lang="en-US" altLang="en-US" sz="2800">
                  <a:solidFill>
                    <a:srgbClr val="000066"/>
                  </a:solidFill>
                  <a:latin typeface="Arial" charset="0"/>
                </a:rPr>
                <a:t> </a:t>
              </a:r>
              <a:r>
                <a:rPr lang="en-US" altLang="en-US" sz="1800">
                  <a:solidFill>
                    <a:srgbClr val="000066"/>
                  </a:solidFill>
                  <a:latin typeface="Symbol" pitchFamily="18" charset="2"/>
                </a:rPr>
                <a:t>g</a:t>
              </a:r>
              <a:r>
                <a:rPr lang="en-US" altLang="en-US" sz="1800">
                  <a:solidFill>
                    <a:srgbClr val="000066"/>
                  </a:solidFill>
                  <a:latin typeface="Arial" charset="0"/>
                </a:rPr>
                <a:t>-rays</a:t>
              </a:r>
              <a:r>
                <a:rPr lang="en-US" altLang="en-US" sz="1200">
                  <a:solidFill>
                    <a:srgbClr val="000066"/>
                  </a:solidFill>
                  <a:latin typeface="Arial" charset="0"/>
                </a:rPr>
                <a:t>  </a:t>
              </a:r>
              <a:r>
                <a:rPr lang="en-US" altLang="en-US" sz="1800">
                  <a:solidFill>
                    <a:srgbClr val="000066"/>
                  </a:solidFill>
                  <a:latin typeface="Arial" charset="0"/>
                </a:rPr>
                <a:t>  x-rays </a:t>
              </a:r>
              <a:r>
                <a:rPr lang="en-US" altLang="en-US" sz="1400">
                  <a:solidFill>
                    <a:srgbClr val="000066"/>
                  </a:solidFill>
                  <a:latin typeface="Arial" charset="0"/>
                </a:rPr>
                <a:t>  </a:t>
              </a:r>
              <a:r>
                <a:rPr lang="en-US" altLang="en-US" sz="1800">
                  <a:solidFill>
                    <a:srgbClr val="000066"/>
                  </a:solidFill>
                  <a:latin typeface="Arial" charset="0"/>
                </a:rPr>
                <a:t>UV VIS </a:t>
              </a:r>
              <a:r>
                <a:rPr lang="en-US" altLang="en-US">
                  <a:solidFill>
                    <a:srgbClr val="000066"/>
                  </a:solidFill>
                  <a:latin typeface="Arial" charset="0"/>
                </a:rPr>
                <a:t>  </a:t>
              </a:r>
              <a:r>
                <a:rPr lang="en-US" altLang="en-US" sz="1800">
                  <a:solidFill>
                    <a:srgbClr val="000066"/>
                  </a:solidFill>
                  <a:latin typeface="Arial" charset="0"/>
                </a:rPr>
                <a:t>IR     </a:t>
              </a:r>
              <a:r>
                <a:rPr lang="en-US" altLang="en-US" sz="900">
                  <a:solidFill>
                    <a:srgbClr val="000066"/>
                  </a:solidFill>
                  <a:latin typeface="Arial" charset="0"/>
                </a:rPr>
                <a:t> </a:t>
              </a:r>
              <a:r>
                <a:rPr lang="en-US" altLang="en-US" sz="1800">
                  <a:solidFill>
                    <a:srgbClr val="000066"/>
                  </a:solidFill>
                  <a:latin typeface="Symbol" pitchFamily="18" charset="2"/>
                </a:rPr>
                <a:t>m</a:t>
              </a:r>
              <a:r>
                <a:rPr lang="en-US" altLang="en-US" sz="1800">
                  <a:solidFill>
                    <a:srgbClr val="000066"/>
                  </a:solidFill>
                  <a:latin typeface="Arial" charset="0"/>
                </a:rPr>
                <a:t>-wave   radio</a:t>
              </a:r>
            </a:p>
          </p:txBody>
        </p:sp>
      </p:grpSp>
      <p:sp>
        <p:nvSpPr>
          <p:cNvPr id="55310" name="Text Box 1038"/>
          <p:cNvSpPr txBox="1">
            <a:spLocks noChangeArrowheads="1"/>
          </p:cNvSpPr>
          <p:nvPr/>
        </p:nvSpPr>
        <p:spPr bwMode="auto">
          <a:xfrm>
            <a:off x="0" y="3160713"/>
            <a:ext cx="9144000" cy="3559175"/>
          </a:xfrm>
          <a:prstGeom prst="rect">
            <a:avLst/>
          </a:prstGeom>
          <a:noFill/>
          <a:ln w="9525">
            <a:noFill/>
            <a:miter lim="800000"/>
            <a:headEnd/>
            <a:tailEnd/>
          </a:ln>
          <a:effectLst/>
        </p:spPr>
        <p:txBody>
          <a:bodyPr>
            <a:spAutoFit/>
          </a:bodyPr>
          <a:lstStyle/>
          <a:p>
            <a:pPr>
              <a:defRPr/>
            </a:pPr>
            <a:r>
              <a:rPr lang="en-US" sz="1600" b="1" u="sng">
                <a:effectLst>
                  <a:outerShdw blurRad="38100" dist="38100" dir="2700000" algn="tl">
                    <a:srgbClr val="C0C0C0"/>
                  </a:outerShdw>
                </a:effectLst>
                <a:latin typeface="Arial" charset="0"/>
              </a:rPr>
              <a:t>Observable</a:t>
            </a:r>
            <a:r>
              <a:rPr lang="en-US" sz="1600" b="1">
                <a:effectLst>
                  <a:outerShdw blurRad="38100" dist="38100" dir="2700000" algn="tl">
                    <a:srgbClr val="C0C0C0"/>
                  </a:outerShdw>
                </a:effectLst>
                <a:latin typeface="Arial" charset="0"/>
              </a:rPr>
              <a:t>	      </a:t>
            </a:r>
            <a:r>
              <a:rPr lang="en-US" sz="1600" b="1" u="sng">
                <a:effectLst>
                  <a:outerShdw blurRad="38100" dist="38100" dir="2700000" algn="tl">
                    <a:srgbClr val="C0C0C0"/>
                  </a:outerShdw>
                </a:effectLst>
                <a:latin typeface="Arial" charset="0"/>
              </a:rPr>
              <a:t>Name</a:t>
            </a:r>
            <a:r>
              <a:rPr lang="en-US" sz="1600" b="1">
                <a:effectLst>
                  <a:outerShdw blurRad="38100" dist="38100" dir="2700000" algn="tl">
                    <a:srgbClr val="C0C0C0"/>
                  </a:outerShdw>
                </a:effectLst>
                <a:latin typeface="Arial" charset="0"/>
              </a:rPr>
              <a:t>		              </a:t>
            </a:r>
            <a:r>
              <a:rPr lang="en-US" sz="1600" b="1" u="sng">
                <a:effectLst>
                  <a:outerShdw blurRad="38100" dist="38100" dir="2700000" algn="tl">
                    <a:srgbClr val="C0C0C0"/>
                  </a:outerShdw>
                </a:effectLst>
                <a:latin typeface="Arial" charset="0"/>
              </a:rPr>
              <a:t>Quantitative</a:t>
            </a:r>
            <a:r>
              <a:rPr lang="en-US" sz="1600" b="1">
                <a:effectLst>
                  <a:outerShdw blurRad="38100" dist="38100" dir="2700000" algn="tl">
                    <a:srgbClr val="C0C0C0"/>
                  </a:outerShdw>
                </a:effectLst>
                <a:latin typeface="Arial" charset="0"/>
              </a:rPr>
              <a:t>		</a:t>
            </a:r>
            <a:r>
              <a:rPr lang="en-US" sz="1600" b="1" u="sng">
                <a:effectLst>
                  <a:outerShdw blurRad="38100" dist="38100" dir="2700000" algn="tl">
                    <a:srgbClr val="C0C0C0"/>
                  </a:outerShdw>
                </a:effectLst>
                <a:latin typeface="Arial" charset="0"/>
              </a:rPr>
              <a:t>Information</a:t>
            </a:r>
            <a:endParaRPr lang="en-US" sz="1600">
              <a:latin typeface="Arial" charset="0"/>
            </a:endParaRPr>
          </a:p>
          <a:p>
            <a:pPr>
              <a:defRPr/>
            </a:pPr>
            <a:endParaRPr lang="en-US" sz="1600">
              <a:latin typeface="Arial" charset="0"/>
            </a:endParaRPr>
          </a:p>
          <a:p>
            <a:pPr>
              <a:defRPr/>
            </a:pPr>
            <a:r>
              <a:rPr lang="en-US" sz="1400">
                <a:latin typeface="Arial" charset="0"/>
              </a:rPr>
              <a:t>Peak position	 Chemical shifts (</a:t>
            </a:r>
            <a:r>
              <a:rPr lang="en-US" sz="1400">
                <a:latin typeface="Symbol" pitchFamily="18" charset="2"/>
              </a:rPr>
              <a:t>d</a:t>
            </a:r>
            <a:r>
              <a:rPr lang="en-US" sz="1400">
                <a:latin typeface="Arial" charset="0"/>
              </a:rPr>
              <a:t>)	          </a:t>
            </a:r>
            <a:r>
              <a:rPr lang="en-US" sz="1400">
                <a:latin typeface="Symbol" pitchFamily="18" charset="2"/>
              </a:rPr>
              <a:t>d</a:t>
            </a:r>
            <a:r>
              <a:rPr lang="en-US" sz="1400">
                <a:latin typeface="Arial" charset="0"/>
              </a:rPr>
              <a:t>(ppm) = </a:t>
            </a:r>
            <a:r>
              <a:rPr lang="en-US" sz="1400">
                <a:latin typeface="Symbol" pitchFamily="18" charset="2"/>
              </a:rPr>
              <a:t>u</a:t>
            </a:r>
            <a:r>
              <a:rPr lang="en-US" sz="1400" baseline="-25000">
                <a:latin typeface="Arial" charset="0"/>
              </a:rPr>
              <a:t>obs</a:t>
            </a:r>
            <a:r>
              <a:rPr lang="en-US" sz="1400">
                <a:latin typeface="Arial" charset="0"/>
              </a:rPr>
              <a:t> –</a:t>
            </a:r>
            <a:r>
              <a:rPr lang="en-US" sz="1400">
                <a:latin typeface="Symbol" pitchFamily="18" charset="2"/>
              </a:rPr>
              <a:t>u</a:t>
            </a:r>
            <a:r>
              <a:rPr lang="en-US" sz="1400" baseline="-25000">
                <a:latin typeface="Arial" charset="0"/>
              </a:rPr>
              <a:t>ref</a:t>
            </a:r>
            <a:r>
              <a:rPr lang="en-US" sz="1400">
                <a:latin typeface="Arial" charset="0"/>
              </a:rPr>
              <a:t>/</a:t>
            </a:r>
            <a:r>
              <a:rPr lang="en-US" sz="1400">
                <a:latin typeface="Symbol" pitchFamily="18" charset="2"/>
              </a:rPr>
              <a:t>u</a:t>
            </a:r>
            <a:r>
              <a:rPr lang="en-US" sz="1400" baseline="-25000">
                <a:latin typeface="Arial" charset="0"/>
              </a:rPr>
              <a:t>ref  </a:t>
            </a:r>
            <a:r>
              <a:rPr lang="en-US" sz="1400">
                <a:latin typeface="Arial" charset="0"/>
              </a:rPr>
              <a:t>(Hz)</a:t>
            </a:r>
            <a:r>
              <a:rPr lang="en-US" sz="1600" baseline="-25000">
                <a:latin typeface="Arial" charset="0"/>
              </a:rPr>
              <a:t>                        </a:t>
            </a:r>
            <a:r>
              <a:rPr lang="en-US" sz="1400">
                <a:latin typeface="Arial" charset="0"/>
              </a:rPr>
              <a:t>chemical (electronic)  </a:t>
            </a:r>
          </a:p>
          <a:p>
            <a:pPr>
              <a:defRPr/>
            </a:pPr>
            <a:r>
              <a:rPr lang="en-US" sz="1400">
                <a:latin typeface="Arial" charset="0"/>
              </a:rPr>
              <a:t>                                                                                                                                                environment of nucleus</a:t>
            </a:r>
          </a:p>
          <a:p>
            <a:pPr>
              <a:defRPr/>
            </a:pPr>
            <a:endParaRPr lang="en-US" sz="1400">
              <a:latin typeface="Arial" charset="0"/>
            </a:endParaRPr>
          </a:p>
          <a:p>
            <a:pPr>
              <a:defRPr/>
            </a:pPr>
            <a:r>
              <a:rPr lang="en-US" sz="1400">
                <a:latin typeface="Arial" charset="0"/>
              </a:rPr>
              <a:t>Peak Splitting                Coupling Constant (J) Hz              peak separation                               neighboring nuclei</a:t>
            </a:r>
          </a:p>
          <a:p>
            <a:pPr>
              <a:defRPr/>
            </a:pPr>
            <a:r>
              <a:rPr lang="en-US" sz="1400">
                <a:latin typeface="Arial" charset="0"/>
              </a:rPr>
              <a:t>                                                                                             (intensity ratios)                                (torsion angles)</a:t>
            </a:r>
          </a:p>
          <a:p>
            <a:pPr>
              <a:defRPr/>
            </a:pPr>
            <a:endParaRPr lang="en-US" sz="1400">
              <a:latin typeface="Arial" charset="0"/>
            </a:endParaRPr>
          </a:p>
          <a:p>
            <a:pPr>
              <a:defRPr/>
            </a:pPr>
            <a:r>
              <a:rPr lang="en-US" sz="1400">
                <a:latin typeface="Arial" charset="0"/>
              </a:rPr>
              <a:t>Peak Intensity                Integral                                          unitless (ratio)                                  nuclear count (ratio)</a:t>
            </a:r>
          </a:p>
          <a:p>
            <a:pPr>
              <a:defRPr/>
            </a:pPr>
            <a:r>
              <a:rPr lang="en-US" sz="1400">
                <a:latin typeface="Arial" charset="0"/>
              </a:rPr>
              <a:t>                                                                                   relative height of integral curve	T</a:t>
            </a:r>
            <a:r>
              <a:rPr lang="en-US" sz="1400" baseline="-25000">
                <a:latin typeface="Arial" charset="0"/>
              </a:rPr>
              <a:t>1</a:t>
            </a:r>
            <a:r>
              <a:rPr lang="en-US" sz="1400">
                <a:latin typeface="Arial" charset="0"/>
              </a:rPr>
              <a:t> dependent</a:t>
            </a:r>
          </a:p>
          <a:p>
            <a:pPr>
              <a:defRPr/>
            </a:pPr>
            <a:endParaRPr lang="en-US" sz="1400">
              <a:latin typeface="Arial" charset="0"/>
            </a:endParaRPr>
          </a:p>
          <a:p>
            <a:pPr>
              <a:defRPr/>
            </a:pPr>
            <a:r>
              <a:rPr lang="en-US" sz="1400">
                <a:latin typeface="Arial" charset="0"/>
              </a:rPr>
              <a:t>Peak Shape                   Line width                                 </a:t>
            </a:r>
            <a:r>
              <a:rPr lang="en-US" sz="1400">
                <a:latin typeface="Symbol" pitchFamily="18" charset="2"/>
              </a:rPr>
              <a:t>Du</a:t>
            </a:r>
            <a:r>
              <a:rPr lang="en-US" sz="1400">
                <a:latin typeface="Arial" charset="0"/>
              </a:rPr>
              <a:t> = 1/</a:t>
            </a:r>
            <a:r>
              <a:rPr lang="en-US" sz="1400">
                <a:latin typeface="Symbol" pitchFamily="18" charset="2"/>
              </a:rPr>
              <a:t>p</a:t>
            </a:r>
            <a:r>
              <a:rPr lang="en-US" sz="1400">
                <a:latin typeface="Arial" charset="0"/>
              </a:rPr>
              <a:t>T</a:t>
            </a:r>
            <a:r>
              <a:rPr lang="en-US" sz="1400" baseline="-25000">
                <a:latin typeface="Arial" charset="0"/>
              </a:rPr>
              <a:t>2</a:t>
            </a:r>
            <a:r>
              <a:rPr lang="en-US" sz="1400">
                <a:latin typeface="Arial" charset="0"/>
              </a:rPr>
              <a:t>   		                  molecular motion</a:t>
            </a:r>
          </a:p>
          <a:p>
            <a:pPr>
              <a:defRPr/>
            </a:pPr>
            <a:r>
              <a:rPr lang="en-US" sz="1400">
                <a:latin typeface="Arial" charset="0"/>
              </a:rPr>
              <a:t>				         peak half-height 			chemical exchange</a:t>
            </a:r>
          </a:p>
          <a:p>
            <a:pPr>
              <a:defRPr/>
            </a:pPr>
            <a:r>
              <a:rPr lang="en-US" sz="1400">
                <a:latin typeface="Arial" charset="0"/>
              </a:rPr>
              <a:t>								uncertainty principal</a:t>
            </a:r>
          </a:p>
          <a:p>
            <a:pPr>
              <a:defRPr/>
            </a:pPr>
            <a:r>
              <a:rPr lang="en-US" sz="1400">
                <a:latin typeface="Arial" charset="0"/>
              </a:rPr>
              <a:t>								uncertainty in energy		         </a:t>
            </a:r>
          </a:p>
        </p:txBody>
      </p:sp>
      <p:sp>
        <p:nvSpPr>
          <p:cNvPr id="47111" name="Rectangle 1039"/>
          <p:cNvSpPr>
            <a:spLocks noChangeArrowheads="1"/>
          </p:cNvSpPr>
          <p:nvPr/>
        </p:nvSpPr>
        <p:spPr bwMode="auto">
          <a:xfrm>
            <a:off x="5257800" y="6019800"/>
            <a:ext cx="457200" cy="228600"/>
          </a:xfrm>
          <a:prstGeom prst="rect">
            <a:avLst/>
          </a:prstGeom>
          <a:solidFill>
            <a:schemeClr val="bg1"/>
          </a:solidFill>
          <a:ln w="9525">
            <a:noFill/>
            <a:miter lim="800000"/>
            <a:headEnd/>
            <a:tailEnd/>
          </a:ln>
        </p:spPr>
        <p:txBody>
          <a:bodyPr wrap="none" anchor="ctr"/>
          <a:lstStyle/>
          <a:p>
            <a:endParaRPr lang="en-US"/>
          </a:p>
        </p:txBody>
      </p:sp>
      <p:sp>
        <p:nvSpPr>
          <p:cNvPr id="47112" name="Line 1040"/>
          <p:cNvSpPr>
            <a:spLocks noChangeShapeType="1"/>
          </p:cNvSpPr>
          <p:nvPr/>
        </p:nvSpPr>
        <p:spPr bwMode="auto">
          <a:xfrm>
            <a:off x="6248400" y="1447800"/>
            <a:ext cx="0" cy="609600"/>
          </a:xfrm>
          <a:prstGeom prst="line">
            <a:avLst/>
          </a:prstGeom>
          <a:noFill/>
          <a:ln w="9525">
            <a:solidFill>
              <a:schemeClr val="tx1"/>
            </a:solidFill>
            <a:round/>
            <a:headEnd/>
            <a:tailEnd/>
          </a:ln>
        </p:spPr>
        <p:txBody>
          <a:bodyPr wrap="none" anchor="ct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1207</Words>
  <Application>Microsoft Office PowerPoint</Application>
  <PresentationFormat>On-screen Show (4:3)</PresentationFormat>
  <Paragraphs>205</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Concourse</vt:lpstr>
      <vt:lpstr>Bitmap Image</vt:lpstr>
      <vt:lpstr>NMR spectroscopy</vt:lpstr>
      <vt:lpstr>Objectives</vt:lpstr>
      <vt:lpstr>Introduction</vt:lpstr>
      <vt:lpstr>The Physical Basis of the NMR Experiment</vt:lpstr>
      <vt:lpstr>Magnetogyric ratio()</vt:lpstr>
      <vt:lpstr>The Physical Basis of the NMR Experiment: </vt:lpstr>
      <vt:lpstr>Larmour frequency</vt:lpstr>
      <vt:lpstr>Spin quantum number(I)</vt:lpstr>
      <vt:lpstr>Slide 9</vt:lpstr>
      <vt:lpstr>Slide 10</vt:lpstr>
      <vt:lpstr>How NMR is achieved</vt:lpstr>
      <vt:lpstr>Nuclear Magnetic Resonance</vt:lpstr>
      <vt:lpstr>Common NMR solvents</vt:lpstr>
      <vt:lpstr>The Proton NMR</vt:lpstr>
      <vt:lpstr>Slide 15</vt:lpstr>
      <vt:lpstr>Slide 16</vt:lpstr>
      <vt:lpstr>Chemical Shift</vt:lpstr>
      <vt:lpstr>Slide 18</vt:lpstr>
      <vt:lpstr>Slide 19</vt:lpstr>
      <vt:lpstr>Slide 20</vt:lpstr>
      <vt:lpstr>Spin-Spin Coupling</vt:lpstr>
      <vt:lpstr>Spin-Spin Coupling</vt:lpstr>
      <vt:lpstr>Slide 23</vt:lpstr>
      <vt:lpstr>Slide 24</vt:lpstr>
      <vt:lpstr>Slide 25</vt:lpstr>
      <vt:lpstr>Slide 26</vt:lpstr>
      <vt:lpstr>Slide 27</vt:lpstr>
      <vt:lpstr>Slide 28</vt:lpstr>
      <vt:lpstr>Slide 29</vt:lpstr>
      <vt:lpstr>Slide 30</vt:lpstr>
      <vt:lpstr>Slide 31</vt:lpstr>
      <vt:lpstr>Slide 32</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21</cp:revision>
  <dcterms:created xsi:type="dcterms:W3CDTF">2019-06-10T04:48:22Z</dcterms:created>
  <dcterms:modified xsi:type="dcterms:W3CDTF">2019-06-10T09:13:46Z</dcterms:modified>
</cp:coreProperties>
</file>