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91" r:id="rId2"/>
    <p:sldId id="292" r:id="rId3"/>
    <p:sldId id="260" r:id="rId4"/>
    <p:sldId id="262" r:id="rId5"/>
    <p:sldId id="264" r:id="rId6"/>
    <p:sldId id="266" r:id="rId7"/>
    <p:sldId id="272" r:id="rId8"/>
    <p:sldId id="277" r:id="rId9"/>
    <p:sldId id="279" r:id="rId10"/>
    <p:sldId id="281" r:id="rId11"/>
    <p:sldId id="284" r:id="rId12"/>
    <p:sldId id="285" r:id="rId13"/>
    <p:sldId id="273" r:id="rId14"/>
    <p:sldId id="274" r:id="rId15"/>
    <p:sldId id="275" r:id="rId16"/>
    <p:sldId id="287" r:id="rId17"/>
    <p:sldId id="289" r:id="rId18"/>
    <p:sldId id="286" r:id="rId19"/>
    <p:sldId id="29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31E-BEFF-4451-9F4C-2DA3CC76CCA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B2AB-B9C2-4094-8C65-79030D9D3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31E-BEFF-4451-9F4C-2DA3CC76CCA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B2AB-B9C2-4094-8C65-79030D9D3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31E-BEFF-4451-9F4C-2DA3CC76CCA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B2AB-B9C2-4094-8C65-79030D9D3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685800"/>
            <a:ext cx="4495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495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25308-4555-489D-9AA8-6ECA66436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31E-BEFF-4451-9F4C-2DA3CC76CCA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B2AB-B9C2-4094-8C65-79030D9D3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31E-BEFF-4451-9F4C-2DA3CC76CCA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B2AB-B9C2-4094-8C65-79030D9D3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31E-BEFF-4451-9F4C-2DA3CC76CCA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B2AB-B9C2-4094-8C65-79030D9D3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31E-BEFF-4451-9F4C-2DA3CC76CCA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B2AB-B9C2-4094-8C65-79030D9D3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31E-BEFF-4451-9F4C-2DA3CC76CCA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B2AB-B9C2-4094-8C65-79030D9D3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31E-BEFF-4451-9F4C-2DA3CC76CCA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B2AB-B9C2-4094-8C65-79030D9D3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31E-BEFF-4451-9F4C-2DA3CC76CCA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B2AB-B9C2-4094-8C65-79030D9D3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F31E-BEFF-4451-9F4C-2DA3CC76CCA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D6B2AB-B9C2-4094-8C65-79030D9D3D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0FF31E-BEFF-4451-9F4C-2DA3CC76CCA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D6B2AB-B9C2-4094-8C65-79030D9D3D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8991600" cy="2438400"/>
          </a:xfrm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Presented by  </a:t>
            </a:r>
            <a:r>
              <a:rPr lang="en-US" b="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Jaghdish</a:t>
            </a:r>
            <a:r>
              <a:rPr lang="en-US" b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b="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Battu</a:t>
            </a:r>
            <a:endParaRPr lang="en-US" b="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16764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MASS  SPECTROMETRY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4343400" y="3733800"/>
            <a:ext cx="441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Dept.of 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Chemistry</a:t>
            </a:r>
            <a:endParaRPr lang="en-US" b="1" dirty="0" smtClean="0">
              <a:solidFill>
                <a:schemeClr val="bg1">
                  <a:lumMod val="95000"/>
                  <a:lumOff val="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Avanthi Degree &amp; P.G College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Mass Spectrometry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II</a:t>
            </a:r>
            <a:r>
              <a:rPr lang="en-US" sz="1800" dirty="0" smtClean="0"/>
              <a:t>. The Mass Spectrum</a:t>
            </a:r>
          </a:p>
          <a:p>
            <a:pPr lvl="1" eaLnBrk="1" hangingPunct="1">
              <a:buFontTx/>
              <a:buAutoNum type="alphaUcPeriod" startAt="2"/>
            </a:pPr>
            <a:r>
              <a:rPr lang="en-US" sz="1800" dirty="0" smtClean="0"/>
              <a:t>Determination of Molecular Mass</a:t>
            </a:r>
          </a:p>
          <a:p>
            <a:pPr marL="1601788" lvl="2" indent="-457200" eaLnBrk="1" hangingPunct="1">
              <a:buFontTx/>
              <a:buAutoNum type="arabicPeriod" startAt="5"/>
            </a:pPr>
            <a:r>
              <a:rPr lang="en-US" sz="1800" dirty="0" smtClean="0"/>
              <a:t>The </a:t>
            </a:r>
            <a:r>
              <a:rPr lang="en-US" sz="1800" dirty="0" smtClean="0">
                <a:solidFill>
                  <a:schemeClr val="accent2"/>
                </a:solidFill>
              </a:rPr>
              <a:t>Nitrogen Rule</a:t>
            </a:r>
            <a:r>
              <a:rPr lang="en-US" sz="1800" dirty="0" smtClean="0"/>
              <a:t> is another means of confirming the observance of a molecular ion peak</a:t>
            </a:r>
          </a:p>
          <a:p>
            <a:pPr marL="1601788" lvl="2" indent="-457200" eaLnBrk="1" hangingPunct="1">
              <a:buFontTx/>
              <a:buAutoNum type="arabicPeriod" startAt="5"/>
            </a:pPr>
            <a:endParaRPr lang="en-US" sz="1800" dirty="0" smtClean="0"/>
          </a:p>
          <a:p>
            <a:pPr marL="1601788" lvl="2" indent="-457200" eaLnBrk="1" hangingPunct="1">
              <a:buFontTx/>
              <a:buAutoNum type="arabicPeriod" startAt="5"/>
            </a:pPr>
            <a:r>
              <a:rPr lang="en-US" sz="1800" dirty="0" smtClean="0"/>
              <a:t>If a molecule contains an even number of nitrogen atoms (only </a:t>
            </a:r>
            <a:r>
              <a:rPr lang="ja-JP" altLang="en-US" sz="1800" smtClean="0"/>
              <a:t>“</a:t>
            </a:r>
            <a:r>
              <a:rPr lang="en-US" altLang="ja-JP" sz="1800" dirty="0" smtClean="0"/>
              <a:t>common</a:t>
            </a:r>
            <a:r>
              <a:rPr lang="ja-JP" altLang="en-US" sz="1800" smtClean="0"/>
              <a:t>”</a:t>
            </a:r>
            <a:r>
              <a:rPr lang="en-US" altLang="ja-JP" sz="1800" dirty="0" smtClean="0"/>
              <a:t> organic atom with an odd valence) or no nitrogen atoms the molecular ion will have an even mass value</a:t>
            </a:r>
          </a:p>
          <a:p>
            <a:pPr marL="1601788" lvl="2" indent="-457200" eaLnBrk="1" hangingPunct="1">
              <a:buFontTx/>
              <a:buAutoNum type="arabicPeriod" startAt="5"/>
            </a:pPr>
            <a:endParaRPr lang="en-US" sz="1800" dirty="0" smtClean="0"/>
          </a:p>
          <a:p>
            <a:pPr marL="1601788" lvl="2" indent="-457200" eaLnBrk="1" hangingPunct="1">
              <a:buFontTx/>
              <a:buAutoNum type="arabicPeriod" startAt="5"/>
            </a:pPr>
            <a:r>
              <a:rPr lang="en-US" sz="1800" dirty="0" smtClean="0"/>
              <a:t>If a molecule contains an odd number of nitrogen atoms, the molecular ion will have an odd mass value</a:t>
            </a:r>
          </a:p>
          <a:p>
            <a:pPr marL="1601788" lvl="2" indent="-457200" eaLnBrk="1" hangingPunct="1">
              <a:buFontTx/>
              <a:buAutoNum type="arabicPeriod" startAt="5"/>
            </a:pPr>
            <a:endParaRPr lang="en-US" sz="1800" dirty="0" smtClean="0"/>
          </a:p>
          <a:p>
            <a:pPr marL="1601788" lvl="2" indent="-457200" eaLnBrk="1" hangingPunct="1">
              <a:buFontTx/>
              <a:buAutoNum type="arabicPeriod" startAt="5"/>
            </a:pPr>
            <a:r>
              <a:rPr lang="en-US" sz="1800" dirty="0" smtClean="0"/>
              <a:t>If the molecule contains chlorine or bromine, each with two common isotopes, the determination of M+ can be made much easier, or much more complex as we will see</a:t>
            </a:r>
          </a:p>
          <a:p>
            <a:pPr marL="1601788" lvl="2" indent="-457200" eaLnBrk="1" hangingPunct="1">
              <a:buFontTx/>
              <a:buAutoNum type="arabicPeriod" startAt="5"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Mass Spectrometry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85800"/>
            <a:ext cx="9144000" cy="6019800"/>
          </a:xfrm>
        </p:spPr>
        <p:txBody>
          <a:bodyPr/>
          <a:lstStyle/>
          <a:p>
            <a:pPr eaLnBrk="1" hangingPunct="1">
              <a:buNone/>
            </a:pPr>
            <a:r>
              <a:rPr lang="en-US" sz="1800" dirty="0" smtClean="0"/>
              <a:t>         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III</a:t>
            </a:r>
            <a:r>
              <a:rPr lang="en-US" sz="1800" dirty="0" smtClean="0"/>
              <a:t>. The Mass Spectrum and Structural Analysis</a:t>
            </a:r>
          </a:p>
          <a:p>
            <a:pPr lvl="1" eaLnBrk="1" hangingPunct="1"/>
            <a:r>
              <a:rPr lang="en-US" sz="1800" dirty="0" smtClean="0"/>
              <a:t>Inferences from Isotopic Ratios</a:t>
            </a:r>
          </a:p>
          <a:p>
            <a:pPr marL="1601788" lvl="2" indent="-457200" eaLnBrk="1" hangingPunct="1">
              <a:buNone/>
            </a:pPr>
            <a:r>
              <a:rPr lang="en-US" sz="1800" dirty="0" smtClean="0"/>
              <a:t> 	For </a:t>
            </a:r>
            <a:r>
              <a:rPr lang="en-US" sz="1800" dirty="0" smtClean="0"/>
              <a:t>molecules that contain </a:t>
            </a:r>
            <a:r>
              <a:rPr lang="en-US" sz="1800" dirty="0" err="1" smtClean="0"/>
              <a:t>Cl</a:t>
            </a:r>
            <a:r>
              <a:rPr lang="en-US" sz="1800" dirty="0" smtClean="0"/>
              <a:t> or Br, the isotopic peaks </a:t>
            </a:r>
            <a:r>
              <a:rPr lang="en-US" sz="1800" i="1" u="sng" dirty="0" smtClean="0"/>
              <a:t>are</a:t>
            </a:r>
            <a:r>
              <a:rPr lang="en-US" sz="1800" dirty="0" smtClean="0"/>
              <a:t> diagnostic</a:t>
            </a:r>
          </a:p>
          <a:p>
            <a:pPr marL="2079625" lvl="3" indent="-457200" eaLnBrk="1" hangingPunct="1"/>
            <a:r>
              <a:rPr lang="en-US" sz="1800" dirty="0" smtClean="0"/>
              <a:t>In both cases the M+2 isotope is prevalent:</a:t>
            </a:r>
          </a:p>
          <a:p>
            <a:pPr marL="2517775" lvl="4" indent="-457200" eaLnBrk="1" hangingPunct="1">
              <a:buFont typeface="Wingdings" pitchFamily="2" charset="2"/>
              <a:buChar char="§"/>
            </a:pPr>
            <a:r>
              <a:rPr lang="en-US" sz="1800" baseline="30000" dirty="0" smtClean="0"/>
              <a:t>35</a:t>
            </a:r>
            <a:r>
              <a:rPr lang="en-US" sz="1800" dirty="0" smtClean="0"/>
              <a:t>Cl is 75.77% and </a:t>
            </a:r>
            <a:r>
              <a:rPr lang="en-US" sz="1800" baseline="30000" dirty="0" smtClean="0"/>
              <a:t>37</a:t>
            </a:r>
            <a:r>
              <a:rPr lang="en-US" sz="1800" dirty="0" smtClean="0"/>
              <a:t>Cl is 24.23% of naturally occurring chlorine atoms</a:t>
            </a:r>
          </a:p>
          <a:p>
            <a:pPr marL="2517775" lvl="4" indent="-457200" eaLnBrk="1" hangingPunct="1">
              <a:buFont typeface="Wingdings" pitchFamily="2" charset="2"/>
              <a:buChar char="§"/>
            </a:pPr>
            <a:r>
              <a:rPr lang="en-US" sz="1800" baseline="30000" dirty="0" smtClean="0"/>
              <a:t>79</a:t>
            </a:r>
            <a:r>
              <a:rPr lang="en-US" sz="1800" dirty="0" smtClean="0"/>
              <a:t>Br is 50.52% and </a:t>
            </a:r>
            <a:r>
              <a:rPr lang="en-US" sz="1800" baseline="30000" dirty="0" smtClean="0"/>
              <a:t>81</a:t>
            </a:r>
            <a:r>
              <a:rPr lang="en-US" sz="1800" dirty="0" smtClean="0"/>
              <a:t>Br is 49.48% of naturally occurring bromine atoms </a:t>
            </a:r>
          </a:p>
          <a:p>
            <a:pPr marL="2517775" lvl="4" indent="-457200" eaLnBrk="1" hangingPunct="1">
              <a:buFont typeface="Wingdings" pitchFamily="2" charset="2"/>
              <a:buChar char="§"/>
            </a:pPr>
            <a:endParaRPr lang="en-US" sz="1800" dirty="0" smtClean="0"/>
          </a:p>
          <a:p>
            <a:pPr marL="2079625" lvl="3" indent="-457200" eaLnBrk="1" hangingPunct="1">
              <a:buFont typeface="Wingdings" pitchFamily="2" charset="2"/>
              <a:buAutoNum type="alphaLcParenR"/>
            </a:pPr>
            <a:r>
              <a:rPr lang="en-US" sz="1800" dirty="0" smtClean="0"/>
              <a:t>If a molecule contains a single chlorine atom, the molecular ion would appear:				  	</a:t>
            </a:r>
          </a:p>
          <a:p>
            <a:pPr marL="2517775" lvl="4" indent="-457200" eaLnBrk="1" hangingPunct="1">
              <a:buFont typeface="Wingdings" pitchFamily="2" charset="2"/>
              <a:buChar char="§"/>
            </a:pPr>
            <a:endParaRPr lang="en-US" sz="1800" dirty="0" smtClean="0"/>
          </a:p>
          <a:p>
            <a:pPr marL="1601788" lvl="2" indent="-457200" eaLnBrk="1" hangingPunct="1">
              <a:buFontTx/>
              <a:buNone/>
            </a:pPr>
            <a:r>
              <a:rPr lang="en-US" sz="1800" dirty="0" smtClean="0"/>
              <a:t>	</a:t>
            </a:r>
          </a:p>
        </p:txBody>
      </p:sp>
      <p:sp>
        <p:nvSpPr>
          <p:cNvPr id="111620" name="Line 9"/>
          <p:cNvSpPr>
            <a:spLocks noChangeShapeType="1"/>
          </p:cNvSpPr>
          <p:nvPr/>
        </p:nvSpPr>
        <p:spPr bwMode="auto">
          <a:xfrm>
            <a:off x="3657600" y="43434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21" name="Line 11"/>
          <p:cNvSpPr>
            <a:spLocks noChangeShapeType="1"/>
          </p:cNvSpPr>
          <p:nvPr/>
        </p:nvSpPr>
        <p:spPr bwMode="auto">
          <a:xfrm>
            <a:off x="3657600" y="6172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22" name="Line 12"/>
          <p:cNvSpPr>
            <a:spLocks noChangeShapeType="1"/>
          </p:cNvSpPr>
          <p:nvPr/>
        </p:nvSpPr>
        <p:spPr bwMode="auto">
          <a:xfrm flipV="1">
            <a:off x="4398963" y="4724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23" name="Line 13"/>
          <p:cNvSpPr>
            <a:spLocks noChangeShapeType="1"/>
          </p:cNvSpPr>
          <p:nvPr/>
        </p:nvSpPr>
        <p:spPr bwMode="auto">
          <a:xfrm flipV="1">
            <a:off x="47244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24" name="Line 14"/>
          <p:cNvSpPr>
            <a:spLocks noChangeShapeType="1"/>
          </p:cNvSpPr>
          <p:nvPr/>
        </p:nvSpPr>
        <p:spPr bwMode="auto">
          <a:xfrm flipV="1">
            <a:off x="4395788" y="617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25" name="Line 15"/>
          <p:cNvSpPr>
            <a:spLocks noChangeShapeType="1"/>
          </p:cNvSpPr>
          <p:nvPr/>
        </p:nvSpPr>
        <p:spPr bwMode="auto">
          <a:xfrm flipV="1">
            <a:off x="4572000" y="617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26" name="Line 16"/>
          <p:cNvSpPr>
            <a:spLocks noChangeShapeType="1"/>
          </p:cNvSpPr>
          <p:nvPr/>
        </p:nvSpPr>
        <p:spPr bwMode="auto">
          <a:xfrm flipV="1">
            <a:off x="4724400" y="617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27" name="Text Box 17"/>
          <p:cNvSpPr txBox="1">
            <a:spLocks noChangeArrowheads="1"/>
          </p:cNvSpPr>
          <p:nvPr/>
        </p:nvSpPr>
        <p:spPr bwMode="auto">
          <a:xfrm>
            <a:off x="4267200" y="6324600"/>
            <a:ext cx="563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m/e</a:t>
            </a:r>
          </a:p>
        </p:txBody>
      </p:sp>
      <p:sp>
        <p:nvSpPr>
          <p:cNvPr id="111628" name="Text Box 18"/>
          <p:cNvSpPr txBox="1">
            <a:spLocks noChangeArrowheads="1"/>
          </p:cNvSpPr>
          <p:nvPr/>
        </p:nvSpPr>
        <p:spPr bwMode="auto">
          <a:xfrm rot="-5400000">
            <a:off x="2590800" y="5257800"/>
            <a:ext cx="1646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relative abundance</a:t>
            </a:r>
          </a:p>
        </p:txBody>
      </p:sp>
      <p:sp>
        <p:nvSpPr>
          <p:cNvPr id="111629" name="Text Box 19"/>
          <p:cNvSpPr txBox="1">
            <a:spLocks noChangeArrowheads="1"/>
          </p:cNvSpPr>
          <p:nvPr/>
        </p:nvSpPr>
        <p:spPr bwMode="auto">
          <a:xfrm>
            <a:off x="4191000" y="4419600"/>
            <a:ext cx="436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M</a:t>
            </a:r>
            <a:r>
              <a:rPr lang="en-US" sz="1400" b="1" baseline="30000"/>
              <a:t>+</a:t>
            </a:r>
          </a:p>
        </p:txBody>
      </p:sp>
      <p:sp>
        <p:nvSpPr>
          <p:cNvPr id="111630" name="Text Box 20"/>
          <p:cNvSpPr txBox="1">
            <a:spLocks noChangeArrowheads="1"/>
          </p:cNvSpPr>
          <p:nvPr/>
        </p:nvSpPr>
        <p:spPr bwMode="auto">
          <a:xfrm>
            <a:off x="4495800" y="5410200"/>
            <a:ext cx="60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M+2</a:t>
            </a:r>
            <a:endParaRPr lang="en-US" sz="1400" b="1" baseline="30000"/>
          </a:p>
        </p:txBody>
      </p:sp>
      <p:sp>
        <p:nvSpPr>
          <p:cNvPr id="111631" name="Text Box 21"/>
          <p:cNvSpPr txBox="1">
            <a:spLocks noChangeArrowheads="1"/>
          </p:cNvSpPr>
          <p:nvPr/>
        </p:nvSpPr>
        <p:spPr bwMode="auto">
          <a:xfrm>
            <a:off x="5791200" y="4724400"/>
            <a:ext cx="2133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The M+2 peak would be 24% the size of the M</a:t>
            </a:r>
            <a:r>
              <a:rPr lang="en-US" sz="1800" baseline="30000"/>
              <a:t>+</a:t>
            </a:r>
          </a:p>
          <a:p>
            <a:r>
              <a:rPr lang="en-US" sz="1800"/>
              <a:t>if one Cl is present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Mass Spectrometry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85800"/>
            <a:ext cx="9144000" cy="6019800"/>
          </a:xfrm>
        </p:spPr>
        <p:txBody>
          <a:bodyPr/>
          <a:lstStyle/>
          <a:p>
            <a:pPr eaLnBrk="1" hangingPunct="1">
              <a:buNone/>
            </a:pPr>
            <a:r>
              <a:rPr lang="en-US" sz="1800" dirty="0" smtClean="0"/>
              <a:t>               The Mass Spectrum and Structural Analysis</a:t>
            </a:r>
          </a:p>
          <a:p>
            <a:pPr lvl="1" eaLnBrk="1" hangingPunct="1"/>
            <a:r>
              <a:rPr lang="en-US" sz="1800" dirty="0" smtClean="0"/>
              <a:t>Inferences from Isotopic Ratios</a:t>
            </a:r>
          </a:p>
          <a:p>
            <a:pPr marL="1601788" lvl="2" indent="-457200" eaLnBrk="1" hangingPunct="1">
              <a:buNone/>
            </a:pPr>
            <a:r>
              <a:rPr lang="en-US" sz="1800" dirty="0" smtClean="0"/>
              <a:t> For </a:t>
            </a:r>
            <a:r>
              <a:rPr lang="en-US" sz="1800" dirty="0" smtClean="0"/>
              <a:t>molecules that contain </a:t>
            </a:r>
            <a:r>
              <a:rPr lang="en-US" sz="1800" dirty="0" err="1" smtClean="0"/>
              <a:t>Cl</a:t>
            </a:r>
            <a:r>
              <a:rPr lang="en-US" sz="1800" dirty="0" smtClean="0"/>
              <a:t> or Br, the isotopic peaks </a:t>
            </a:r>
            <a:r>
              <a:rPr lang="en-US" sz="1800" i="1" u="sng" dirty="0" smtClean="0"/>
              <a:t>are</a:t>
            </a:r>
            <a:r>
              <a:rPr lang="en-US" sz="1800" dirty="0" smtClean="0"/>
              <a:t> diagnostic</a:t>
            </a:r>
          </a:p>
          <a:p>
            <a:pPr marL="2079625" lvl="3" indent="-457200" eaLnBrk="1" hangingPunct="1"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b)    </a:t>
            </a:r>
            <a:r>
              <a:rPr lang="en-US" sz="1800" dirty="0" smtClean="0"/>
              <a:t>If </a:t>
            </a:r>
            <a:r>
              <a:rPr lang="en-US" sz="1800" dirty="0" smtClean="0"/>
              <a:t>a molecule contains a single bromine atom, the molecular ion would appear:	</a:t>
            </a:r>
          </a:p>
          <a:p>
            <a:pPr marL="2079625" lvl="3" indent="-457200" eaLnBrk="1" hangingPunct="1">
              <a:buFontTx/>
              <a:buAutoNum type="alphaLcParenR" startAt="3"/>
            </a:pPr>
            <a:endParaRPr lang="en-US" sz="1800" dirty="0" smtClean="0"/>
          </a:p>
          <a:p>
            <a:pPr marL="2079625" lvl="3" indent="-457200" eaLnBrk="1" hangingPunct="1">
              <a:buFontTx/>
              <a:buAutoNum type="alphaLcParenR" startAt="3"/>
            </a:pPr>
            <a:endParaRPr lang="en-US" sz="1800" dirty="0" smtClean="0"/>
          </a:p>
          <a:p>
            <a:pPr marL="2079625" lvl="3" indent="-457200" eaLnBrk="1" hangingPunct="1">
              <a:buFontTx/>
              <a:buAutoNum type="alphaLcParenR" startAt="3"/>
            </a:pPr>
            <a:endParaRPr lang="en-US" sz="1800" dirty="0" smtClean="0"/>
          </a:p>
          <a:p>
            <a:pPr marL="2079625" lvl="3" indent="-457200" eaLnBrk="1" hangingPunct="1">
              <a:buFontTx/>
              <a:buAutoNum type="alphaLcParenR" startAt="3"/>
            </a:pPr>
            <a:endParaRPr lang="en-US" sz="1800" dirty="0" smtClean="0"/>
          </a:p>
          <a:p>
            <a:pPr marL="2079625" lvl="3" indent="-457200" eaLnBrk="1" hangingPunct="1">
              <a:buFontTx/>
              <a:buAutoNum type="alphaLcParenR" startAt="3"/>
            </a:pPr>
            <a:endParaRPr lang="en-US" sz="1800" dirty="0" smtClean="0"/>
          </a:p>
          <a:p>
            <a:pPr marL="2079625" lvl="3" indent="-457200" eaLnBrk="1" hangingPunct="1">
              <a:buFontTx/>
              <a:buAutoNum type="alphaLcParenR" startAt="3"/>
            </a:pPr>
            <a:endParaRPr lang="en-US" sz="1800" dirty="0" smtClean="0"/>
          </a:p>
          <a:p>
            <a:pPr marL="2079625" lvl="3" indent="-457200" eaLnBrk="1" hangingPunct="1">
              <a:buFontTx/>
              <a:buAutoNum type="alphaLcParenR" startAt="3"/>
            </a:pPr>
            <a:endParaRPr lang="en-US" sz="1800" dirty="0" smtClean="0"/>
          </a:p>
          <a:p>
            <a:pPr marL="2079625" lvl="3" indent="-457200" eaLnBrk="1" hangingPunct="1">
              <a:buFontTx/>
              <a:buAutoNum type="alphaLcParenR" startAt="3"/>
            </a:pPr>
            <a:endParaRPr lang="en-US" sz="1800" dirty="0" smtClean="0"/>
          </a:p>
          <a:p>
            <a:pPr marL="2079625" lvl="3" indent="-457200" eaLnBrk="1" hangingPunct="1"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c)   </a:t>
            </a:r>
            <a:r>
              <a:rPr lang="en-US" sz="1800" dirty="0" smtClean="0"/>
              <a:t>The </a:t>
            </a:r>
            <a:r>
              <a:rPr lang="en-US" sz="1800" dirty="0" smtClean="0"/>
              <a:t>effects of multiple </a:t>
            </a:r>
            <a:r>
              <a:rPr lang="en-US" sz="1800" dirty="0" err="1" smtClean="0"/>
              <a:t>Cl</a:t>
            </a:r>
            <a:r>
              <a:rPr lang="en-US" sz="1800" dirty="0" smtClean="0"/>
              <a:t> and Br atoms is additive – your text has a complete table of the combinations possible with 1-3 of either atom</a:t>
            </a:r>
          </a:p>
          <a:p>
            <a:pPr marL="2079625" lvl="3" indent="-457200" eaLnBrk="1" hangingPunct="1">
              <a:buFontTx/>
              <a:buAutoNum type="alphaLcParenR" startAt="3"/>
            </a:pPr>
            <a:endParaRPr lang="en-US" sz="1800" dirty="0" smtClean="0"/>
          </a:p>
          <a:p>
            <a:pPr marL="1601788" lvl="2" indent="-457200" eaLnBrk="1" hangingPunct="1"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       d)      </a:t>
            </a:r>
            <a:r>
              <a:rPr lang="en-US" sz="1800" dirty="0" smtClean="0"/>
              <a:t>Sulfur </a:t>
            </a:r>
            <a:r>
              <a:rPr lang="en-US" sz="1800" dirty="0" smtClean="0"/>
              <a:t>will give a M+2 peak of 4% relative intensity and silicon 3%</a:t>
            </a:r>
          </a:p>
          <a:p>
            <a:pPr marL="1601788" lvl="2" indent="-457200" eaLnBrk="1" hangingPunct="1">
              <a:buFontTx/>
              <a:buNone/>
            </a:pPr>
            <a:r>
              <a:rPr lang="en-US" sz="1800" dirty="0" smtClean="0"/>
              <a:t>	</a:t>
            </a:r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>
            <a:off x="3124200" y="25146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45" name="Line 5"/>
          <p:cNvSpPr>
            <a:spLocks noChangeShapeType="1"/>
          </p:cNvSpPr>
          <p:nvPr/>
        </p:nvSpPr>
        <p:spPr bwMode="auto">
          <a:xfrm>
            <a:off x="3124200" y="43434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 flipV="1">
            <a:off x="3865563" y="2895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 flipV="1">
            <a:off x="4191000" y="2895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 flipV="1">
            <a:off x="3862388" y="4343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 flipV="1">
            <a:off x="4038600" y="4343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0" name="Line 10"/>
          <p:cNvSpPr>
            <a:spLocks noChangeShapeType="1"/>
          </p:cNvSpPr>
          <p:nvPr/>
        </p:nvSpPr>
        <p:spPr bwMode="auto">
          <a:xfrm flipV="1">
            <a:off x="4191000" y="4343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3733800" y="4495800"/>
            <a:ext cx="563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m/e</a:t>
            </a:r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 rot="-5400000">
            <a:off x="2057400" y="3429000"/>
            <a:ext cx="1646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relative abundance</a:t>
            </a:r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3657600" y="2590800"/>
            <a:ext cx="436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M</a:t>
            </a:r>
            <a:r>
              <a:rPr lang="en-US" sz="1400" b="1" baseline="30000"/>
              <a:t>+</a:t>
            </a: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4191000" y="2590800"/>
            <a:ext cx="60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M+2</a:t>
            </a:r>
            <a:endParaRPr lang="en-US" sz="1400" b="1" baseline="30000"/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5257800" y="2895600"/>
            <a:ext cx="2133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The M+2 peak would be about the size of the M</a:t>
            </a:r>
            <a:r>
              <a:rPr lang="en-US" sz="1800" baseline="30000"/>
              <a:t>+</a:t>
            </a:r>
          </a:p>
          <a:p>
            <a:r>
              <a:rPr lang="en-US" sz="1800"/>
              <a:t>if one Br is present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686800" cy="457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Mass Spectrometry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153400" cy="2362200"/>
          </a:xfrm>
        </p:spPr>
        <p:txBody>
          <a:bodyPr/>
          <a:lstStyle/>
          <a:p>
            <a:pPr eaLnBrk="1" hangingPunct="1">
              <a:buFontTx/>
              <a:buAutoNum type="romanUcPeriod" startAt="3"/>
            </a:pPr>
            <a:r>
              <a:rPr lang="en-US" sz="1800" dirty="0" smtClean="0"/>
              <a:t>The Mass Spectrum</a:t>
            </a:r>
          </a:p>
          <a:p>
            <a:pPr lvl="1" eaLnBrk="1" hangingPunct="1"/>
            <a:r>
              <a:rPr lang="en-US" sz="1800" dirty="0" smtClean="0"/>
              <a:t>Presentation of data</a:t>
            </a:r>
          </a:p>
          <a:p>
            <a:pPr marL="1601788" lvl="2" indent="-457200" eaLnBrk="1" hangingPunct="1"/>
            <a:r>
              <a:rPr lang="en-US" sz="1800" dirty="0" smtClean="0"/>
              <a:t>The mass spectrum is presented in terms of ion abundance vs. m/e ratio (mass)</a:t>
            </a:r>
          </a:p>
          <a:p>
            <a:pPr marL="1601788" lvl="2" indent="-457200" eaLnBrk="1" hangingPunct="1"/>
            <a:endParaRPr lang="en-US" sz="1800" dirty="0" smtClean="0"/>
          </a:p>
          <a:p>
            <a:pPr marL="1601788" lvl="2" indent="-457200" eaLnBrk="1" hangingPunct="1"/>
            <a:r>
              <a:rPr lang="en-US" sz="1800" dirty="0" smtClean="0"/>
              <a:t>The most abundant ion formed in ionization gives rise to the tallest peak on the mass spectrum – this is the </a:t>
            </a:r>
            <a:r>
              <a:rPr lang="en-US" sz="1800" i="1" dirty="0" smtClean="0">
                <a:solidFill>
                  <a:schemeClr val="accent2"/>
                </a:solidFill>
              </a:rPr>
              <a:t>base peak</a:t>
            </a:r>
          </a:p>
          <a:p>
            <a:pPr marL="1601788" lvl="2" indent="-457200" eaLnBrk="1" hangingPunct="1"/>
            <a:endParaRPr lang="en-US" sz="1800" i="1" dirty="0" smtClean="0">
              <a:solidFill>
                <a:schemeClr val="accent2"/>
              </a:solidFill>
            </a:endParaRPr>
          </a:p>
          <a:p>
            <a:pPr marL="1601788" lvl="2" indent="-457200" eaLnBrk="1" hangingPunct="1"/>
            <a:endParaRPr lang="en-US" sz="1800" dirty="0" smtClean="0"/>
          </a:p>
        </p:txBody>
      </p:sp>
      <p:pic>
        <p:nvPicPr>
          <p:cNvPr id="96260" name="Picture 6" descr="MS-octan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3429000"/>
            <a:ext cx="7162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1" name="Text Box 7"/>
          <p:cNvSpPr txBox="1">
            <a:spLocks noChangeArrowheads="1"/>
          </p:cNvSpPr>
          <p:nvPr/>
        </p:nvSpPr>
        <p:spPr bwMode="auto">
          <a:xfrm>
            <a:off x="4267200" y="3581400"/>
            <a:ext cx="2071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base peak, m/e 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sz="1800" dirty="0" smtClean="0"/>
              <a:t>Mass Spectrometry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2209800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AutoNum type="romanUcPeriod" startAt="3"/>
            </a:pPr>
            <a:r>
              <a:rPr lang="en-US" sz="1800" dirty="0" smtClean="0"/>
              <a:t>The Mass Spectrum</a:t>
            </a:r>
          </a:p>
          <a:p>
            <a:pPr lvl="1" eaLnBrk="1" hangingPunct="1"/>
            <a:r>
              <a:rPr lang="en-US" sz="1800" dirty="0" smtClean="0"/>
              <a:t>Presentation of data</a:t>
            </a:r>
          </a:p>
          <a:p>
            <a:pPr marL="1601788" lvl="2" indent="-457200"/>
            <a:r>
              <a:rPr lang="en-US" sz="1800" dirty="0" smtClean="0"/>
              <a:t> All </a:t>
            </a:r>
            <a:r>
              <a:rPr lang="en-US" sz="1800" dirty="0" smtClean="0"/>
              <a:t>other peak intensities are relative to the base peak as a percentage</a:t>
            </a:r>
          </a:p>
          <a:p>
            <a:pPr marL="1601788" lvl="2" indent="-457200" eaLnBrk="1" hangingPunct="1">
              <a:buFontTx/>
              <a:buAutoNum type="arabicPeriod" startAt="3"/>
            </a:pPr>
            <a:endParaRPr lang="en-US" sz="1800" dirty="0" smtClean="0"/>
          </a:p>
          <a:p>
            <a:pPr marL="1601788" lvl="2" indent="-457200"/>
            <a:r>
              <a:rPr lang="en-US" sz="1800" dirty="0" smtClean="0"/>
              <a:t> If </a:t>
            </a:r>
            <a:r>
              <a:rPr lang="en-US" sz="1800" dirty="0" smtClean="0"/>
              <a:t>a molecule loses only one electron in the ionization process, a </a:t>
            </a:r>
            <a:r>
              <a:rPr lang="en-US" sz="1800" i="1" dirty="0" smtClean="0">
                <a:solidFill>
                  <a:schemeClr val="accent2"/>
                </a:solidFill>
              </a:rPr>
              <a:t>molecular ion</a:t>
            </a:r>
            <a:r>
              <a:rPr lang="en-US" sz="1800" dirty="0" smtClean="0"/>
              <a:t> is observed that gives its molecular weight – this is designated  as </a:t>
            </a:r>
            <a:r>
              <a:rPr lang="en-US" sz="1800" b="1" dirty="0" smtClean="0">
                <a:solidFill>
                  <a:schemeClr val="accent2"/>
                </a:solidFill>
              </a:rPr>
              <a:t>M</a:t>
            </a:r>
            <a:r>
              <a:rPr lang="en-US" sz="1800" b="1" baseline="30000" dirty="0" smtClean="0">
                <a:solidFill>
                  <a:schemeClr val="accent2"/>
                </a:solidFill>
              </a:rPr>
              <a:t>+</a:t>
            </a:r>
            <a:r>
              <a:rPr lang="en-US" sz="1800" dirty="0" smtClean="0"/>
              <a:t> on the spectrum</a:t>
            </a:r>
            <a:endParaRPr lang="en-US" sz="1800" i="1" dirty="0" smtClean="0">
              <a:solidFill>
                <a:schemeClr val="accent2"/>
              </a:solidFill>
            </a:endParaRPr>
          </a:p>
          <a:p>
            <a:pPr marL="1601788" lvl="2" indent="-457200" eaLnBrk="1" hangingPunct="1">
              <a:buFontTx/>
              <a:buAutoNum type="arabicPeriod" startAt="3"/>
            </a:pPr>
            <a:endParaRPr lang="en-US" sz="1800" i="1" dirty="0" smtClean="0">
              <a:solidFill>
                <a:schemeClr val="accent2"/>
              </a:solidFill>
            </a:endParaRPr>
          </a:p>
          <a:p>
            <a:pPr marL="1601788" lvl="2" indent="-457200" eaLnBrk="1" hangingPunct="1">
              <a:buFontTx/>
              <a:buAutoNum type="arabicPeriod" startAt="3"/>
            </a:pPr>
            <a:endParaRPr lang="en-US" sz="1800" dirty="0" smtClean="0"/>
          </a:p>
        </p:txBody>
      </p:sp>
      <p:pic>
        <p:nvPicPr>
          <p:cNvPr id="97284" name="Picture 4" descr="MS-octan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352800"/>
            <a:ext cx="71628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7162800" y="5486400"/>
            <a:ext cx="1436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M</a:t>
            </a:r>
            <a:r>
              <a:rPr lang="en-US" sz="1800" baseline="30000"/>
              <a:t>+</a:t>
            </a:r>
            <a:r>
              <a:rPr lang="en-US" sz="1800"/>
              <a:t>,</a:t>
            </a:r>
            <a:r>
              <a:rPr lang="en-US" sz="1800" baseline="30000"/>
              <a:t> </a:t>
            </a:r>
            <a:r>
              <a:rPr lang="en-US" sz="1800"/>
              <a:t>m/e 114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685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Mass Spectrometry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838200"/>
            <a:ext cx="8229600" cy="2209800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AutoNum type="romanUcPeriod" startAt="3"/>
            </a:pPr>
            <a:r>
              <a:rPr lang="en-US" sz="1800" dirty="0" smtClean="0"/>
              <a:t>The Mass Spectrum</a:t>
            </a:r>
          </a:p>
          <a:p>
            <a:pPr lvl="1" eaLnBrk="1" hangingPunct="1"/>
            <a:r>
              <a:rPr lang="en-US" sz="1800" dirty="0" smtClean="0"/>
              <a:t>Presentation of data</a:t>
            </a:r>
          </a:p>
          <a:p>
            <a:pPr marL="1601788" lvl="2" indent="-457200"/>
            <a:r>
              <a:rPr lang="en-US" sz="1800" dirty="0" smtClean="0"/>
              <a:t> In </a:t>
            </a:r>
            <a:r>
              <a:rPr lang="en-US" sz="1800" dirty="0" smtClean="0"/>
              <a:t>most cases, when a molecule loses a valence electron, bonds are broken, or the ion formed quickly fragment to lower energy ions</a:t>
            </a:r>
          </a:p>
          <a:p>
            <a:pPr marL="1601788" lvl="2" indent="-457200" eaLnBrk="1" hangingPunct="1">
              <a:buFontTx/>
              <a:buAutoNum type="arabicPeriod" startAt="5"/>
            </a:pPr>
            <a:endParaRPr lang="en-US" sz="1800" dirty="0" smtClean="0"/>
          </a:p>
          <a:p>
            <a:pPr marL="1601788" lvl="2" indent="-457200"/>
            <a:r>
              <a:rPr lang="en-US" sz="1800" dirty="0" smtClean="0"/>
              <a:t> The </a:t>
            </a:r>
            <a:r>
              <a:rPr lang="en-US" sz="1800" dirty="0" smtClean="0"/>
              <a:t>masses of charged ions are recorded as </a:t>
            </a:r>
            <a:r>
              <a:rPr lang="en-US" sz="1800" dirty="0" smtClean="0">
                <a:solidFill>
                  <a:schemeClr val="accent2"/>
                </a:solidFill>
              </a:rPr>
              <a:t>fragment ions</a:t>
            </a:r>
            <a:r>
              <a:rPr lang="en-US" sz="1800" dirty="0" smtClean="0"/>
              <a:t> by the spectrometer – </a:t>
            </a:r>
            <a:r>
              <a:rPr lang="en-US" sz="1800" i="1" dirty="0" smtClean="0">
                <a:solidFill>
                  <a:schemeClr val="accent2"/>
                </a:solidFill>
              </a:rPr>
              <a:t>neutral fragments are not recorded </a:t>
            </a:r>
            <a:r>
              <a:rPr lang="en-US" sz="1800" dirty="0" smtClean="0"/>
              <a:t>!</a:t>
            </a:r>
            <a:endParaRPr lang="en-US" sz="1800" i="1" dirty="0" smtClean="0">
              <a:solidFill>
                <a:schemeClr val="accent2"/>
              </a:solidFill>
            </a:endParaRPr>
          </a:p>
          <a:p>
            <a:pPr marL="1601788" lvl="2" indent="-457200" eaLnBrk="1" hangingPunct="1">
              <a:buFontTx/>
              <a:buAutoNum type="arabicPeriod" startAt="5"/>
            </a:pPr>
            <a:endParaRPr lang="en-US" sz="1800" dirty="0" smtClean="0"/>
          </a:p>
        </p:txBody>
      </p:sp>
      <p:pic>
        <p:nvPicPr>
          <p:cNvPr id="98308" name="Picture 4" descr="MS-octan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971800"/>
            <a:ext cx="7391400" cy="357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9" name="AutoShape 8"/>
          <p:cNvSpPr>
            <a:spLocks/>
          </p:cNvSpPr>
          <p:nvPr/>
        </p:nvSpPr>
        <p:spPr bwMode="auto">
          <a:xfrm rot="-5400000">
            <a:off x="4686300" y="3162300"/>
            <a:ext cx="304800" cy="3124200"/>
          </a:xfrm>
          <a:prstGeom prst="rightBrace">
            <a:avLst>
              <a:gd name="adj1" fmla="val 85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0" name="Text Box 9"/>
          <p:cNvSpPr txBox="1">
            <a:spLocks noChangeArrowheads="1"/>
          </p:cNvSpPr>
          <p:nvPr/>
        </p:nvSpPr>
        <p:spPr bwMode="auto">
          <a:xfrm>
            <a:off x="4495800" y="4114800"/>
            <a:ext cx="157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fragment 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5" descr="C:\Users\Student\Desktop\14966334791310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8915400" cy="5181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7696200" y="68580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M+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77200" y="3200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M+2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1600200"/>
            <a:ext cx="2062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Base peak ,m/e =28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5715000"/>
            <a:ext cx="2416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Molecular  ion,                m/z =64</a:t>
            </a:r>
            <a:endParaRPr lang="en-US" dirty="0"/>
          </a:p>
        </p:txBody>
      </p:sp>
      <p:pic>
        <p:nvPicPr>
          <p:cNvPr id="2050" name="Picture 2" descr="C:\Users\Student\Desktop\downlo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5181600"/>
            <a:ext cx="2743200" cy="147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1" descr="C:\Users\Student\Desktop\458270.imag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447800" y="457200"/>
            <a:ext cx="6934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Mass spectrum of Ethyl bromide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Image result for mass spectrum of acetophen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838200"/>
            <a:ext cx="7696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Student\Desktop\mass fragmentation of acetophenone..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267200"/>
            <a:ext cx="7924800" cy="2209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553200" y="17526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Molecular ion  at m/z=120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6096000" y="6858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553200" y="152400"/>
            <a:ext cx="1447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/>
                </a:solidFill>
              </a:rPr>
              <a:t>Base peak at m/z=105</a:t>
            </a:r>
            <a:endParaRPr lang="en-US" sz="2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514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11194" y="2362200"/>
            <a:ext cx="61216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en-US" sz="54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YOU</a:t>
            </a:r>
            <a:endParaRPr lang="en-US" sz="5400" b="1" cap="all" spc="0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Mass Spectrometry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1800" smtClean="0"/>
              <a:t>Introduction</a:t>
            </a:r>
          </a:p>
          <a:p>
            <a:pPr lvl="1" eaLnBrk="1" hangingPunct="1"/>
            <a:r>
              <a:rPr lang="en-US" sz="1800" smtClean="0"/>
              <a:t>General overview</a:t>
            </a:r>
          </a:p>
          <a:p>
            <a:pPr lvl="2" eaLnBrk="1" hangingPunct="1"/>
            <a:r>
              <a:rPr lang="en-US" sz="1800" smtClean="0"/>
              <a:t>Mass Spectrometry is the generation, separation and characterization of gas phase ions according to their relative mass as a function of charge</a:t>
            </a:r>
          </a:p>
          <a:p>
            <a:pPr lvl="2" eaLnBrk="1" hangingPunct="1"/>
            <a:endParaRPr lang="en-US" sz="1800" smtClean="0"/>
          </a:p>
          <a:p>
            <a:pPr lvl="2" eaLnBrk="1" hangingPunct="1"/>
            <a:r>
              <a:rPr lang="en-US" sz="1800" smtClean="0"/>
              <a:t>Previously, the requirement was that the sample be able to be vaporized (similar limitation to GC), but modern ionization techniques allow the study of such non-volatile molecules as proteins and nucleotides</a:t>
            </a:r>
          </a:p>
          <a:p>
            <a:pPr lvl="2" eaLnBrk="1" hangingPunct="1"/>
            <a:endParaRPr lang="en-US" sz="1800" smtClean="0"/>
          </a:p>
          <a:p>
            <a:pPr lvl="2" eaLnBrk="1" hangingPunct="1"/>
            <a:r>
              <a:rPr lang="en-US" sz="1800" smtClean="0"/>
              <a:t>The technique is a powerful qualitative and quantitative tool, routine analyses are performed down to the femtogram (10</a:t>
            </a:r>
            <a:r>
              <a:rPr lang="en-US" sz="1800" baseline="30000" smtClean="0"/>
              <a:t>-15</a:t>
            </a:r>
            <a:r>
              <a:rPr lang="en-US" sz="1800" smtClean="0"/>
              <a:t> g) level and as low as the zeptomole (10</a:t>
            </a:r>
            <a:r>
              <a:rPr lang="en-US" sz="1800" baseline="30000" smtClean="0"/>
              <a:t>-21</a:t>
            </a:r>
            <a:r>
              <a:rPr lang="en-US" sz="1800" smtClean="0"/>
              <a:t> mol) level for proteins</a:t>
            </a:r>
          </a:p>
          <a:p>
            <a:pPr lvl="2" eaLnBrk="1" hangingPunct="1"/>
            <a:endParaRPr lang="en-US" sz="1800" smtClean="0"/>
          </a:p>
          <a:p>
            <a:pPr lvl="2" eaLnBrk="1" hangingPunct="1"/>
            <a:r>
              <a:rPr lang="en-US" sz="1800" smtClean="0"/>
              <a:t>Of all the organic spectroscopic techniques, it is used by more divergent fields – metallurgy, molecular biology, semiconductors, geology, archaeology than any other</a:t>
            </a:r>
          </a:p>
          <a:p>
            <a:pPr lvl="2" eaLnBrk="1" hangingPunct="1"/>
            <a:endParaRPr lang="en-US" sz="1800" smtClean="0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Mass Spectrometry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None/>
            </a:pPr>
            <a:r>
              <a:rPr lang="en-US" sz="1800" dirty="0" smtClean="0"/>
              <a:t>I. The Mass Spectrometer</a:t>
            </a:r>
          </a:p>
          <a:p>
            <a:pPr marL="800100" lvl="1" indent="-342900" algn="just" eaLnBrk="1" hangingPunct="1">
              <a:buFont typeface="+mj-lt"/>
              <a:buAutoNum type="arabicPeriod"/>
            </a:pPr>
            <a:r>
              <a:rPr lang="en-US" sz="1800" dirty="0" smtClean="0"/>
              <a:t>General Schematic</a:t>
            </a:r>
          </a:p>
          <a:p>
            <a:pPr marL="1601788" lvl="2" indent="-457200" eaLnBrk="1" hangingPunct="1"/>
            <a:r>
              <a:rPr lang="en-US" sz="1800" dirty="0" smtClean="0"/>
              <a:t>A mass spectrometer needs to perform three functions:</a:t>
            </a:r>
          </a:p>
          <a:p>
            <a:pPr marL="2079625" lvl="3" indent="-457200" eaLnBrk="1" hangingPunct="1">
              <a:buFontTx/>
              <a:buChar char="•"/>
            </a:pPr>
            <a:r>
              <a:rPr lang="en-US" sz="1800" dirty="0" smtClean="0">
                <a:solidFill>
                  <a:schemeClr val="accent2"/>
                </a:solidFill>
              </a:rPr>
              <a:t>Creation of ions</a:t>
            </a:r>
            <a:r>
              <a:rPr lang="en-US" sz="1800" dirty="0" smtClean="0"/>
              <a:t> – the sample molecules are subjected to a high energy beam of electrons, converting some of them to ions</a:t>
            </a:r>
          </a:p>
          <a:p>
            <a:pPr marL="2079625" lvl="3" indent="-457200" eaLnBrk="1" hangingPunct="1">
              <a:buFontTx/>
              <a:buChar char="•"/>
            </a:pPr>
            <a:endParaRPr lang="en-US" sz="1800" dirty="0" smtClean="0"/>
          </a:p>
          <a:p>
            <a:pPr marL="2079625" lvl="3" indent="-457200" eaLnBrk="1" hangingPunct="1">
              <a:buFontTx/>
              <a:buChar char="•"/>
            </a:pPr>
            <a:r>
              <a:rPr lang="en-US" sz="1800" dirty="0" smtClean="0">
                <a:solidFill>
                  <a:schemeClr val="accent2"/>
                </a:solidFill>
              </a:rPr>
              <a:t>Separation of ions</a:t>
            </a:r>
            <a:r>
              <a:rPr lang="en-US" sz="1800" dirty="0" smtClean="0"/>
              <a:t> – as they are accelerated in an electric field, the ions are separated according to mass-to-charge ratio (m/z)</a:t>
            </a:r>
          </a:p>
          <a:p>
            <a:pPr marL="2079625" lvl="3" indent="-457200" eaLnBrk="1" hangingPunct="1">
              <a:buFontTx/>
              <a:buChar char="•"/>
            </a:pPr>
            <a:endParaRPr lang="en-US" sz="1800" dirty="0" smtClean="0"/>
          </a:p>
          <a:p>
            <a:pPr marL="2079625" lvl="3" indent="-457200" eaLnBrk="1" hangingPunct="1">
              <a:buFontTx/>
              <a:buChar char="•"/>
            </a:pPr>
            <a:r>
              <a:rPr lang="en-US" sz="1800" dirty="0" smtClean="0">
                <a:solidFill>
                  <a:schemeClr val="accent2"/>
                </a:solidFill>
              </a:rPr>
              <a:t>Detection of ions</a:t>
            </a:r>
            <a:r>
              <a:rPr lang="en-US" sz="1800" dirty="0" smtClean="0"/>
              <a:t> – as each separated population of ions is generated, the spectrometer needs to qualify and quantify them</a:t>
            </a:r>
          </a:p>
          <a:p>
            <a:pPr marL="2079625" lvl="3" indent="-457200" eaLnBrk="1" hangingPunct="1">
              <a:buFontTx/>
              <a:buChar char="•"/>
            </a:pPr>
            <a:endParaRPr lang="en-US" sz="1800" dirty="0" smtClean="0"/>
          </a:p>
          <a:p>
            <a:pPr marL="1601788" lvl="2" indent="-457200" eaLnBrk="1" hangingPunct="1">
              <a:buFontTx/>
              <a:buAutoNum type="arabicPeriod" startAt="2"/>
            </a:pPr>
            <a:r>
              <a:rPr lang="en-US" sz="1800" dirty="0" smtClean="0"/>
              <a:t>The differences in mass spectrometer types are in the different means to carry out these three functions</a:t>
            </a:r>
          </a:p>
          <a:p>
            <a:pPr marL="1601788" lvl="2" indent="-457200" eaLnBrk="1" hangingPunct="1">
              <a:buFontTx/>
              <a:buAutoNum type="arabicPeriod" startAt="2"/>
            </a:pPr>
            <a:endParaRPr lang="en-US" sz="1800" dirty="0" smtClean="0"/>
          </a:p>
          <a:p>
            <a:pPr marL="1601788" lvl="2" indent="-457200" eaLnBrk="1" hangingPunct="1">
              <a:buFontTx/>
              <a:buAutoNum type="arabicPeriod" startAt="2"/>
            </a:pPr>
            <a:r>
              <a:rPr lang="en-US" sz="1800" dirty="0" smtClean="0"/>
              <a:t>Common to all is the need for very high vacuum (~ 10</a:t>
            </a:r>
            <a:r>
              <a:rPr lang="en-US" sz="1800" baseline="30000" dirty="0" smtClean="0"/>
              <a:t>-6</a:t>
            </a:r>
            <a:r>
              <a:rPr lang="en-US" sz="1800" dirty="0" smtClean="0"/>
              <a:t> </a:t>
            </a:r>
            <a:r>
              <a:rPr lang="en-US" sz="1800" dirty="0" err="1" smtClean="0"/>
              <a:t>torr</a:t>
            </a:r>
            <a:r>
              <a:rPr lang="en-US" sz="1800" dirty="0" smtClean="0"/>
              <a:t>), while still allowing the introduction of the sample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sz="1800" dirty="0" smtClean="0"/>
              <a:t>Mass Spectrometry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229600" cy="3886201"/>
          </a:xfrm>
        </p:spPr>
        <p:txBody>
          <a:bodyPr/>
          <a:lstStyle/>
          <a:p>
            <a:pPr eaLnBrk="1" hangingPunct="1">
              <a:buNone/>
            </a:pPr>
            <a:r>
              <a:rPr lang="en-US" sz="1800" dirty="0" smtClean="0"/>
              <a:t>The Mass Spectrometer</a:t>
            </a:r>
          </a:p>
          <a:p>
            <a:pPr lvl="1" eaLnBrk="1" hangingPunct="1">
              <a:buNone/>
            </a:pPr>
            <a:r>
              <a:rPr lang="en-US" sz="1800" dirty="0" smtClean="0"/>
              <a:t>Single Focusing Mass Spectrometer</a:t>
            </a:r>
          </a:p>
          <a:p>
            <a:pPr marL="1601788" lvl="2" indent="-457200" eaLnBrk="1" hangingPunct="1"/>
            <a:r>
              <a:rPr lang="en-US" sz="1800" dirty="0" smtClean="0"/>
              <a:t>A small quantity of sample is injected and vaporized under high vacuum</a:t>
            </a:r>
          </a:p>
          <a:p>
            <a:pPr marL="1601788" lvl="2" indent="-457200" eaLnBrk="1" hangingPunct="1"/>
            <a:endParaRPr lang="en-US" sz="1800" dirty="0" smtClean="0"/>
          </a:p>
          <a:p>
            <a:pPr marL="1601788" lvl="2" indent="-457200" eaLnBrk="1" hangingPunct="1"/>
            <a:r>
              <a:rPr lang="en-US" sz="1800" dirty="0" smtClean="0"/>
              <a:t>The sample is then bombarded with electrons having 25-80 </a:t>
            </a:r>
            <a:r>
              <a:rPr lang="en-US" sz="1800" dirty="0" err="1" smtClean="0"/>
              <a:t>eV</a:t>
            </a:r>
            <a:r>
              <a:rPr lang="en-US" sz="1800" dirty="0" smtClean="0"/>
              <a:t> of energy</a:t>
            </a:r>
          </a:p>
          <a:p>
            <a:pPr marL="1601788" lvl="2" indent="-457200" eaLnBrk="1" hangingPunct="1"/>
            <a:endParaRPr lang="en-US" sz="1800" dirty="0" smtClean="0"/>
          </a:p>
          <a:p>
            <a:pPr marL="1601788" lvl="2" indent="-457200" eaLnBrk="1" hangingPunct="1"/>
            <a:r>
              <a:rPr lang="en-US" sz="1800" dirty="0" smtClean="0"/>
              <a:t>A valence electron is </a:t>
            </a:r>
            <a:r>
              <a:rPr lang="ja-JP" altLang="en-US" sz="1800" smtClean="0"/>
              <a:t>“</a:t>
            </a:r>
            <a:r>
              <a:rPr lang="en-US" altLang="ja-JP" sz="1800" dirty="0" smtClean="0"/>
              <a:t>punched</a:t>
            </a:r>
            <a:r>
              <a:rPr lang="ja-JP" altLang="en-US" sz="1800" smtClean="0"/>
              <a:t>”</a:t>
            </a:r>
            <a:r>
              <a:rPr lang="en-US" altLang="ja-JP" sz="1800" dirty="0" smtClean="0"/>
              <a:t> off of the molecule, and an ion is formed</a:t>
            </a:r>
          </a:p>
          <a:p>
            <a:pPr marL="1601788" lvl="2" indent="-457200" eaLnBrk="1" hangingPunct="1"/>
            <a:endParaRPr lang="en-US" sz="1800" dirty="0" smtClean="0"/>
          </a:p>
        </p:txBody>
      </p:sp>
      <p:pic>
        <p:nvPicPr>
          <p:cNvPr id="88068" name="Picture 5" descr="singlefocu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4191001"/>
            <a:ext cx="7086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Mass Spectrometry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1700" dirty="0" smtClean="0"/>
              <a:t>The Mass Spectrometer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1700" dirty="0" smtClean="0"/>
              <a:t>The Single Focusing Mass Spectrometer</a:t>
            </a:r>
          </a:p>
          <a:p>
            <a:pPr marL="1601788" lvl="2" indent="-457200" eaLnBrk="1" hangingPunct="1">
              <a:lnSpc>
                <a:spcPct val="90000"/>
              </a:lnSpc>
              <a:buFontTx/>
              <a:buAutoNum type="arabicPeriod" startAt="4"/>
            </a:pPr>
            <a:r>
              <a:rPr lang="en-US" sz="1700" dirty="0" smtClean="0"/>
              <a:t>Ions (+) are accelerated using a (-) anode towards the focusing magnet</a:t>
            </a:r>
          </a:p>
          <a:p>
            <a:pPr marL="1601788" lvl="2" indent="-457200" eaLnBrk="1" hangingPunct="1">
              <a:lnSpc>
                <a:spcPct val="90000"/>
              </a:lnSpc>
              <a:buFontTx/>
              <a:buAutoNum type="arabicPeriod" startAt="4"/>
            </a:pPr>
            <a:endParaRPr lang="en-US" sz="1700" dirty="0" smtClean="0"/>
          </a:p>
          <a:p>
            <a:pPr marL="1601788" lvl="2" indent="-457200" eaLnBrk="1" hangingPunct="1">
              <a:lnSpc>
                <a:spcPct val="90000"/>
              </a:lnSpc>
              <a:buFontTx/>
              <a:buAutoNum type="arabicPeriod" startAt="4"/>
            </a:pPr>
            <a:endParaRPr lang="en-US" sz="1700" dirty="0" smtClean="0"/>
          </a:p>
          <a:p>
            <a:pPr marL="1601788" lvl="2" indent="-457200" eaLnBrk="1" hangingPunct="1">
              <a:lnSpc>
                <a:spcPct val="90000"/>
              </a:lnSpc>
              <a:buFontTx/>
              <a:buAutoNum type="arabicPeriod" startAt="4"/>
            </a:pPr>
            <a:r>
              <a:rPr lang="en-US" sz="1700" dirty="0" smtClean="0"/>
              <a:t>At a given potential (1 – 10 kV) each ion will have a kinetic energy:</a:t>
            </a:r>
          </a:p>
          <a:p>
            <a:pPr marL="1601788" lvl="2" indent="-457200" eaLnBrk="1" hangingPunct="1">
              <a:lnSpc>
                <a:spcPct val="90000"/>
              </a:lnSpc>
              <a:buFontTx/>
              <a:buAutoNum type="arabicPeriod" startAt="4"/>
            </a:pPr>
            <a:endParaRPr lang="en-US" sz="1700" dirty="0" smtClean="0"/>
          </a:p>
          <a:p>
            <a:pPr marL="2517775" lvl="4" indent="-457200" eaLnBrk="1" hangingPunct="1">
              <a:lnSpc>
                <a:spcPct val="90000"/>
              </a:lnSpc>
              <a:buFontTx/>
              <a:buNone/>
            </a:pPr>
            <a:r>
              <a:rPr lang="en-US" sz="1700" dirty="0" smtClean="0"/>
              <a:t>			½ mv</a:t>
            </a:r>
            <a:r>
              <a:rPr lang="en-US" sz="1700" baseline="30000" dirty="0" smtClean="0"/>
              <a:t>2</a:t>
            </a:r>
            <a:r>
              <a:rPr lang="en-US" sz="1700" dirty="0" smtClean="0"/>
              <a:t> = </a:t>
            </a:r>
            <a:r>
              <a:rPr lang="en-US" sz="1700" dirty="0" err="1" smtClean="0"/>
              <a:t>eV</a:t>
            </a:r>
            <a:endParaRPr lang="en-US" sz="1700" dirty="0" smtClean="0"/>
          </a:p>
          <a:p>
            <a:pPr marL="2517775" lvl="4" indent="-457200" eaLnBrk="1" hangingPunct="1">
              <a:lnSpc>
                <a:spcPct val="90000"/>
              </a:lnSpc>
              <a:buFontTx/>
              <a:buNone/>
            </a:pPr>
            <a:endParaRPr lang="en-US" sz="1700" dirty="0" smtClean="0"/>
          </a:p>
          <a:p>
            <a:pPr marL="2079625" lvl="3" indent="-457200" eaLnBrk="1" hangingPunct="1">
              <a:lnSpc>
                <a:spcPct val="90000"/>
              </a:lnSpc>
              <a:buFontTx/>
              <a:buNone/>
            </a:pPr>
            <a:r>
              <a:rPr lang="en-US" sz="1700" dirty="0" smtClean="0"/>
              <a:t>As the ions enter a magnetic field, their path is curved; the radius of the curvature is given by:			</a:t>
            </a:r>
          </a:p>
          <a:p>
            <a:pPr marL="2079625" lvl="3" indent="-457200" eaLnBrk="1" hangingPunct="1">
              <a:lnSpc>
                <a:spcPct val="90000"/>
              </a:lnSpc>
              <a:buFontTx/>
              <a:buNone/>
            </a:pPr>
            <a:r>
              <a:rPr lang="en-US" sz="1700" dirty="0" smtClean="0"/>
              <a:t>			r  =  </a:t>
            </a:r>
            <a:r>
              <a:rPr lang="en-US" sz="1700" u="sng" dirty="0" err="1" smtClean="0"/>
              <a:t>mv</a:t>
            </a:r>
            <a:endParaRPr lang="en-US" sz="1700" u="sng" dirty="0" smtClean="0"/>
          </a:p>
          <a:p>
            <a:pPr marL="2079625" lvl="3" indent="-457200" eaLnBrk="1" hangingPunct="1">
              <a:lnSpc>
                <a:spcPct val="90000"/>
              </a:lnSpc>
              <a:buFontTx/>
              <a:buNone/>
            </a:pPr>
            <a:r>
              <a:rPr lang="en-US" sz="1700" dirty="0" smtClean="0"/>
              <a:t>			       </a:t>
            </a:r>
            <a:r>
              <a:rPr lang="en-US" sz="1700" i="1" dirty="0" err="1" smtClean="0"/>
              <a:t>eH</a:t>
            </a:r>
            <a:endParaRPr lang="en-US" sz="1700" i="1" dirty="0" smtClean="0"/>
          </a:p>
          <a:p>
            <a:pPr marL="2079625" lvl="3" indent="-457200" eaLnBrk="1" hangingPunct="1">
              <a:lnSpc>
                <a:spcPct val="90000"/>
              </a:lnSpc>
              <a:buFontTx/>
              <a:buNone/>
            </a:pPr>
            <a:endParaRPr lang="en-US" sz="1700" i="1" dirty="0" smtClean="0"/>
          </a:p>
          <a:p>
            <a:pPr marL="2079625" lvl="3" indent="-457200" eaLnBrk="1" hangingPunct="1">
              <a:lnSpc>
                <a:spcPct val="90000"/>
              </a:lnSpc>
              <a:buFontTx/>
              <a:buNone/>
            </a:pPr>
            <a:r>
              <a:rPr lang="en-US" sz="1700" dirty="0" smtClean="0"/>
              <a:t>If the two equations are combined to factor out velocity:</a:t>
            </a:r>
          </a:p>
          <a:p>
            <a:pPr marL="2079625" lvl="3" indent="-457200" eaLnBrk="1" hangingPunct="1">
              <a:lnSpc>
                <a:spcPct val="90000"/>
              </a:lnSpc>
              <a:buFontTx/>
              <a:buNone/>
            </a:pPr>
            <a:endParaRPr lang="en-US" sz="1700" dirty="0" smtClean="0"/>
          </a:p>
          <a:p>
            <a:pPr marL="2079625" lvl="3" indent="-457200" eaLnBrk="1" hangingPunct="1">
              <a:lnSpc>
                <a:spcPct val="90000"/>
              </a:lnSpc>
              <a:buFontTx/>
              <a:buNone/>
            </a:pPr>
            <a:r>
              <a:rPr lang="en-US" sz="1700" dirty="0" smtClean="0"/>
              <a:t>			m/e  = </a:t>
            </a:r>
            <a:r>
              <a:rPr lang="en-US" sz="1700" u="sng" dirty="0" smtClean="0"/>
              <a:t>H</a:t>
            </a:r>
            <a:r>
              <a:rPr lang="en-US" sz="1700" u="sng" baseline="30000" dirty="0" smtClean="0"/>
              <a:t>2</a:t>
            </a:r>
            <a:r>
              <a:rPr lang="en-US" sz="1700" u="sng" dirty="0" smtClean="0"/>
              <a:t>r</a:t>
            </a:r>
            <a:r>
              <a:rPr lang="en-US" sz="1700" u="sng" baseline="30000" dirty="0" smtClean="0"/>
              <a:t>2</a:t>
            </a:r>
          </a:p>
          <a:p>
            <a:pPr marL="2079625" lvl="3" indent="-457200" eaLnBrk="1" hangingPunct="1">
              <a:lnSpc>
                <a:spcPct val="90000"/>
              </a:lnSpc>
              <a:buFontTx/>
              <a:buNone/>
            </a:pPr>
            <a:r>
              <a:rPr lang="en-US" sz="1700" dirty="0" smtClean="0"/>
              <a:t>			            2V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0" y="3200401"/>
            <a:ext cx="21336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m = mass of ion</a:t>
            </a:r>
          </a:p>
          <a:p>
            <a:r>
              <a:rPr lang="en-US" dirty="0"/>
              <a:t>v = velocity</a:t>
            </a:r>
          </a:p>
          <a:p>
            <a:r>
              <a:rPr lang="en-US" dirty="0"/>
              <a:t>V = potential difference</a:t>
            </a:r>
          </a:p>
          <a:p>
            <a:pPr algn="ctr"/>
            <a:r>
              <a:rPr lang="en-US" dirty="0"/>
              <a:t>e = charge on 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H</a:t>
            </a:r>
            <a:r>
              <a:rPr lang="en-US" dirty="0"/>
              <a:t> = strength of magnetic field</a:t>
            </a:r>
          </a:p>
          <a:p>
            <a:r>
              <a:rPr lang="en-US" dirty="0"/>
              <a:t>r  = radius of ion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1800" dirty="0" smtClean="0"/>
              <a:t>Mass Spectrometry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229600" cy="1905000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en-US" sz="1800" dirty="0" smtClean="0"/>
              <a:t>The Mass Spectrometer</a:t>
            </a:r>
          </a:p>
          <a:p>
            <a:pPr lvl="1" eaLnBrk="1" hangingPunct="1">
              <a:buNone/>
            </a:pPr>
            <a:r>
              <a:rPr lang="en-US" sz="1800" dirty="0" smtClean="0"/>
              <a:t>Single Focusing Mass Spectrometer</a:t>
            </a:r>
          </a:p>
          <a:p>
            <a:pPr marL="1601788" lvl="2" indent="-457200" eaLnBrk="1" hangingPunct="1">
              <a:buFontTx/>
              <a:buAutoNum type="arabicPeriod" startAt="6"/>
            </a:pPr>
            <a:r>
              <a:rPr lang="en-US" sz="1800" dirty="0" smtClean="0"/>
              <a:t>At a given potential, only one mass would have the correct radius path to pass through the magnet towards the detector </a:t>
            </a:r>
          </a:p>
          <a:p>
            <a:pPr marL="1601788" lvl="2" indent="-457200" eaLnBrk="1" hangingPunct="1">
              <a:buFontTx/>
              <a:buAutoNum type="arabicPeriod" startAt="6"/>
            </a:pPr>
            <a:endParaRPr lang="en-US" sz="1800" dirty="0" smtClean="0"/>
          </a:p>
          <a:p>
            <a:pPr marL="1601788" lvl="2" indent="-457200" eaLnBrk="1" hangingPunct="1">
              <a:buFontTx/>
              <a:buAutoNum type="arabicPeriod" startAt="6"/>
            </a:pPr>
            <a:r>
              <a:rPr lang="ja-JP" altLang="en-US" sz="1800" smtClean="0"/>
              <a:t>“</a:t>
            </a:r>
            <a:r>
              <a:rPr lang="en-US" altLang="ja-JP" sz="1800" dirty="0" smtClean="0"/>
              <a:t>Incorrect</a:t>
            </a:r>
            <a:r>
              <a:rPr lang="ja-JP" altLang="en-US" sz="1800" smtClean="0"/>
              <a:t>”</a:t>
            </a:r>
            <a:r>
              <a:rPr lang="en-US" altLang="ja-JP" sz="1800" dirty="0" smtClean="0"/>
              <a:t> mass particles would strike the magnet</a:t>
            </a:r>
          </a:p>
          <a:p>
            <a:pPr marL="1601788" lvl="2" indent="-457200" eaLnBrk="1" hangingPunct="1">
              <a:buFontTx/>
              <a:buAutoNum type="arabicPeriod" startAt="6"/>
            </a:pPr>
            <a:endParaRPr lang="en-US" sz="1800" dirty="0" smtClean="0"/>
          </a:p>
        </p:txBody>
      </p:sp>
      <p:pic>
        <p:nvPicPr>
          <p:cNvPr id="90116" name="Picture 5" descr="analyz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895600"/>
            <a:ext cx="7543800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Mass Spectrometry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sz="1800" dirty="0" smtClean="0"/>
              <a:t>The Mass Spectrometer</a:t>
            </a:r>
          </a:p>
          <a:p>
            <a:pPr lvl="1" eaLnBrk="1" hangingPunct="1">
              <a:buNone/>
            </a:pPr>
            <a:r>
              <a:rPr lang="en-US" sz="1800" dirty="0" smtClean="0"/>
              <a:t>Single Focusing Mass Spectrometer</a:t>
            </a:r>
          </a:p>
          <a:p>
            <a:pPr marL="1601788" lvl="2" indent="-457200" eaLnBrk="1" hangingPunct="1">
              <a:buFontTx/>
              <a:buAutoNum type="arabicPeriod" startAt="8"/>
            </a:pPr>
            <a:r>
              <a:rPr lang="en-US" sz="1800" dirty="0" smtClean="0"/>
              <a:t>By varying the applied potential difference that accelerates each ion, different masses can be discerned by the focusing magnet </a:t>
            </a:r>
          </a:p>
          <a:p>
            <a:pPr marL="1601788" lvl="2" indent="-457200" eaLnBrk="1" hangingPunct="1">
              <a:buFontTx/>
              <a:buAutoNum type="arabicPeriod" startAt="8"/>
            </a:pPr>
            <a:endParaRPr lang="en-US" sz="1800" dirty="0" smtClean="0"/>
          </a:p>
          <a:p>
            <a:pPr marL="1601788" lvl="2" indent="-457200" eaLnBrk="1" hangingPunct="1">
              <a:buFontTx/>
              <a:buAutoNum type="arabicPeriod" startAt="8"/>
            </a:pPr>
            <a:r>
              <a:rPr lang="en-US" sz="1800" dirty="0" smtClean="0"/>
              <a:t>The detector is basically a counter, that produces a current proportional to the number of ions that strike it</a:t>
            </a:r>
          </a:p>
          <a:p>
            <a:pPr marL="1601788" lvl="2" indent="-457200" eaLnBrk="1" hangingPunct="1">
              <a:buFontTx/>
              <a:buAutoNum type="arabicPeriod" startAt="8"/>
            </a:pPr>
            <a:endParaRPr lang="en-US" sz="1800" dirty="0" smtClean="0"/>
          </a:p>
          <a:p>
            <a:pPr marL="1601788" lvl="2" indent="-457200" eaLnBrk="1" hangingPunct="1">
              <a:buFontTx/>
              <a:buAutoNum type="arabicPeriod" startAt="8"/>
            </a:pPr>
            <a:r>
              <a:rPr lang="en-US" sz="1800" dirty="0" smtClean="0"/>
              <a:t>This data is sent to a computer interface for graphical analysis of the mass spectrum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848600" cy="990600"/>
          </a:xfrm>
        </p:spPr>
        <p:txBody>
          <a:bodyPr/>
          <a:lstStyle/>
          <a:p>
            <a:pPr algn="ctr" eaLnBrk="1" hangingPunct="1"/>
            <a:r>
              <a:rPr lang="en-US" sz="1800" dirty="0" smtClean="0">
                <a:solidFill>
                  <a:srgbClr val="FF0000"/>
                </a:solidFill>
              </a:rPr>
              <a:t>Mass Spectrometry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838200"/>
            <a:ext cx="7924800" cy="5867400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1800" dirty="0" smtClean="0"/>
              <a:t>II. The Mass Spectrum</a:t>
            </a:r>
          </a:p>
          <a:p>
            <a:pPr lvl="1" eaLnBrk="1" hangingPunct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A</a:t>
            </a:r>
            <a:r>
              <a:rPr lang="en-US" sz="1800" dirty="0" smtClean="0"/>
              <a:t>. Determination of Molecular Mass</a:t>
            </a:r>
          </a:p>
          <a:p>
            <a:pPr marL="1601788" lvl="2" indent="-457200" eaLnBrk="1" hangingPunct="1"/>
            <a:r>
              <a:rPr lang="en-US" sz="1800" dirty="0" smtClean="0"/>
              <a:t>When a M+ peak is observed it gives the molecular mass – </a:t>
            </a:r>
            <a:r>
              <a:rPr lang="en-US" sz="1800" i="1" dirty="0" smtClean="0">
                <a:solidFill>
                  <a:schemeClr val="accent2"/>
                </a:solidFill>
              </a:rPr>
              <a:t>assuming that every atom is in its most abundant isotopic form</a:t>
            </a:r>
          </a:p>
          <a:p>
            <a:pPr marL="1601788" lvl="2" indent="-457200" eaLnBrk="1" hangingPunct="1"/>
            <a:endParaRPr lang="en-US" sz="1800" dirty="0" smtClean="0"/>
          </a:p>
          <a:p>
            <a:pPr marL="1601788" lvl="2" indent="-457200" eaLnBrk="1" hangingPunct="1"/>
            <a:r>
              <a:rPr lang="en-US" sz="1800" dirty="0" smtClean="0"/>
              <a:t>Remember that carbon is a mixture of 98.9% </a:t>
            </a:r>
            <a:r>
              <a:rPr lang="en-US" sz="1800" baseline="30000" dirty="0" smtClean="0"/>
              <a:t>12</a:t>
            </a:r>
            <a:r>
              <a:rPr lang="en-US" sz="1800" dirty="0" smtClean="0"/>
              <a:t>C (mass 12), 1.1% </a:t>
            </a:r>
            <a:r>
              <a:rPr lang="en-US" sz="1800" baseline="30000" dirty="0" smtClean="0"/>
              <a:t>13</a:t>
            </a:r>
            <a:r>
              <a:rPr lang="en-US" sz="1800" dirty="0" smtClean="0"/>
              <a:t>C (mass 13) and &lt;0.1% </a:t>
            </a:r>
            <a:r>
              <a:rPr lang="en-US" sz="1800" baseline="30000" dirty="0" smtClean="0"/>
              <a:t>14</a:t>
            </a:r>
            <a:r>
              <a:rPr lang="en-US" sz="1800" dirty="0" smtClean="0"/>
              <a:t>C (mass 14)</a:t>
            </a:r>
          </a:p>
          <a:p>
            <a:pPr marL="1601788" lvl="2" indent="-457200" eaLnBrk="1" hangingPunct="1"/>
            <a:endParaRPr lang="en-US" sz="1800" dirty="0" smtClean="0"/>
          </a:p>
          <a:p>
            <a:pPr marL="1601788" lvl="2" indent="-457200" eaLnBrk="1" hangingPunct="1"/>
            <a:r>
              <a:rPr lang="en-US" sz="1800" dirty="0" smtClean="0"/>
              <a:t>We look at a periodic table and see the atomic weight of carbon as 12.011 – an average molecular weight</a:t>
            </a:r>
          </a:p>
          <a:p>
            <a:pPr marL="1601788" lvl="2" indent="-457200" eaLnBrk="1" hangingPunct="1"/>
            <a:endParaRPr lang="en-US" sz="1800" dirty="0" smtClean="0"/>
          </a:p>
          <a:p>
            <a:pPr marL="1601788" lvl="2" indent="-457200" eaLnBrk="1" hangingPunct="1"/>
            <a:r>
              <a:rPr lang="en-US" sz="1800" dirty="0" smtClean="0"/>
              <a:t>The mass spectrometer, by its very nature would see a peak at mass 12 for atomic carbon and a M + 1 peak at 13 that would be 1.1% as high </a:t>
            </a:r>
          </a:p>
          <a:p>
            <a:pPr marL="1601788" lvl="2" indent="-457200" eaLnBrk="1" hangingPunct="1"/>
            <a:endParaRPr lang="en-US" sz="1800" dirty="0" smtClean="0"/>
          </a:p>
          <a:p>
            <a:pPr marL="2079625" lvl="3" indent="-457200" eaLnBrk="1" hangingPunct="1">
              <a:buFontTx/>
              <a:buNone/>
            </a:pPr>
            <a:endParaRPr lang="en-US" sz="1800" i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Mass Spectrometry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None/>
            </a:pPr>
            <a:r>
              <a:rPr lang="en-US" sz="1800" dirty="0" smtClean="0"/>
              <a:t>The Mass Spectrum</a:t>
            </a:r>
          </a:p>
          <a:p>
            <a:pPr lvl="1" eaLnBrk="1" hangingPunct="1">
              <a:buFontTx/>
              <a:buAutoNum type="alphaUcPeriod" startAt="2"/>
            </a:pPr>
            <a:r>
              <a:rPr lang="en-US" sz="1800" dirty="0" smtClean="0"/>
              <a:t>Determination of Molecular Mass</a:t>
            </a:r>
          </a:p>
          <a:p>
            <a:pPr marL="1601788" lvl="2" indent="-457200" eaLnBrk="1" hangingPunct="1">
              <a:buNone/>
            </a:pPr>
            <a:r>
              <a:rPr lang="en-US" sz="1800" dirty="0" smtClean="0"/>
              <a:t>	Some </a:t>
            </a:r>
            <a:r>
              <a:rPr lang="en-US" sz="1800" dirty="0" smtClean="0"/>
              <a:t>molecules are highly fragile and M+ peaks are not observed – one method used to confirm the presence of a proper M+ peak is to lower the ionizing voltage – lower energy ions do not fragment as readily</a:t>
            </a:r>
          </a:p>
          <a:p>
            <a:pPr marL="1601788" lvl="2" indent="-457200" eaLnBrk="1" hangingPunct="1">
              <a:buFontTx/>
              <a:buAutoNum type="arabicPeriod" startAt="5"/>
            </a:pPr>
            <a:endParaRPr lang="en-US" sz="1800" dirty="0" smtClean="0"/>
          </a:p>
          <a:p>
            <a:pPr marL="1601788" lvl="2" indent="-457200" eaLnBrk="1" hangingPunct="1">
              <a:buNone/>
            </a:pPr>
            <a:r>
              <a:rPr lang="en-US" sz="1800" dirty="0" smtClean="0"/>
              <a:t>	Three </a:t>
            </a:r>
            <a:r>
              <a:rPr lang="en-US" sz="1800" dirty="0" smtClean="0"/>
              <a:t>facts must apply for a molecular ion peak:</a:t>
            </a:r>
          </a:p>
          <a:p>
            <a:pPr marL="2079625" lvl="3" indent="-457200" eaLnBrk="1" hangingPunct="1">
              <a:buNone/>
            </a:pPr>
            <a:r>
              <a:rPr lang="en-US" sz="1800" dirty="0" smtClean="0"/>
              <a:t>The peak must correspond to the highest mass ion on the spectrum excluding the isotopic peaks</a:t>
            </a:r>
          </a:p>
          <a:p>
            <a:pPr marL="2079625" lvl="3" indent="-457200" eaLnBrk="1" hangingPunct="1">
              <a:buFontTx/>
              <a:buAutoNum type="arabicParenR"/>
            </a:pPr>
            <a:endParaRPr lang="en-US" sz="1800" dirty="0" smtClean="0"/>
          </a:p>
          <a:p>
            <a:pPr marL="2079625" lvl="3" indent="-457200" eaLnBrk="1" hangingPunct="1">
              <a:buNone/>
            </a:pPr>
            <a:r>
              <a:rPr lang="en-US" sz="1800" dirty="0" smtClean="0"/>
              <a:t>	The </a:t>
            </a:r>
            <a:r>
              <a:rPr lang="en-US" sz="1800" dirty="0" smtClean="0"/>
              <a:t>ion must have an odd number of electrons – usually a radical </a:t>
            </a:r>
            <a:r>
              <a:rPr lang="en-US" sz="1800" dirty="0" err="1" smtClean="0"/>
              <a:t>cation</a:t>
            </a:r>
            <a:endParaRPr lang="en-US" sz="1800" dirty="0" smtClean="0"/>
          </a:p>
          <a:p>
            <a:pPr marL="2079625" lvl="3" indent="-457200" eaLnBrk="1" hangingPunct="1">
              <a:buFontTx/>
              <a:buAutoNum type="arabicParenR"/>
            </a:pPr>
            <a:endParaRPr lang="en-US" sz="1800" dirty="0" smtClean="0"/>
          </a:p>
          <a:p>
            <a:pPr marL="2079625" lvl="3" indent="-457200" eaLnBrk="1" hangingPunct="1">
              <a:buNone/>
            </a:pPr>
            <a:r>
              <a:rPr lang="en-US" sz="1800" dirty="0" smtClean="0"/>
              <a:t>	The </a:t>
            </a:r>
            <a:r>
              <a:rPr lang="en-US" sz="1800" dirty="0" smtClean="0"/>
              <a:t>ion must be able to form the other fragments on the spectrum by loss of logical neutral fragments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1037</Words>
  <Application>Microsoft Office PowerPoint</Application>
  <PresentationFormat>On-screen Show (4:3)</PresentationFormat>
  <Paragraphs>177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Presented by  Jaghdish Battu</vt:lpstr>
      <vt:lpstr>Mass Spectrometry</vt:lpstr>
      <vt:lpstr>Mass Spectrometry</vt:lpstr>
      <vt:lpstr>Mass Spectrometry</vt:lpstr>
      <vt:lpstr>Mass Spectrometry</vt:lpstr>
      <vt:lpstr>Mass Spectrometry</vt:lpstr>
      <vt:lpstr>Mass Spectrometry</vt:lpstr>
      <vt:lpstr>Mass Spectrometry</vt:lpstr>
      <vt:lpstr>Mass Spectrometry</vt:lpstr>
      <vt:lpstr>Mass Spectrometry</vt:lpstr>
      <vt:lpstr>Mass Spectrometry</vt:lpstr>
      <vt:lpstr>Mass Spectrometry</vt:lpstr>
      <vt:lpstr>Mass Spectrometry</vt:lpstr>
      <vt:lpstr>Mass Spectrometry</vt:lpstr>
      <vt:lpstr>Mass Spectrometry</vt:lpstr>
      <vt:lpstr>Slide 16</vt:lpstr>
      <vt:lpstr>Slide 17</vt:lpstr>
      <vt:lpstr>Slide 18</vt:lpstr>
      <vt:lpstr>Slide 19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Spectrometry</dc:title>
  <dc:creator>Student</dc:creator>
  <cp:lastModifiedBy>Student</cp:lastModifiedBy>
  <cp:revision>46</cp:revision>
  <dcterms:created xsi:type="dcterms:W3CDTF">2019-06-08T08:25:18Z</dcterms:created>
  <dcterms:modified xsi:type="dcterms:W3CDTF">2019-06-10T09:05:46Z</dcterms:modified>
</cp:coreProperties>
</file>