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122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0A245-45A6-4389-96DA-B992AA084C5D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2D89A-2285-4216-BCDF-BA93400B32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EA73-8496-4C16-8747-D053869DC2CB}" type="datetime1">
              <a:rPr lang="en-IN" smtClean="0"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4970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DD7D-1A82-4428-9981-417FE910D629}" type="datetime1">
              <a:rPr lang="en-IN" smtClean="0"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5979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A8DB-7B0F-403F-91A3-2DD9F36BD006}" type="datetime1">
              <a:rPr lang="en-IN" smtClean="0"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482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122D-FC96-4C5A-AB4C-98DEAC4B2BCA}" type="datetime1">
              <a:rPr lang="en-IN" smtClean="0"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9098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7169-F20C-4E77-9365-D00ED1C255BE}" type="datetime1">
              <a:rPr lang="en-IN" smtClean="0"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444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840F-CB12-43AF-9FD3-9D1F554E33A4}" type="datetime1">
              <a:rPr lang="en-IN" smtClean="0"/>
              <a:t>10-06-2019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3297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37E5-F79C-4BD0-B781-3A637AA4DD2A}" type="datetime1">
              <a:rPr lang="en-IN" smtClean="0"/>
              <a:t>10-06-2019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757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FD7AD-AD8B-4067-982C-277CF812D687}" type="datetime1">
              <a:rPr lang="en-IN" smtClean="0"/>
              <a:t>10-06-2019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3071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1913-3B57-4EB6-8096-7E3D970BD830}" type="datetime1">
              <a:rPr lang="en-IN" smtClean="0"/>
              <a:t>10-06-2019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0192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A72D-D3E5-40F0-9656-8EBFB70A456D}" type="datetime1">
              <a:rPr lang="en-IN" smtClean="0"/>
              <a:t>10-06-2019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6777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360E-04F1-4BCB-A471-12FA1C68ECF7}" type="datetime1">
              <a:rPr lang="en-IN" smtClean="0"/>
              <a:t>10-06-2019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1328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2015-06AA-4F2A-A29F-A4304184AF6D}" type="datetime1">
              <a:rPr lang="en-IN" smtClean="0"/>
              <a:t>10-06-2019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BY SUGUNA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E913-99FC-49F4-B19E-C3BF5DEE75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5143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</a:t>
            </a:r>
            <a:endParaRPr lang="en-IN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Managerial Accounting </a:t>
            </a:r>
            <a:endParaRPr lang="en-I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336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0229"/>
            <a:ext cx="7772400" cy="454297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</a:t>
            </a:r>
            <a:r>
              <a:rPr lang="en-US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br>
              <a:rPr lang="en-US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IN" b="1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5314" y="6356351"/>
            <a:ext cx="2239736" cy="365125"/>
          </a:xfrm>
        </p:spPr>
        <p:txBody>
          <a:bodyPr/>
          <a:lstStyle/>
          <a:p>
            <a:r>
              <a:rPr lang="en-IN" dirty="0" smtClean="0"/>
              <a:t>BY SUGUNA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270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" y="1352135"/>
            <a:ext cx="7886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</a:t>
            </a:r>
            <a:r>
              <a:rPr lang="en-US" sz="20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Major Function of Management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717800" y="3468361"/>
            <a:ext cx="436880" cy="863062"/>
            <a:chOff x="2702560" y="3315238"/>
            <a:chExt cx="436880" cy="863062"/>
          </a:xfrm>
        </p:grpSpPr>
        <p:sp>
          <p:nvSpPr>
            <p:cNvPr id="8" name="Diagonal Stripe 7"/>
            <p:cNvSpPr/>
            <p:nvPr/>
          </p:nvSpPr>
          <p:spPr>
            <a:xfrm>
              <a:off x="2702560" y="3741420"/>
              <a:ext cx="436880" cy="436880"/>
            </a:xfrm>
            <a:prstGeom prst="diagStrip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/>
            <p:cNvSpPr/>
            <p:nvPr/>
          </p:nvSpPr>
          <p:spPr>
            <a:xfrm flipV="1">
              <a:off x="2702560" y="3315238"/>
              <a:ext cx="436880" cy="364626"/>
            </a:xfrm>
            <a:prstGeom prst="diagStrip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54380" y="2931160"/>
            <a:ext cx="1584960" cy="2432434"/>
            <a:chOff x="731520" y="2214880"/>
            <a:chExt cx="1584960" cy="2432434"/>
          </a:xfrm>
        </p:grpSpPr>
        <p:sp>
          <p:nvSpPr>
            <p:cNvPr id="7" name="Rectangle 6"/>
            <p:cNvSpPr/>
            <p:nvPr/>
          </p:nvSpPr>
          <p:spPr>
            <a:xfrm>
              <a:off x="731520" y="2214880"/>
              <a:ext cx="1584960" cy="22352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520" y="2752081"/>
              <a:ext cx="158496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Profit Maximization/ Wealth Maximization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762" y="4093316"/>
              <a:ext cx="14447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(Goal of any business concern)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66160" y="2931160"/>
            <a:ext cx="1584960" cy="2235200"/>
            <a:chOff x="731520" y="2214880"/>
            <a:chExt cx="1584960" cy="2235200"/>
          </a:xfrm>
        </p:grpSpPr>
        <p:sp>
          <p:nvSpPr>
            <p:cNvPr id="15" name="Rectangle 14"/>
            <p:cNvSpPr/>
            <p:nvPr/>
          </p:nvSpPr>
          <p:spPr>
            <a:xfrm>
              <a:off x="731520" y="2214880"/>
              <a:ext cx="1584960" cy="2235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1520" y="2761791"/>
              <a:ext cx="15849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Plan of action 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1624" y="3354652"/>
              <a:ext cx="14447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(To </a:t>
              </a:r>
              <a:r>
                <a:rPr lang="en-US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achieve </a:t>
              </a:r>
              <a:r>
                <a:rPr lang="en-US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previous goal   management </a:t>
              </a:r>
              <a:r>
                <a:rPr lang="en-US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has to plan future course of </a:t>
              </a:r>
              <a:r>
                <a:rPr lang="en-US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action)</a:t>
              </a:r>
              <a:endParaRPr lang="en-IN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91480" y="3468361"/>
            <a:ext cx="436880" cy="863062"/>
            <a:chOff x="2702560" y="3315238"/>
            <a:chExt cx="436880" cy="863062"/>
          </a:xfrm>
        </p:grpSpPr>
        <p:sp>
          <p:nvSpPr>
            <p:cNvPr id="20" name="Diagonal Stripe 19"/>
            <p:cNvSpPr/>
            <p:nvPr/>
          </p:nvSpPr>
          <p:spPr>
            <a:xfrm>
              <a:off x="2702560" y="3741420"/>
              <a:ext cx="436880" cy="436880"/>
            </a:xfrm>
            <a:prstGeom prst="diagStrip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21" name="Diagonal Stripe 20"/>
            <p:cNvSpPr/>
            <p:nvPr/>
          </p:nvSpPr>
          <p:spPr>
            <a:xfrm flipV="1">
              <a:off x="2702560" y="3315238"/>
              <a:ext cx="436880" cy="364626"/>
            </a:xfrm>
            <a:prstGeom prst="diagStrip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63640" y="2931160"/>
            <a:ext cx="1584960" cy="2309323"/>
            <a:chOff x="731520" y="2214880"/>
            <a:chExt cx="1584960" cy="2309323"/>
          </a:xfrm>
          <a:solidFill>
            <a:srgbClr val="92D050"/>
          </a:solidFill>
        </p:grpSpPr>
        <p:sp>
          <p:nvSpPr>
            <p:cNvPr id="23" name="Rectangle 22"/>
            <p:cNvSpPr/>
            <p:nvPr/>
          </p:nvSpPr>
          <p:spPr>
            <a:xfrm>
              <a:off x="731520" y="2214880"/>
              <a:ext cx="1584960" cy="2235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1520" y="2761791"/>
              <a:ext cx="15849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Decision Making 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1624" y="3354652"/>
              <a:ext cx="144475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(To </a:t>
              </a:r>
              <a:r>
                <a:rPr lang="en-US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achieve </a:t>
              </a:r>
              <a:r>
                <a:rPr lang="en-US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previous goal   management </a:t>
              </a:r>
              <a:r>
                <a:rPr lang="en-US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has </a:t>
              </a:r>
              <a:r>
                <a:rPr lang="en-US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 undergo the process of decision Making )</a:t>
              </a:r>
              <a:endParaRPr lang="en-IN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35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Making 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" y="1528129"/>
            <a:ext cx="788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will be dealing with marginal costing technique which aids in decision making pertaining to short term by excluding fixed  costs 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72160" y="2275840"/>
            <a:ext cx="1778000" cy="3545840"/>
          </a:xfrm>
          <a:prstGeom prst="flowChartProces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Marginal Costing </a:t>
            </a:r>
            <a:endParaRPr lang="en-IN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 flipH="1">
            <a:off x="2733040" y="2275840"/>
            <a:ext cx="4480560" cy="548640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OR BUY</a:t>
            </a:r>
            <a:endParaRPr lang="en-IN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Pentagon 25"/>
          <p:cNvSpPr/>
          <p:nvPr/>
        </p:nvSpPr>
        <p:spPr>
          <a:xfrm flipH="1">
            <a:off x="2733040" y="2853692"/>
            <a:ext cx="4480560" cy="54864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OR DROP</a:t>
            </a:r>
            <a:endParaRPr lang="en-IN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Pentagon 26"/>
          <p:cNvSpPr/>
          <p:nvPr/>
        </p:nvSpPr>
        <p:spPr>
          <a:xfrm flipH="1">
            <a:off x="2733040" y="3440436"/>
            <a:ext cx="4480560" cy="5486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SELL OR PROCESS FURTHER</a:t>
            </a:r>
            <a:endParaRPr lang="en-IN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Pentagon 27"/>
          <p:cNvSpPr/>
          <p:nvPr/>
        </p:nvSpPr>
        <p:spPr>
          <a:xfrm flipH="1">
            <a:off x="2733040" y="4048760"/>
            <a:ext cx="4480560" cy="54864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OPERATE OR SHUTDOWN</a:t>
            </a:r>
            <a:endParaRPr lang="en-IN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Pentagon 28"/>
          <p:cNvSpPr/>
          <p:nvPr/>
        </p:nvSpPr>
        <p:spPr>
          <a:xfrm flipH="1">
            <a:off x="2733040" y="4657084"/>
            <a:ext cx="4480560" cy="5486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ORDER PRICING </a:t>
            </a:r>
            <a:endParaRPr lang="en-IN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Pentagon 29"/>
          <p:cNvSpPr/>
          <p:nvPr/>
        </p:nvSpPr>
        <p:spPr>
          <a:xfrm flipH="1">
            <a:off x="2733040" y="5265408"/>
            <a:ext cx="4480560" cy="5486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 OR RETAIN </a:t>
            </a:r>
            <a:endParaRPr lang="en-IN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770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</a:t>
            </a:r>
            <a:r>
              <a:rPr lang="en-US" sz="32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Buy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440" y="1690689"/>
            <a:ext cx="2915920" cy="38139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4684395" y="1690689"/>
            <a:ext cx="2915920" cy="38139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6" name="Picture 2" descr="Image result for process ico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752919"/>
            <a:ext cx="655320" cy="65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16391" y="1834357"/>
            <a:ext cx="12426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</a:t>
            </a:r>
            <a:endParaRPr lang="en-IN" sz="2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9167" y="1834357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BUY</a:t>
            </a:r>
            <a:endParaRPr lang="en-IN" sz="2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Image result for product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4795" y="1752919"/>
            <a:ext cx="936603" cy="73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995680" y="2872155"/>
            <a:ext cx="6452870" cy="2123659"/>
            <a:chOff x="995680" y="2682240"/>
            <a:chExt cx="6452870" cy="2123659"/>
          </a:xfrm>
        </p:grpSpPr>
        <p:sp>
          <p:nvSpPr>
            <p:cNvPr id="8" name="TextBox 7"/>
            <p:cNvSpPr txBox="1"/>
            <p:nvPr/>
          </p:nvSpPr>
          <p:spPr>
            <a:xfrm>
              <a:off x="995680" y="2682240"/>
              <a:ext cx="261239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Direct Material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Direct Labor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Direct Expenses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Variable Overheads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Escapable or avoidable fixed costs </a:t>
              </a:r>
              <a:endParaRPr lang="en-I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5680" y="4067235"/>
              <a:ext cx="261239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Add</a:t>
              </a: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the above to arrive at </a:t>
              </a:r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total marginal/variable cost 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36160" y="2682240"/>
              <a:ext cx="261239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Purchase price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Freight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Inspection Charges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Statutory Charges( if applicable)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836160" y="4209217"/>
            <a:ext cx="26123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</a:t>
            </a:r>
            <a:r>
              <a:rPr lang="en-US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above to arrive at the</a:t>
            </a:r>
            <a:r>
              <a:rPr lang="en-US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cost to buy the product </a:t>
            </a:r>
            <a:endParaRPr lang="en-IN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" y="5680711"/>
            <a:ext cx="87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 will be taken based on the above two options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US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Whichever is Costing Less</a:t>
            </a:r>
            <a:endParaRPr lang="en-IN" b="1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35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</a:t>
            </a:r>
            <a:r>
              <a:rPr lang="en-US" sz="32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Drop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53440" y="1690689"/>
            <a:ext cx="2915920" cy="3813999"/>
            <a:chOff x="853440" y="1690689"/>
            <a:chExt cx="2915920" cy="3813999"/>
          </a:xfrm>
        </p:grpSpPr>
        <p:sp>
          <p:nvSpPr>
            <p:cNvPr id="6" name="Rectangle 5"/>
            <p:cNvSpPr/>
            <p:nvPr/>
          </p:nvSpPr>
          <p:spPr>
            <a:xfrm>
              <a:off x="853440" y="1690689"/>
              <a:ext cx="2915920" cy="38139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16391" y="1834357"/>
              <a:ext cx="99738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ADD</a:t>
              </a:r>
              <a:endParaRPr lang="en-IN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5205" y="2712309"/>
              <a:ext cx="2612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New Product to current line of production </a:t>
              </a:r>
              <a:endParaRPr lang="en-I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3648" y="4041706"/>
              <a:ext cx="2612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If it provides something towards contribution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050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563" y="1752919"/>
              <a:ext cx="555903" cy="5559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4684395" y="1690689"/>
            <a:ext cx="2915920" cy="3813999"/>
            <a:chOff x="4684395" y="1690689"/>
            <a:chExt cx="2915920" cy="3813999"/>
          </a:xfrm>
        </p:grpSpPr>
        <p:sp>
          <p:nvSpPr>
            <p:cNvPr id="12" name="Rectangle 11"/>
            <p:cNvSpPr/>
            <p:nvPr/>
          </p:nvSpPr>
          <p:spPr>
            <a:xfrm>
              <a:off x="4684395" y="1690689"/>
              <a:ext cx="2915920" cy="381399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9167" y="1834357"/>
              <a:ext cx="125066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DROP</a:t>
              </a:r>
              <a:endParaRPr lang="en-IN" sz="2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33707" y="2712309"/>
              <a:ext cx="261239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Drop any product from the current line of production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33706" y="4041706"/>
              <a:ext cx="267961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Drop the product with least contribution per unit</a:t>
              </a:r>
            </a:p>
          </p:txBody>
        </p:sp>
        <p:pic>
          <p:nvPicPr>
            <p:cNvPr id="16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576542">
              <a:off x="6762239" y="1770387"/>
              <a:ext cx="555903" cy="5559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805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Sell </a:t>
            </a:r>
            <a:r>
              <a:rPr lang="en-US" sz="32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Process Further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53440" y="1690689"/>
            <a:ext cx="2915920" cy="3813999"/>
            <a:chOff x="853440" y="1690689"/>
            <a:chExt cx="2915920" cy="3813999"/>
          </a:xfrm>
        </p:grpSpPr>
        <p:sp>
          <p:nvSpPr>
            <p:cNvPr id="6" name="Rectangle 5"/>
            <p:cNvSpPr/>
            <p:nvPr/>
          </p:nvSpPr>
          <p:spPr>
            <a:xfrm>
              <a:off x="853440" y="1690689"/>
              <a:ext cx="2915920" cy="38139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16391" y="1834357"/>
              <a:ext cx="107593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SELL</a:t>
              </a:r>
              <a:endParaRPr lang="en-IN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5680" y="2872155"/>
              <a:ext cx="2612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At split off point</a:t>
              </a:r>
              <a:endParaRPr lang="en-I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5680" y="4257150"/>
              <a:ext cx="261239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If total revenue from the product is more than that at further processing point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076" name="Picture 4" descr="Image result for money bag with rupe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5467" y="1690689"/>
              <a:ext cx="919622" cy="919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4684395" y="1690689"/>
            <a:ext cx="2915920" cy="3813999"/>
            <a:chOff x="4684395" y="1690689"/>
            <a:chExt cx="2915920" cy="3813999"/>
          </a:xfrm>
        </p:grpSpPr>
        <p:sp>
          <p:nvSpPr>
            <p:cNvPr id="12" name="Rectangle 11"/>
            <p:cNvSpPr/>
            <p:nvPr/>
          </p:nvSpPr>
          <p:spPr>
            <a:xfrm>
              <a:off x="4684395" y="1690689"/>
              <a:ext cx="2915920" cy="381399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15383" y="1866712"/>
              <a:ext cx="20974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PROCESS FURTHER</a:t>
              </a:r>
              <a:endParaRPr lang="en-IN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36160" y="2872155"/>
              <a:ext cx="26123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After further processing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36160" y="4209217"/>
              <a:ext cx="261239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If the total revenue from the product is more than that at split-off point</a:t>
              </a:r>
              <a:endParaRPr lang="en-IN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082" name="Picture 10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1452" y="2005796"/>
              <a:ext cx="697098" cy="604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129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Operate </a:t>
            </a:r>
            <a:r>
              <a:rPr lang="en-US" sz="32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Shutdown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53440" y="1690689"/>
            <a:ext cx="2915920" cy="3813999"/>
            <a:chOff x="853440" y="1690689"/>
            <a:chExt cx="2915920" cy="3813999"/>
          </a:xfrm>
        </p:grpSpPr>
        <p:sp>
          <p:nvSpPr>
            <p:cNvPr id="6" name="Rectangle 5"/>
            <p:cNvSpPr/>
            <p:nvPr/>
          </p:nvSpPr>
          <p:spPr>
            <a:xfrm>
              <a:off x="853440" y="1690689"/>
              <a:ext cx="2915920" cy="38139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0862" y="1834357"/>
              <a:ext cx="191430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OPERATE</a:t>
              </a:r>
              <a:endParaRPr lang="en-IN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5680" y="2872155"/>
              <a:ext cx="27076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Continue the production</a:t>
              </a:r>
              <a:endParaRPr lang="en-IN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5680" y="4257150"/>
              <a:ext cx="261239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If the selling price is more than or equal to marginal cost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4102" name="Picture 6" descr="Image result for Run 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933" t="20295" b="9718"/>
            <a:stretch/>
          </p:blipFill>
          <p:spPr bwMode="auto">
            <a:xfrm>
              <a:off x="2907030" y="1776730"/>
              <a:ext cx="701040" cy="690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4684395" y="1690689"/>
            <a:ext cx="2915920" cy="3813999"/>
            <a:chOff x="4684395" y="1690689"/>
            <a:chExt cx="2915920" cy="3813999"/>
          </a:xfrm>
        </p:grpSpPr>
        <p:sp>
          <p:nvSpPr>
            <p:cNvPr id="12" name="Rectangle 11"/>
            <p:cNvSpPr/>
            <p:nvPr/>
          </p:nvSpPr>
          <p:spPr>
            <a:xfrm>
              <a:off x="4684395" y="1690689"/>
              <a:ext cx="2915920" cy="381399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15383" y="1866712"/>
              <a:ext cx="22620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SHUTDOWN</a:t>
              </a:r>
              <a:endParaRPr lang="en-IN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36160" y="2763870"/>
              <a:ext cx="2612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Discontinue the production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36160" y="4209217"/>
              <a:ext cx="2612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If the total revenue is less than shutdown cost</a:t>
              </a:r>
              <a:endParaRPr lang="en-IN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4104" name="Picture 8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609" y="1744725"/>
              <a:ext cx="671706" cy="6717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60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ORDER PRICING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440" y="1690689"/>
            <a:ext cx="7661910" cy="38139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995679" y="1931373"/>
            <a:ext cx="68643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Bulk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Orders from foreign market</a:t>
            </a:r>
            <a:endParaRPr lang="en-IN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5679" y="4240630"/>
            <a:ext cx="6864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price offered is more than marginal cost – accept the price</a:t>
            </a:r>
            <a:endParaRPr lang="en-IN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121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 </a:t>
            </a:r>
            <a:r>
              <a:rPr lang="en-US" sz="32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Retain</a:t>
            </a:r>
            <a:endParaRPr lang="en-IN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53440" y="1690689"/>
            <a:ext cx="2915920" cy="3813999"/>
            <a:chOff x="853440" y="1690689"/>
            <a:chExt cx="2915920" cy="3813999"/>
          </a:xfrm>
        </p:grpSpPr>
        <p:sp>
          <p:nvSpPr>
            <p:cNvPr id="6" name="Rectangle 5"/>
            <p:cNvSpPr/>
            <p:nvPr/>
          </p:nvSpPr>
          <p:spPr>
            <a:xfrm>
              <a:off x="853440" y="1690689"/>
              <a:ext cx="2915920" cy="38139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0862" y="1834357"/>
              <a:ext cx="18582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REPLACE</a:t>
              </a:r>
              <a:endParaRPr lang="en-IN" sz="2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5680" y="2878576"/>
              <a:ext cx="261239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Additional investment to replace is less than additional operating cost when retained</a:t>
              </a:r>
              <a:endParaRPr lang="en-IN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684395" y="1690689"/>
            <a:ext cx="2915920" cy="3813999"/>
            <a:chOff x="4684395" y="1690689"/>
            <a:chExt cx="2915920" cy="3813999"/>
          </a:xfrm>
        </p:grpSpPr>
        <p:sp>
          <p:nvSpPr>
            <p:cNvPr id="12" name="Rectangle 11"/>
            <p:cNvSpPr/>
            <p:nvPr/>
          </p:nvSpPr>
          <p:spPr>
            <a:xfrm>
              <a:off x="4684395" y="1690689"/>
              <a:ext cx="2915920" cy="381399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15211" y="1834357"/>
              <a:ext cx="1854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RETAIN</a:t>
              </a:r>
              <a:endParaRPr lang="en-IN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36159" y="2878576"/>
              <a:ext cx="261239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Additional operating cost are less than additional investment to replace</a:t>
              </a:r>
              <a:endParaRPr lang="en-IN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20167" y="1820644"/>
            <a:ext cx="811716" cy="860099"/>
            <a:chOff x="2820167" y="1820644"/>
            <a:chExt cx="811716" cy="860099"/>
          </a:xfrm>
        </p:grpSpPr>
        <p:pic>
          <p:nvPicPr>
            <p:cNvPr id="5126" name="Picture 6" descr="Image result for equipment icon 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167" y="1820644"/>
              <a:ext cx="811716" cy="772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147930" y="1972857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X</a:t>
              </a:r>
              <a:endParaRPr lang="en-IN" sz="4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2" name="Picture 6" descr="Image result for equipment ico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299" y="1754546"/>
            <a:ext cx="811716" cy="77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 SUGUNA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012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355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DECISION MAKING</vt:lpstr>
      <vt:lpstr>Introduction </vt:lpstr>
      <vt:lpstr>Decision Making </vt:lpstr>
      <vt:lpstr>Make or Buy</vt:lpstr>
      <vt:lpstr>Add or Drop</vt:lpstr>
      <vt:lpstr>Sell or Process Further</vt:lpstr>
      <vt:lpstr>Operate or Shutdown</vt:lpstr>
      <vt:lpstr>SPECIAL ORDER PRICING</vt:lpstr>
      <vt:lpstr>Replace or Retain</vt:lpstr>
      <vt:lpstr>THANK YOU  </vt:lpstr>
    </vt:vector>
  </TitlesOfParts>
  <Company>Deloitte Touche Tohmatsu Services,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Shashank, Dantu</dc:creator>
  <cp:lastModifiedBy>Student</cp:lastModifiedBy>
  <cp:revision>15</cp:revision>
  <dcterms:created xsi:type="dcterms:W3CDTF">2019-04-07T13:10:39Z</dcterms:created>
  <dcterms:modified xsi:type="dcterms:W3CDTF">2019-06-10T08:35:48Z</dcterms:modified>
</cp:coreProperties>
</file>