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BB127-BD89-40C0-BB05-EDC6B9C7C1DF}" type="datetimeFigureOut">
              <a:rPr lang="en-US" smtClean="0"/>
              <a:pPr/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8B44-7B2E-4DF2-9A17-5D2B64A5D0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BB127-BD89-40C0-BB05-EDC6B9C7C1DF}" type="datetimeFigureOut">
              <a:rPr lang="en-US" smtClean="0"/>
              <a:pPr/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8B44-7B2E-4DF2-9A17-5D2B64A5D0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BB127-BD89-40C0-BB05-EDC6B9C7C1DF}" type="datetimeFigureOut">
              <a:rPr lang="en-US" smtClean="0"/>
              <a:pPr/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8B44-7B2E-4DF2-9A17-5D2B64A5D0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BB127-BD89-40C0-BB05-EDC6B9C7C1DF}" type="datetimeFigureOut">
              <a:rPr lang="en-US" smtClean="0"/>
              <a:pPr/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8B44-7B2E-4DF2-9A17-5D2B64A5D0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BB127-BD89-40C0-BB05-EDC6B9C7C1DF}" type="datetimeFigureOut">
              <a:rPr lang="en-US" smtClean="0"/>
              <a:pPr/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8B44-7B2E-4DF2-9A17-5D2B64A5D0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BB127-BD89-40C0-BB05-EDC6B9C7C1DF}" type="datetimeFigureOut">
              <a:rPr lang="en-US" smtClean="0"/>
              <a:pPr/>
              <a:t>6/11/2019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8B44-7B2E-4DF2-9A17-5D2B64A5D0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BB127-BD89-40C0-BB05-EDC6B9C7C1DF}" type="datetimeFigureOut">
              <a:rPr lang="en-US" smtClean="0"/>
              <a:pPr/>
              <a:t>6/11/2019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8B44-7B2E-4DF2-9A17-5D2B64A5D0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BB127-BD89-40C0-BB05-EDC6B9C7C1DF}" type="datetimeFigureOut">
              <a:rPr lang="en-US" smtClean="0"/>
              <a:pPr/>
              <a:t>6/11/2019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8B44-7B2E-4DF2-9A17-5D2B64A5D0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BB127-BD89-40C0-BB05-EDC6B9C7C1DF}" type="datetimeFigureOut">
              <a:rPr lang="en-US" smtClean="0"/>
              <a:pPr/>
              <a:t>6/11/2019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8B44-7B2E-4DF2-9A17-5D2B64A5D0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BB127-BD89-40C0-BB05-EDC6B9C7C1DF}" type="datetimeFigureOut">
              <a:rPr lang="en-US" smtClean="0"/>
              <a:pPr/>
              <a:t>6/11/2019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8B44-7B2E-4DF2-9A17-5D2B64A5D0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BB127-BD89-40C0-BB05-EDC6B9C7C1DF}" type="datetimeFigureOut">
              <a:rPr lang="en-US" smtClean="0"/>
              <a:pPr/>
              <a:t>6/11/2019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8B44-7B2E-4DF2-9A17-5D2B64A5D0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BB127-BD89-40C0-BB05-EDC6B9C7C1DF}" type="datetimeFigureOut">
              <a:rPr lang="en-US" smtClean="0"/>
              <a:pPr/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48B44-7B2E-4DF2-9A17-5D2B64A5D0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Baskerville Old Face" pitchFamily="18" charset="0"/>
              </a:rPr>
              <a:t>C++ Presentation </a:t>
            </a:r>
            <a:r>
              <a:rPr lang="en-US" b="1" dirty="0" smtClean="0">
                <a:latin typeface="Baskerville Old Face" pitchFamily="18" charset="0"/>
              </a:rPr>
              <a:t>on </a:t>
            </a:r>
            <a:r>
              <a:rPr lang="en-US" b="1" dirty="0" smtClean="0">
                <a:latin typeface="Baskerville Old Face" pitchFamily="18" charset="0"/>
              </a:rPr>
              <a:t>Constructors </a:t>
            </a:r>
            <a:r>
              <a:rPr lang="en-US" b="1" dirty="0" smtClean="0">
                <a:latin typeface="Baskerville Old Face" pitchFamily="18" charset="0"/>
              </a:rPr>
              <a:t>and </a:t>
            </a:r>
            <a:r>
              <a:rPr lang="en-US" b="1" dirty="0" smtClean="0">
                <a:latin typeface="Baskerville Old Face" pitchFamily="18" charset="0"/>
              </a:rPr>
              <a:t>Destructors</a:t>
            </a:r>
            <a:r>
              <a:rPr lang="en-US" dirty="0" smtClean="0">
                <a:latin typeface="Baskerville Old Face" pitchFamily="18" charset="0"/>
              </a:rPr>
              <a:t/>
            </a:r>
            <a:br>
              <a:rPr lang="en-US" dirty="0" smtClean="0">
                <a:latin typeface="Baskerville Old Face" pitchFamily="18" charset="0"/>
              </a:rPr>
            </a:br>
            <a:endParaRPr lang="en-US" dirty="0">
              <a:latin typeface="Baskerville Old Fac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Baskerville Old Face" pitchFamily="18" charset="0"/>
              </a:rPr>
              <a:t>Prepared by </a:t>
            </a:r>
          </a:p>
          <a:p>
            <a:r>
              <a:rPr lang="en-US" b="1" dirty="0" err="1" smtClean="0">
                <a:latin typeface="Baskerville Old Face" pitchFamily="18" charset="0"/>
              </a:rPr>
              <a:t>keerthi</a:t>
            </a:r>
            <a:endParaRPr lang="en-US" b="1" dirty="0" smtClean="0">
              <a:latin typeface="Baskerville Old Face" pitchFamily="18" charset="0"/>
            </a:endParaRPr>
          </a:p>
          <a:p>
            <a:endParaRPr 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en-US" sz="2400" dirty="0" smtClean="0">
                <a:latin typeface="Baskerville Old Face" pitchFamily="18" charset="0"/>
              </a:rPr>
              <a:t>class String </a:t>
            </a:r>
          </a:p>
          <a:p>
            <a:pPr fontAlgn="base">
              <a:buNone/>
            </a:pPr>
            <a:r>
              <a:rPr lang="en-US" sz="2400" dirty="0" smtClean="0">
                <a:latin typeface="Baskerville Old Face" pitchFamily="18" charset="0"/>
              </a:rPr>
              <a:t>    { </a:t>
            </a:r>
          </a:p>
          <a:p>
            <a:pPr fontAlgn="base">
              <a:buNone/>
            </a:pPr>
            <a:r>
              <a:rPr lang="en-US" sz="2400" dirty="0" smtClean="0">
                <a:latin typeface="Baskerville Old Face" pitchFamily="18" charset="0"/>
              </a:rPr>
              <a:t>         private: </a:t>
            </a:r>
          </a:p>
          <a:p>
            <a:pPr fontAlgn="base">
              <a:buNone/>
            </a:pPr>
            <a:r>
              <a:rPr lang="en-US" sz="2400" dirty="0" smtClean="0">
                <a:latin typeface="Baskerville Old Face" pitchFamily="18" charset="0"/>
              </a:rPr>
              <a:t>         char *s; </a:t>
            </a:r>
          </a:p>
          <a:p>
            <a:pPr fontAlgn="base">
              <a:buNone/>
            </a:pPr>
            <a:r>
              <a:rPr lang="en-US" sz="2400" dirty="0" smtClean="0">
                <a:latin typeface="Baskerville Old Face" pitchFamily="18" charset="0"/>
              </a:rPr>
              <a:t>         </a:t>
            </a:r>
            <a:r>
              <a:rPr lang="en-US" sz="2400" dirty="0" err="1" smtClean="0">
                <a:latin typeface="Baskerville Old Face" pitchFamily="18" charset="0"/>
              </a:rPr>
              <a:t>int</a:t>
            </a:r>
            <a:r>
              <a:rPr lang="en-US" sz="2400" dirty="0" smtClean="0">
                <a:latin typeface="Baskerville Old Face" pitchFamily="18" charset="0"/>
              </a:rPr>
              <a:t> size; </a:t>
            </a:r>
          </a:p>
          <a:p>
            <a:pPr fontAlgn="base">
              <a:buNone/>
            </a:pPr>
            <a:r>
              <a:rPr lang="en-US" sz="2400" dirty="0" smtClean="0">
                <a:latin typeface="Baskerville Old Face" pitchFamily="18" charset="0"/>
              </a:rPr>
              <a:t>          public: </a:t>
            </a:r>
          </a:p>
          <a:p>
            <a:pPr fontAlgn="base">
              <a:buNone/>
            </a:pPr>
            <a:r>
              <a:rPr lang="en-US" sz="2400" dirty="0" smtClean="0">
                <a:latin typeface="Baskerville Old Face" pitchFamily="18" charset="0"/>
              </a:rPr>
              <a:t>         String(char *); // constructor </a:t>
            </a:r>
          </a:p>
          <a:p>
            <a:pPr fontAlgn="base">
              <a:buNone/>
            </a:pPr>
            <a:r>
              <a:rPr lang="en-US" sz="2400" dirty="0" smtClean="0">
                <a:latin typeface="Baskerville Old Face" pitchFamily="18" charset="0"/>
              </a:rPr>
              <a:t>        ~String();      // destructor </a:t>
            </a:r>
          </a:p>
          <a:p>
            <a:pPr fontAlgn="base">
              <a:buNone/>
            </a:pPr>
            <a:r>
              <a:rPr lang="en-US" sz="2400" dirty="0" smtClean="0">
                <a:latin typeface="Baskerville Old Face" pitchFamily="18" charset="0"/>
              </a:rPr>
              <a:t>        }; </a:t>
            </a:r>
          </a:p>
          <a:p>
            <a:pPr fontAlgn="base">
              <a:buNone/>
            </a:pPr>
            <a:r>
              <a:rPr lang="en-US" sz="2400" dirty="0" smtClean="0">
                <a:latin typeface="Baskerville Old Face" pitchFamily="18" charset="0"/>
              </a:rPr>
              <a:t>      String::String(char *c) </a:t>
            </a:r>
          </a:p>
          <a:p>
            <a:pPr fontAlgn="base">
              <a:buNone/>
            </a:pPr>
            <a:r>
              <a:rPr lang="en-US" sz="2400" dirty="0" smtClean="0">
                <a:latin typeface="Baskerville Old Face" pitchFamily="18" charset="0"/>
              </a:rPr>
              <a:t>      { </a:t>
            </a:r>
          </a:p>
          <a:p>
            <a:pPr fontAlgn="base">
              <a:buNone/>
            </a:pPr>
            <a:r>
              <a:rPr lang="en-US" sz="2400" dirty="0" smtClean="0">
                <a:latin typeface="Baskerville Old Face" pitchFamily="18" charset="0"/>
              </a:rPr>
              <a:t>          size = </a:t>
            </a:r>
            <a:r>
              <a:rPr lang="en-US" sz="2400" dirty="0" err="1" smtClean="0">
                <a:latin typeface="Baskerville Old Face" pitchFamily="18" charset="0"/>
              </a:rPr>
              <a:t>strlen</a:t>
            </a:r>
            <a:r>
              <a:rPr lang="en-US" sz="2400" dirty="0" smtClean="0">
                <a:latin typeface="Baskerville Old Face" pitchFamily="18" charset="0"/>
              </a:rPr>
              <a:t>(c); </a:t>
            </a:r>
          </a:p>
          <a:p>
            <a:pPr fontAlgn="base">
              <a:buNone/>
            </a:pPr>
            <a:r>
              <a:rPr lang="en-US" sz="2400" dirty="0" smtClean="0">
                <a:latin typeface="Baskerville Old Face" pitchFamily="18" charset="0"/>
              </a:rPr>
              <a:t>          s = new char[size+1]; </a:t>
            </a:r>
          </a:p>
          <a:p>
            <a:pPr fontAlgn="base">
              <a:buNone/>
            </a:pPr>
            <a:r>
              <a:rPr lang="en-US" sz="2400" dirty="0" smtClean="0">
                <a:latin typeface="Baskerville Old Face" pitchFamily="18" charset="0"/>
              </a:rPr>
              <a:t>          </a:t>
            </a:r>
            <a:r>
              <a:rPr lang="en-US" sz="2400" dirty="0" err="1" smtClean="0">
                <a:latin typeface="Baskerville Old Face" pitchFamily="18" charset="0"/>
              </a:rPr>
              <a:t>strcpy</a:t>
            </a:r>
            <a:r>
              <a:rPr lang="en-US" sz="2400" dirty="0" smtClean="0">
                <a:latin typeface="Baskerville Old Face" pitchFamily="18" charset="0"/>
              </a:rPr>
              <a:t>(</a:t>
            </a:r>
            <a:r>
              <a:rPr lang="en-US" sz="2400" dirty="0" err="1" smtClean="0">
                <a:latin typeface="Baskerville Old Face" pitchFamily="18" charset="0"/>
              </a:rPr>
              <a:t>s,c</a:t>
            </a:r>
            <a:r>
              <a:rPr lang="en-US" sz="2400" dirty="0" smtClean="0">
                <a:latin typeface="Baskerville Old Face" pitchFamily="18" charset="0"/>
              </a:rPr>
              <a:t>); </a:t>
            </a:r>
          </a:p>
          <a:p>
            <a:pPr fontAlgn="base">
              <a:buNone/>
            </a:pPr>
            <a:r>
              <a:rPr lang="en-US" sz="2400" dirty="0" smtClean="0">
                <a:latin typeface="Baskerville Old Face" pitchFamily="18" charset="0"/>
              </a:rPr>
              <a:t>       } 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pPr fontAlgn="base">
              <a:buNone/>
            </a:pPr>
            <a:r>
              <a:rPr lang="en-US" dirty="0" smtClean="0"/>
              <a:t>   </a:t>
            </a:r>
            <a:r>
              <a:rPr lang="en-US" dirty="0" smtClean="0">
                <a:latin typeface="Baskerville Old Face" pitchFamily="18" charset="0"/>
              </a:rPr>
              <a:t>String::~String() </a:t>
            </a:r>
          </a:p>
          <a:p>
            <a:pPr fontAlgn="base">
              <a:buNone/>
            </a:pPr>
            <a:r>
              <a:rPr lang="en-US" dirty="0" smtClean="0">
                <a:latin typeface="Baskerville Old Face" pitchFamily="18" charset="0"/>
              </a:rPr>
              <a:t>     { </a:t>
            </a:r>
          </a:p>
          <a:p>
            <a:pPr fontAlgn="base">
              <a:buNone/>
            </a:pPr>
            <a:r>
              <a:rPr lang="en-US" dirty="0" smtClean="0">
                <a:latin typeface="Baskerville Old Face" pitchFamily="18" charset="0"/>
              </a:rPr>
              <a:t>        delete []s; </a:t>
            </a:r>
          </a:p>
          <a:p>
            <a:pPr fontAlgn="base">
              <a:buNone/>
            </a:pPr>
            <a:r>
              <a:rPr lang="en-US" dirty="0" smtClean="0">
                <a:latin typeface="Baskerville Old Face" pitchFamily="18" charset="0"/>
              </a:rPr>
              <a:t>      } </a:t>
            </a:r>
          </a:p>
          <a:p>
            <a:pPr fontAlgn="base"/>
            <a:r>
              <a:rPr lang="en-US" b="1" dirty="0" smtClean="0">
                <a:latin typeface="Baskerville Old Face" pitchFamily="18" charset="0"/>
              </a:rPr>
              <a:t>Can there be more than one destructor in a class?</a:t>
            </a:r>
            <a:r>
              <a:rPr lang="en-US" dirty="0" smtClean="0">
                <a:latin typeface="Baskerville Old Face" pitchFamily="18" charset="0"/>
              </a:rPr>
              <a:t/>
            </a:r>
            <a:br>
              <a:rPr lang="en-US" dirty="0" smtClean="0">
                <a:latin typeface="Baskerville Old Face" pitchFamily="18" charset="0"/>
              </a:rPr>
            </a:br>
            <a:r>
              <a:rPr lang="en-US" dirty="0" smtClean="0">
                <a:latin typeface="Baskerville Old Face" pitchFamily="18" charset="0"/>
              </a:rPr>
              <a:t>No, there can only one destructor in a class with class name preceded by ~, no parameters and no return type.</a:t>
            </a:r>
          </a:p>
          <a:p>
            <a:pPr fontAlgn="base"/>
            <a:r>
              <a:rPr lang="en-US" b="1" dirty="0" smtClean="0">
                <a:latin typeface="Baskerville Old Face" pitchFamily="18" charset="0"/>
              </a:rPr>
              <a:t>When do we need to write a user-defined destructor?</a:t>
            </a:r>
            <a:r>
              <a:rPr lang="en-US" dirty="0" smtClean="0">
                <a:latin typeface="Baskerville Old Face" pitchFamily="18" charset="0"/>
              </a:rPr>
              <a:t/>
            </a:r>
            <a:br>
              <a:rPr lang="en-US" dirty="0" smtClean="0">
                <a:latin typeface="Baskerville Old Face" pitchFamily="18" charset="0"/>
              </a:rPr>
            </a:br>
            <a:r>
              <a:rPr lang="en-US" dirty="0" smtClean="0">
                <a:latin typeface="Baskerville Old Face" pitchFamily="18" charset="0"/>
              </a:rPr>
              <a:t>If we do not write our own destructor in class, compiler creates a default destructor for us. The default destructor works fine unless we have dynamically allocated memory or pointer in class. When a class contains a pointer to memory allocated in class, we should write a destructor to release memory before the class instance is destroyed. This must be done to avoid memory leak.</a:t>
            </a:r>
          </a:p>
          <a:p>
            <a:pPr fontAlgn="base"/>
            <a:r>
              <a:rPr lang="en-US" b="1" dirty="0" smtClean="0">
                <a:latin typeface="Baskerville Old Face" pitchFamily="18" charset="0"/>
              </a:rPr>
              <a:t>Can a destructor be virtual?</a:t>
            </a:r>
            <a:r>
              <a:rPr lang="en-US" dirty="0" smtClean="0">
                <a:latin typeface="Baskerville Old Face" pitchFamily="18" charset="0"/>
              </a:rPr>
              <a:t/>
            </a:r>
            <a:br>
              <a:rPr lang="en-US" dirty="0" smtClean="0">
                <a:latin typeface="Baskerville Old Face" pitchFamily="18" charset="0"/>
              </a:rPr>
            </a:br>
            <a:r>
              <a:rPr lang="en-US" dirty="0" smtClean="0">
                <a:latin typeface="Baskerville Old Face" pitchFamily="18" charset="0"/>
              </a:rPr>
              <a:t>Yes, In fact, it is always a good idea to make destructors virtual in base class when we have a virtual function. See virtual destructor for more details.</a:t>
            </a:r>
          </a:p>
          <a:p>
            <a:pPr>
              <a:buNone/>
            </a:pPr>
            <a:endParaRPr lang="en-US" dirty="0"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2590800"/>
            <a:ext cx="573445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dirty="0" smtClean="0"/>
              <a:t>Thank You </a:t>
            </a:r>
            <a:endParaRPr lang="en-US" sz="9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10000"/>
          </a:bodyPr>
          <a:lstStyle/>
          <a:p>
            <a:pPr algn="ctr" fontAlgn="base">
              <a:buNone/>
            </a:pPr>
            <a:r>
              <a:rPr lang="en-US" sz="3300" b="1" dirty="0" smtClean="0">
                <a:latin typeface="Baskerville Old Face" pitchFamily="18" charset="0"/>
              </a:rPr>
              <a:t>Constructors in C++</a:t>
            </a:r>
          </a:p>
          <a:p>
            <a:pPr fontAlgn="base"/>
            <a:r>
              <a:rPr lang="en-US" b="1" dirty="0">
                <a:latin typeface="Baskerville Old Face" pitchFamily="18" charset="0"/>
              </a:rPr>
              <a:t>What is constructor?</a:t>
            </a:r>
            <a:r>
              <a:rPr lang="en-US" dirty="0">
                <a:latin typeface="Baskerville Old Face" pitchFamily="18" charset="0"/>
              </a:rPr>
              <a:t/>
            </a:r>
            <a:br>
              <a:rPr lang="en-US" dirty="0">
                <a:latin typeface="Baskerville Old Face" pitchFamily="18" charset="0"/>
              </a:rPr>
            </a:br>
            <a:r>
              <a:rPr lang="en-US" dirty="0">
                <a:latin typeface="Baskerville Old Face" pitchFamily="18" charset="0"/>
              </a:rPr>
              <a:t>A constructor is a member function of a class which initializes objects of a class. In C++, Constructor is automatically called when object(instance of class) create. It is special member function of the class.</a:t>
            </a:r>
          </a:p>
          <a:p>
            <a:pPr fontAlgn="base"/>
            <a:r>
              <a:rPr lang="en-US" b="1" dirty="0">
                <a:latin typeface="Baskerville Old Face" pitchFamily="18" charset="0"/>
              </a:rPr>
              <a:t>How constructors are different from a normal member function?</a:t>
            </a:r>
            <a:endParaRPr lang="en-US" dirty="0">
              <a:latin typeface="Baskerville Old Face" pitchFamily="18" charset="0"/>
            </a:endParaRPr>
          </a:p>
          <a:p>
            <a:pPr fontAlgn="base"/>
            <a:r>
              <a:rPr lang="en-US" dirty="0">
                <a:latin typeface="Baskerville Old Face" pitchFamily="18" charset="0"/>
              </a:rPr>
              <a:t>A constructor is different from normal functions in following ways:</a:t>
            </a:r>
          </a:p>
          <a:p>
            <a:pPr fontAlgn="base"/>
            <a:r>
              <a:rPr lang="en-US" dirty="0">
                <a:latin typeface="Baskerville Old Face" pitchFamily="18" charset="0"/>
              </a:rPr>
              <a:t>Constructor has same name as the class itself</a:t>
            </a:r>
          </a:p>
          <a:p>
            <a:pPr fontAlgn="base"/>
            <a:r>
              <a:rPr lang="en-US" dirty="0">
                <a:latin typeface="Baskerville Old Face" pitchFamily="18" charset="0"/>
              </a:rPr>
              <a:t>Constructors don’t have return type</a:t>
            </a:r>
          </a:p>
          <a:p>
            <a:pPr fontAlgn="base"/>
            <a:r>
              <a:rPr lang="en-US" dirty="0">
                <a:latin typeface="Baskerville Old Face" pitchFamily="18" charset="0"/>
              </a:rPr>
              <a:t>A constructor is automatically called when an object is created.</a:t>
            </a:r>
          </a:p>
          <a:p>
            <a:pPr fontAlgn="base"/>
            <a:r>
              <a:rPr lang="en-US" dirty="0">
                <a:latin typeface="Baskerville Old Face" pitchFamily="18" charset="0"/>
              </a:rPr>
              <a:t>If we do not specify a constructor, C++ compiler generates a default constructor for us (expects no parameters and has an empty body).</a:t>
            </a:r>
          </a:p>
          <a:p>
            <a:pPr>
              <a:buNone/>
            </a:pPr>
            <a:endParaRPr lang="en-US" dirty="0"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b="1" dirty="0">
                <a:latin typeface="Baskerville Old Face" pitchFamily="18" charset="0"/>
              </a:rPr>
              <a:t>Types of Constructors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Baskerville Old Face" pitchFamily="18" charset="0"/>
              </a:rPr>
              <a:t>Default </a:t>
            </a:r>
            <a:r>
              <a:rPr lang="en-US" sz="2800" b="1" dirty="0" smtClean="0">
                <a:latin typeface="Baskerville Old Face" pitchFamily="18" charset="0"/>
              </a:rPr>
              <a:t>Constructors:</a:t>
            </a:r>
            <a:r>
              <a:rPr lang="en-US" sz="2800" dirty="0">
                <a:latin typeface="Baskerville Old Face" pitchFamily="18" charset="0"/>
              </a:rPr>
              <a:t> Default constructor is the constructor which doesn’t take any argument. It has no parameters</a:t>
            </a:r>
            <a:r>
              <a:rPr lang="en-US" sz="2800" dirty="0" smtClean="0">
                <a:latin typeface="Baskerville Old Face" pitchFamily="18" charset="0"/>
              </a:rPr>
              <a:t>.</a:t>
            </a:r>
          </a:p>
          <a:p>
            <a:pPr fontAlgn="base"/>
            <a:r>
              <a:rPr lang="en-US" sz="2800" dirty="0" err="1">
                <a:latin typeface="Baskerville Old Face" pitchFamily="18" charset="0"/>
              </a:rPr>
              <a:t>Cpp</a:t>
            </a:r>
            <a:r>
              <a:rPr lang="en-US" sz="2800" dirty="0">
                <a:latin typeface="Baskerville Old Face" pitchFamily="18" charset="0"/>
              </a:rPr>
              <a:t> program to illustrate the </a:t>
            </a:r>
            <a:r>
              <a:rPr lang="en-US" sz="2800" dirty="0" smtClean="0">
                <a:latin typeface="Baskerville Old Face" pitchFamily="18" charset="0"/>
              </a:rPr>
              <a:t>concept </a:t>
            </a:r>
            <a:r>
              <a:rPr lang="en-US" sz="2800" dirty="0">
                <a:latin typeface="Baskerville Old Face" pitchFamily="18" charset="0"/>
              </a:rPr>
              <a:t>of Constructors </a:t>
            </a:r>
            <a:endParaRPr lang="en-US" sz="2800" dirty="0" smtClean="0">
              <a:latin typeface="Baskerville Old Face" pitchFamily="18" charset="0"/>
            </a:endParaRPr>
          </a:p>
          <a:p>
            <a:pPr fontAlgn="base">
              <a:buNone/>
            </a:pPr>
            <a:r>
              <a:rPr lang="en-US" sz="2800" dirty="0" smtClean="0">
                <a:latin typeface="Baskerville Old Face" pitchFamily="18" charset="0"/>
              </a:rPr>
              <a:t>     </a:t>
            </a:r>
            <a:r>
              <a:rPr lang="en-US" sz="2800" dirty="0">
                <a:latin typeface="Baskerville Old Face" pitchFamily="18" charset="0"/>
              </a:rPr>
              <a:t>#include &lt;iostream&gt; </a:t>
            </a:r>
          </a:p>
          <a:p>
            <a:pPr fontAlgn="base">
              <a:buNone/>
            </a:pPr>
            <a:r>
              <a:rPr lang="en-US" sz="2800" dirty="0" smtClean="0">
                <a:latin typeface="Baskerville Old Face" pitchFamily="18" charset="0"/>
              </a:rPr>
              <a:t>     using </a:t>
            </a:r>
            <a:r>
              <a:rPr lang="en-US" sz="2800" dirty="0">
                <a:latin typeface="Baskerville Old Face" pitchFamily="18" charset="0"/>
              </a:rPr>
              <a:t>namespace std; </a:t>
            </a:r>
            <a:endParaRPr lang="en-US" sz="2800" dirty="0" smtClean="0">
              <a:latin typeface="Baskerville Old Face" pitchFamily="18" charset="0"/>
            </a:endParaRPr>
          </a:p>
          <a:p>
            <a:pPr fontAlgn="base">
              <a:buNone/>
            </a:pPr>
            <a:r>
              <a:rPr lang="en-US" sz="2800" dirty="0" smtClean="0">
                <a:latin typeface="Baskerville Old Face" pitchFamily="18" charset="0"/>
              </a:rPr>
              <a:t>     class construct</a:t>
            </a:r>
          </a:p>
          <a:p>
            <a:pPr fontAlgn="base">
              <a:buNone/>
            </a:pPr>
            <a:r>
              <a:rPr lang="en-US" sz="2800" dirty="0">
                <a:latin typeface="Baskerville Old Face" pitchFamily="18" charset="0"/>
              </a:rPr>
              <a:t> </a:t>
            </a:r>
            <a:r>
              <a:rPr lang="en-US" sz="2800" dirty="0" smtClean="0">
                <a:latin typeface="Baskerville Old Face" pitchFamily="18" charset="0"/>
              </a:rPr>
              <a:t>    {</a:t>
            </a:r>
          </a:p>
          <a:p>
            <a:pPr fontAlgn="base">
              <a:buNone/>
            </a:pPr>
            <a:r>
              <a:rPr lang="en-US" sz="2800" dirty="0" smtClean="0">
                <a:latin typeface="Baskerville Old Face" pitchFamily="18" charset="0"/>
              </a:rPr>
              <a:t>          </a:t>
            </a:r>
            <a:r>
              <a:rPr lang="en-US" sz="2800" dirty="0">
                <a:latin typeface="Baskerville Old Face" pitchFamily="18" charset="0"/>
              </a:rPr>
              <a:t>public: </a:t>
            </a:r>
          </a:p>
          <a:p>
            <a:pPr fontAlgn="base">
              <a:buNone/>
            </a:pPr>
            <a:r>
              <a:rPr lang="en-US" sz="2800" dirty="0">
                <a:latin typeface="Baskerville Old Face" pitchFamily="18" charset="0"/>
              </a:rPr>
              <a:t>    </a:t>
            </a:r>
            <a:r>
              <a:rPr lang="en-US" sz="2800" dirty="0" smtClean="0">
                <a:latin typeface="Baskerville Old Face" pitchFamily="18" charset="0"/>
              </a:rPr>
              <a:t>      int </a:t>
            </a:r>
            <a:r>
              <a:rPr lang="en-US" sz="2800" dirty="0">
                <a:latin typeface="Baskerville Old Face" pitchFamily="18" charset="0"/>
              </a:rPr>
              <a:t>a, b;   </a:t>
            </a:r>
          </a:p>
          <a:p>
            <a:pPr fontAlgn="base">
              <a:buNone/>
            </a:pPr>
            <a:endParaRPr lang="en-US" dirty="0"/>
          </a:p>
          <a:p>
            <a:pPr fontAlgn="base"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0000" lnSpcReduction="20000"/>
          </a:bodyPr>
          <a:lstStyle/>
          <a:p>
            <a:pPr fontAlgn="base">
              <a:buNone/>
            </a:pPr>
            <a:r>
              <a:rPr lang="en-US" dirty="0" smtClean="0"/>
              <a:t>     </a:t>
            </a:r>
            <a:r>
              <a:rPr lang="en-US" dirty="0" smtClean="0">
                <a:latin typeface="Baskerville Old Face" pitchFamily="18" charset="0"/>
              </a:rPr>
              <a:t>// </a:t>
            </a:r>
            <a:r>
              <a:rPr lang="en-US" dirty="0">
                <a:latin typeface="Baskerville Old Face" pitchFamily="18" charset="0"/>
              </a:rPr>
              <a:t>Default Constructor </a:t>
            </a:r>
          </a:p>
          <a:p>
            <a:pPr fontAlgn="base">
              <a:buNone/>
            </a:pPr>
            <a:r>
              <a:rPr lang="en-US" dirty="0" smtClean="0">
                <a:latin typeface="Baskerville Old Face" pitchFamily="18" charset="0"/>
              </a:rPr>
              <a:t>    </a:t>
            </a:r>
            <a:r>
              <a:rPr lang="en-US" dirty="0">
                <a:latin typeface="Baskerville Old Face" pitchFamily="18" charset="0"/>
              </a:rPr>
              <a:t>    construct() </a:t>
            </a:r>
          </a:p>
          <a:p>
            <a:pPr fontAlgn="base">
              <a:buNone/>
            </a:pPr>
            <a:r>
              <a:rPr lang="en-US" dirty="0" smtClean="0">
                <a:latin typeface="Baskerville Old Face" pitchFamily="18" charset="0"/>
              </a:rPr>
              <a:t>     { </a:t>
            </a:r>
            <a:endParaRPr lang="en-US" dirty="0">
              <a:latin typeface="Baskerville Old Face" pitchFamily="18" charset="0"/>
            </a:endParaRPr>
          </a:p>
          <a:p>
            <a:pPr fontAlgn="base">
              <a:buNone/>
            </a:pPr>
            <a:r>
              <a:rPr lang="en-US" dirty="0" smtClean="0">
                <a:latin typeface="Baskerville Old Face" pitchFamily="18" charset="0"/>
              </a:rPr>
              <a:t>    </a:t>
            </a:r>
            <a:r>
              <a:rPr lang="en-US" dirty="0">
                <a:latin typeface="Baskerville Old Face" pitchFamily="18" charset="0"/>
              </a:rPr>
              <a:t>        a = 10; </a:t>
            </a:r>
          </a:p>
          <a:p>
            <a:pPr fontAlgn="base">
              <a:buNone/>
            </a:pPr>
            <a:r>
              <a:rPr lang="en-US" dirty="0">
                <a:latin typeface="Baskerville Old Face" pitchFamily="18" charset="0"/>
              </a:rPr>
              <a:t>    </a:t>
            </a:r>
            <a:r>
              <a:rPr lang="en-US" dirty="0" smtClean="0">
                <a:latin typeface="Baskerville Old Face" pitchFamily="18" charset="0"/>
              </a:rPr>
              <a:t>     </a:t>
            </a:r>
            <a:r>
              <a:rPr lang="en-US" dirty="0">
                <a:latin typeface="Baskerville Old Face" pitchFamily="18" charset="0"/>
              </a:rPr>
              <a:t>    b = 20; </a:t>
            </a:r>
          </a:p>
          <a:p>
            <a:pPr fontAlgn="base">
              <a:buNone/>
            </a:pPr>
            <a:r>
              <a:rPr lang="en-US" dirty="0" smtClean="0">
                <a:latin typeface="Baskerville Old Face" pitchFamily="18" charset="0"/>
              </a:rPr>
              <a:t>     </a:t>
            </a:r>
            <a:r>
              <a:rPr lang="en-US" dirty="0">
                <a:latin typeface="Baskerville Old Face" pitchFamily="18" charset="0"/>
              </a:rPr>
              <a:t>    } </a:t>
            </a:r>
          </a:p>
          <a:p>
            <a:pPr fontAlgn="base">
              <a:buNone/>
            </a:pPr>
            <a:r>
              <a:rPr lang="en-US" dirty="0" smtClean="0">
                <a:latin typeface="Baskerville Old Face" pitchFamily="18" charset="0"/>
              </a:rPr>
              <a:t>     }; </a:t>
            </a:r>
            <a:endParaRPr lang="en-US" dirty="0">
              <a:latin typeface="Baskerville Old Face" pitchFamily="18" charset="0"/>
            </a:endParaRPr>
          </a:p>
          <a:p>
            <a:pPr fontAlgn="base">
              <a:buNone/>
            </a:pPr>
            <a:r>
              <a:rPr lang="en-US" dirty="0">
                <a:latin typeface="Baskerville Old Face" pitchFamily="18" charset="0"/>
              </a:rPr>
              <a:t>  </a:t>
            </a:r>
          </a:p>
          <a:p>
            <a:pPr fontAlgn="base">
              <a:buNone/>
            </a:pPr>
            <a:r>
              <a:rPr lang="en-US" dirty="0" smtClean="0">
                <a:latin typeface="Baskerville Old Face" pitchFamily="18" charset="0"/>
              </a:rPr>
              <a:t>     int </a:t>
            </a:r>
            <a:r>
              <a:rPr lang="en-US" dirty="0">
                <a:latin typeface="Baskerville Old Face" pitchFamily="18" charset="0"/>
              </a:rPr>
              <a:t>main() </a:t>
            </a:r>
          </a:p>
          <a:p>
            <a:pPr fontAlgn="base">
              <a:buNone/>
            </a:pPr>
            <a:r>
              <a:rPr lang="en-US" dirty="0" smtClean="0">
                <a:latin typeface="Baskerville Old Face" pitchFamily="18" charset="0"/>
              </a:rPr>
              <a:t>     { </a:t>
            </a:r>
            <a:endParaRPr lang="en-US" dirty="0">
              <a:latin typeface="Baskerville Old Face" pitchFamily="18" charset="0"/>
            </a:endParaRPr>
          </a:p>
          <a:p>
            <a:pPr fontAlgn="base">
              <a:buNone/>
            </a:pPr>
            <a:r>
              <a:rPr lang="en-US" dirty="0" smtClean="0">
                <a:latin typeface="Baskerville Old Face" pitchFamily="18" charset="0"/>
              </a:rPr>
              <a:t>    </a:t>
            </a:r>
            <a:r>
              <a:rPr lang="en-US" dirty="0">
                <a:latin typeface="Baskerville Old Face" pitchFamily="18" charset="0"/>
              </a:rPr>
              <a:t>    // Default constructor called automatically </a:t>
            </a:r>
          </a:p>
          <a:p>
            <a:pPr fontAlgn="base">
              <a:buNone/>
            </a:pPr>
            <a:r>
              <a:rPr lang="en-US" dirty="0" smtClean="0">
                <a:latin typeface="Baskerville Old Face" pitchFamily="18" charset="0"/>
              </a:rPr>
              <a:t>     </a:t>
            </a:r>
            <a:r>
              <a:rPr lang="en-US" dirty="0">
                <a:latin typeface="Baskerville Old Face" pitchFamily="18" charset="0"/>
              </a:rPr>
              <a:t>   // when the object is created </a:t>
            </a:r>
          </a:p>
          <a:p>
            <a:pPr fontAlgn="base">
              <a:buNone/>
            </a:pPr>
            <a:r>
              <a:rPr lang="en-US" dirty="0" smtClean="0">
                <a:latin typeface="Baskerville Old Face" pitchFamily="18" charset="0"/>
              </a:rPr>
              <a:t>      </a:t>
            </a:r>
            <a:r>
              <a:rPr lang="en-US" dirty="0">
                <a:latin typeface="Baskerville Old Face" pitchFamily="18" charset="0"/>
              </a:rPr>
              <a:t>   construct c; </a:t>
            </a:r>
          </a:p>
          <a:p>
            <a:pPr fontAlgn="base">
              <a:buNone/>
            </a:pPr>
            <a:r>
              <a:rPr lang="en-US" dirty="0" smtClean="0">
                <a:latin typeface="Baskerville Old Face" pitchFamily="18" charset="0"/>
              </a:rPr>
              <a:t>      </a:t>
            </a:r>
            <a:r>
              <a:rPr lang="en-US" dirty="0">
                <a:latin typeface="Baskerville Old Face" pitchFamily="18" charset="0"/>
              </a:rPr>
              <a:t>    </a:t>
            </a:r>
            <a:r>
              <a:rPr lang="en-US" dirty="0" err="1">
                <a:latin typeface="Baskerville Old Face" pitchFamily="18" charset="0"/>
              </a:rPr>
              <a:t>cout</a:t>
            </a:r>
            <a:r>
              <a:rPr lang="en-US" dirty="0">
                <a:latin typeface="Baskerville Old Face" pitchFamily="18" charset="0"/>
              </a:rPr>
              <a:t> &lt;&lt; "a: " &lt;&lt; </a:t>
            </a:r>
            <a:r>
              <a:rPr lang="en-US" dirty="0" err="1">
                <a:latin typeface="Baskerville Old Face" pitchFamily="18" charset="0"/>
              </a:rPr>
              <a:t>c.a</a:t>
            </a:r>
            <a:r>
              <a:rPr lang="en-US" dirty="0">
                <a:latin typeface="Baskerville Old Face" pitchFamily="18" charset="0"/>
              </a:rPr>
              <a:t> &lt;&lt; </a:t>
            </a:r>
            <a:r>
              <a:rPr lang="en-US" dirty="0" err="1">
                <a:latin typeface="Baskerville Old Face" pitchFamily="18" charset="0"/>
              </a:rPr>
              <a:t>endl</a:t>
            </a:r>
            <a:r>
              <a:rPr lang="en-US" dirty="0">
                <a:latin typeface="Baskerville Old Face" pitchFamily="18" charset="0"/>
              </a:rPr>
              <a:t> </a:t>
            </a:r>
          </a:p>
          <a:p>
            <a:pPr fontAlgn="base">
              <a:buNone/>
            </a:pPr>
            <a:r>
              <a:rPr lang="en-US" dirty="0">
                <a:latin typeface="Baskerville Old Face" pitchFamily="18" charset="0"/>
              </a:rPr>
              <a:t>         &lt;&lt; "b: " &lt;&lt; </a:t>
            </a:r>
            <a:r>
              <a:rPr lang="en-US" dirty="0" err="1">
                <a:latin typeface="Baskerville Old Face" pitchFamily="18" charset="0"/>
              </a:rPr>
              <a:t>c.b</a:t>
            </a:r>
            <a:r>
              <a:rPr lang="en-US" dirty="0">
                <a:latin typeface="Baskerville Old Face" pitchFamily="18" charset="0"/>
              </a:rPr>
              <a:t>; </a:t>
            </a:r>
          </a:p>
          <a:p>
            <a:pPr fontAlgn="base">
              <a:buNone/>
            </a:pPr>
            <a:r>
              <a:rPr lang="en-US" dirty="0" smtClean="0">
                <a:latin typeface="Baskerville Old Face" pitchFamily="18" charset="0"/>
              </a:rPr>
              <a:t>    </a:t>
            </a:r>
            <a:r>
              <a:rPr lang="en-US" dirty="0">
                <a:latin typeface="Baskerville Old Face" pitchFamily="18" charset="0"/>
              </a:rPr>
              <a:t>    return 1; </a:t>
            </a:r>
          </a:p>
          <a:p>
            <a:pPr fontAlgn="base">
              <a:buNone/>
            </a:pPr>
            <a:r>
              <a:rPr lang="en-US" dirty="0" smtClean="0">
                <a:latin typeface="Baskerville Old Face" pitchFamily="18" charset="0"/>
              </a:rPr>
              <a:t>         } </a:t>
            </a:r>
            <a:endParaRPr lang="en-US" dirty="0">
              <a:latin typeface="Baskerville Old Face" pitchFamily="18" charset="0"/>
            </a:endParaRPr>
          </a:p>
          <a:p>
            <a:pPr fontAlgn="base">
              <a:buNone/>
            </a:pPr>
            <a:r>
              <a:rPr lang="en-US" dirty="0" smtClean="0">
                <a:latin typeface="Baskerville Old Face" pitchFamily="18" charset="0"/>
              </a:rPr>
              <a:t>      Output</a:t>
            </a:r>
            <a:r>
              <a:rPr lang="en-US" dirty="0">
                <a:latin typeface="Baskerville Old Face" pitchFamily="18" charset="0"/>
              </a:rPr>
              <a:t>:</a:t>
            </a:r>
          </a:p>
          <a:p>
            <a:pPr>
              <a:buNone/>
            </a:pPr>
            <a:r>
              <a:rPr lang="en-US" dirty="0" smtClean="0">
                <a:latin typeface="Baskerville Old Face" pitchFamily="18" charset="0"/>
              </a:rPr>
              <a:t>      a: 10 b: 20</a:t>
            </a:r>
            <a:endParaRPr lang="en-US" dirty="0"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>
                <a:latin typeface="Baskerville Old Face" pitchFamily="18" charset="0"/>
              </a:rPr>
              <a:t>Parameterized Constructors: </a:t>
            </a:r>
            <a:endParaRPr lang="en-US" b="1" dirty="0" smtClean="0">
              <a:latin typeface="Baskerville Old Face" pitchFamily="18" charset="0"/>
            </a:endParaRPr>
          </a:p>
          <a:p>
            <a:pPr>
              <a:buNone/>
            </a:pPr>
            <a:r>
              <a:rPr lang="en-US" b="1" dirty="0">
                <a:latin typeface="Baskerville Old Face" pitchFamily="18" charset="0"/>
              </a:rPr>
              <a:t> </a:t>
            </a:r>
            <a:r>
              <a:rPr lang="en-US" b="1" dirty="0" smtClean="0">
                <a:latin typeface="Baskerville Old Face" pitchFamily="18" charset="0"/>
              </a:rPr>
              <a:t>   </a:t>
            </a:r>
            <a:r>
              <a:rPr lang="en-US" sz="2800" dirty="0" smtClean="0">
                <a:latin typeface="Baskerville Old Face" pitchFamily="18" charset="0"/>
              </a:rPr>
              <a:t>It </a:t>
            </a:r>
            <a:r>
              <a:rPr lang="en-US" sz="2800" dirty="0">
                <a:latin typeface="Baskerville Old Face" pitchFamily="18" charset="0"/>
              </a:rPr>
              <a:t>is possible to pass arguments to constructors. Typically, these arguments help initialize an object when it is created. To create a parameterized constructor, simply add parameters to it the way you would to any other function. When you define the constructor’s body, use the parameters to initialize the object</a:t>
            </a:r>
            <a:r>
              <a:rPr lang="en-US" sz="2800" dirty="0" smtClean="0">
                <a:latin typeface="Baskerville Old Face" pitchFamily="18" charset="0"/>
              </a:rPr>
              <a:t>.</a:t>
            </a:r>
          </a:p>
          <a:p>
            <a:pPr fontAlgn="base"/>
            <a:r>
              <a:rPr lang="en-US" sz="2800" dirty="0" smtClean="0">
                <a:latin typeface="Baskerville Old Face" pitchFamily="18" charset="0"/>
              </a:rPr>
              <a:t>CPP </a:t>
            </a:r>
            <a:r>
              <a:rPr lang="en-US" sz="2800" dirty="0">
                <a:latin typeface="Baskerville Old Face" pitchFamily="18" charset="0"/>
              </a:rPr>
              <a:t>program to illustrate </a:t>
            </a:r>
            <a:r>
              <a:rPr lang="en-US" sz="2800" dirty="0" smtClean="0">
                <a:latin typeface="Baskerville Old Face" pitchFamily="18" charset="0"/>
              </a:rPr>
              <a:t>parameterized constructors </a:t>
            </a:r>
            <a:endParaRPr lang="en-US" sz="2800" dirty="0">
              <a:latin typeface="Baskerville Old Face" pitchFamily="18" charset="0"/>
            </a:endParaRPr>
          </a:p>
          <a:p>
            <a:pPr fontAlgn="base">
              <a:buNone/>
            </a:pPr>
            <a:r>
              <a:rPr lang="en-US" sz="2800" dirty="0">
                <a:latin typeface="Baskerville Old Face" pitchFamily="18" charset="0"/>
              </a:rPr>
              <a:t>#include &lt;iostream&gt; </a:t>
            </a:r>
          </a:p>
          <a:p>
            <a:pPr fontAlgn="base">
              <a:buNone/>
            </a:pPr>
            <a:r>
              <a:rPr lang="en-US" sz="2800" dirty="0">
                <a:latin typeface="Baskerville Old Face" pitchFamily="18" charset="0"/>
              </a:rPr>
              <a:t>using namespace std;   </a:t>
            </a:r>
          </a:p>
          <a:p>
            <a:pPr fontAlgn="base">
              <a:buNone/>
            </a:pPr>
            <a:r>
              <a:rPr lang="en-US" sz="2800" dirty="0">
                <a:latin typeface="Baskerville Old Face" pitchFamily="18" charset="0"/>
              </a:rPr>
              <a:t>class </a:t>
            </a:r>
            <a:r>
              <a:rPr lang="en-US" sz="2800" dirty="0" smtClean="0">
                <a:latin typeface="Baskerville Old Face" pitchFamily="18" charset="0"/>
              </a:rPr>
              <a:t>Point</a:t>
            </a:r>
            <a:endParaRPr lang="en-US" dirty="0" smtClean="0">
              <a:latin typeface="Baskerville Old Face" pitchFamily="18" charset="0"/>
            </a:endParaRPr>
          </a:p>
          <a:p>
            <a:pPr fontAlgn="base"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47500" lnSpcReduction="20000"/>
          </a:bodyPr>
          <a:lstStyle/>
          <a:p>
            <a:pPr fontAlgn="base">
              <a:buNone/>
            </a:pPr>
            <a:r>
              <a:rPr lang="en-US" sz="4200" dirty="0" smtClean="0">
                <a:latin typeface="Baskerville Old Face" pitchFamily="18" charset="0"/>
              </a:rPr>
              <a:t>   { </a:t>
            </a:r>
            <a:endParaRPr lang="en-US" sz="4200" dirty="0">
              <a:latin typeface="Baskerville Old Face" pitchFamily="18" charset="0"/>
            </a:endParaRPr>
          </a:p>
          <a:p>
            <a:pPr fontAlgn="base">
              <a:buNone/>
            </a:pPr>
            <a:r>
              <a:rPr lang="en-US" sz="4200" dirty="0" smtClean="0">
                <a:latin typeface="Baskerville Old Face" pitchFamily="18" charset="0"/>
              </a:rPr>
              <a:t>          private</a:t>
            </a:r>
            <a:r>
              <a:rPr lang="en-US" sz="4200" dirty="0">
                <a:latin typeface="Baskerville Old Face" pitchFamily="18" charset="0"/>
              </a:rPr>
              <a:t>: </a:t>
            </a:r>
          </a:p>
          <a:p>
            <a:pPr fontAlgn="base">
              <a:buNone/>
            </a:pPr>
            <a:r>
              <a:rPr lang="en-US" sz="4200" dirty="0">
                <a:latin typeface="Baskerville Old Face" pitchFamily="18" charset="0"/>
              </a:rPr>
              <a:t>    </a:t>
            </a:r>
            <a:r>
              <a:rPr lang="en-US" sz="4200" dirty="0" smtClean="0">
                <a:latin typeface="Baskerville Old Face" pitchFamily="18" charset="0"/>
              </a:rPr>
              <a:t>      Int </a:t>
            </a:r>
            <a:r>
              <a:rPr lang="en-US" sz="4200" dirty="0">
                <a:latin typeface="Baskerville Old Face" pitchFamily="18" charset="0"/>
              </a:rPr>
              <a:t>x, y; </a:t>
            </a:r>
          </a:p>
          <a:p>
            <a:pPr fontAlgn="base">
              <a:buNone/>
            </a:pPr>
            <a:r>
              <a:rPr lang="en-US" sz="4200" dirty="0">
                <a:latin typeface="Baskerville Old Face" pitchFamily="18" charset="0"/>
              </a:rPr>
              <a:t>  </a:t>
            </a:r>
            <a:r>
              <a:rPr lang="en-US" sz="4200" dirty="0" smtClean="0">
                <a:latin typeface="Baskerville Old Face" pitchFamily="18" charset="0"/>
              </a:rPr>
              <a:t>        public</a:t>
            </a:r>
            <a:r>
              <a:rPr lang="en-US" sz="4200" dirty="0">
                <a:latin typeface="Baskerville Old Face" pitchFamily="18" charset="0"/>
              </a:rPr>
              <a:t>: </a:t>
            </a:r>
          </a:p>
          <a:p>
            <a:pPr fontAlgn="base">
              <a:buNone/>
            </a:pPr>
            <a:r>
              <a:rPr lang="en-US" sz="4200" dirty="0" smtClean="0">
                <a:latin typeface="Baskerville Old Face" pitchFamily="18" charset="0"/>
              </a:rPr>
              <a:t>    </a:t>
            </a:r>
            <a:r>
              <a:rPr lang="en-US" sz="4200" dirty="0">
                <a:latin typeface="Baskerville Old Face" pitchFamily="18" charset="0"/>
              </a:rPr>
              <a:t>    // Parameterized Constructor </a:t>
            </a:r>
          </a:p>
          <a:p>
            <a:pPr fontAlgn="base">
              <a:buNone/>
            </a:pPr>
            <a:r>
              <a:rPr lang="en-US" sz="4200" dirty="0" smtClean="0">
                <a:latin typeface="Baskerville Old Face" pitchFamily="18" charset="0"/>
              </a:rPr>
              <a:t>      </a:t>
            </a:r>
            <a:r>
              <a:rPr lang="en-US" sz="4200" dirty="0">
                <a:latin typeface="Baskerville Old Face" pitchFamily="18" charset="0"/>
              </a:rPr>
              <a:t>    Point(int x1, int y1) </a:t>
            </a:r>
          </a:p>
          <a:p>
            <a:pPr fontAlgn="base">
              <a:buNone/>
            </a:pPr>
            <a:r>
              <a:rPr lang="en-US" sz="4200" dirty="0" smtClean="0">
                <a:latin typeface="Baskerville Old Face" pitchFamily="18" charset="0"/>
              </a:rPr>
              <a:t>    </a:t>
            </a:r>
            <a:r>
              <a:rPr lang="en-US" sz="4200" dirty="0">
                <a:latin typeface="Baskerville Old Face" pitchFamily="18" charset="0"/>
              </a:rPr>
              <a:t>    { </a:t>
            </a:r>
          </a:p>
          <a:p>
            <a:pPr fontAlgn="base">
              <a:buNone/>
            </a:pPr>
            <a:r>
              <a:rPr lang="en-US" sz="4200" dirty="0" smtClean="0">
                <a:latin typeface="Baskerville Old Face" pitchFamily="18" charset="0"/>
              </a:rPr>
              <a:t>      </a:t>
            </a:r>
            <a:r>
              <a:rPr lang="en-US" sz="4200" dirty="0">
                <a:latin typeface="Baskerville Old Face" pitchFamily="18" charset="0"/>
              </a:rPr>
              <a:t>       x = x1; </a:t>
            </a:r>
          </a:p>
          <a:p>
            <a:pPr fontAlgn="base">
              <a:buNone/>
            </a:pPr>
            <a:r>
              <a:rPr lang="en-US" sz="4200" dirty="0" smtClean="0">
                <a:latin typeface="Baskerville Old Face" pitchFamily="18" charset="0"/>
              </a:rPr>
              <a:t>       </a:t>
            </a:r>
            <a:r>
              <a:rPr lang="en-US" sz="4200" dirty="0">
                <a:latin typeface="Baskerville Old Face" pitchFamily="18" charset="0"/>
              </a:rPr>
              <a:t>      y = y1; </a:t>
            </a:r>
          </a:p>
          <a:p>
            <a:pPr fontAlgn="base">
              <a:buNone/>
            </a:pPr>
            <a:r>
              <a:rPr lang="en-US" sz="4200" dirty="0" smtClean="0">
                <a:latin typeface="Baskerville Old Face" pitchFamily="18" charset="0"/>
              </a:rPr>
              <a:t>        </a:t>
            </a:r>
            <a:r>
              <a:rPr lang="en-US" sz="4200" dirty="0">
                <a:latin typeface="Baskerville Old Face" pitchFamily="18" charset="0"/>
              </a:rPr>
              <a:t>    } </a:t>
            </a:r>
          </a:p>
          <a:p>
            <a:pPr fontAlgn="base">
              <a:buNone/>
            </a:pPr>
            <a:r>
              <a:rPr lang="en-US" sz="4200" dirty="0">
                <a:latin typeface="Baskerville Old Face" pitchFamily="18" charset="0"/>
              </a:rPr>
              <a:t>  </a:t>
            </a:r>
          </a:p>
          <a:p>
            <a:pPr fontAlgn="base">
              <a:buNone/>
            </a:pPr>
            <a:r>
              <a:rPr lang="en-US" sz="4200" dirty="0" smtClean="0">
                <a:latin typeface="Baskerville Old Face" pitchFamily="18" charset="0"/>
              </a:rPr>
              <a:t>     </a:t>
            </a:r>
            <a:r>
              <a:rPr lang="en-US" sz="4200" dirty="0">
                <a:latin typeface="Baskerville Old Face" pitchFamily="18" charset="0"/>
              </a:rPr>
              <a:t>    int </a:t>
            </a:r>
            <a:r>
              <a:rPr lang="en-US" sz="4200" dirty="0" err="1">
                <a:latin typeface="Baskerville Old Face" pitchFamily="18" charset="0"/>
              </a:rPr>
              <a:t>getX</a:t>
            </a:r>
            <a:r>
              <a:rPr lang="en-US" sz="4200" dirty="0">
                <a:latin typeface="Baskerville Old Face" pitchFamily="18" charset="0"/>
              </a:rPr>
              <a:t>() </a:t>
            </a:r>
          </a:p>
          <a:p>
            <a:pPr fontAlgn="base">
              <a:buNone/>
            </a:pPr>
            <a:r>
              <a:rPr lang="en-US" sz="4200" dirty="0" smtClean="0">
                <a:latin typeface="Baskerville Old Face" pitchFamily="18" charset="0"/>
              </a:rPr>
              <a:t>      </a:t>
            </a:r>
            <a:r>
              <a:rPr lang="en-US" sz="4200" dirty="0">
                <a:latin typeface="Baskerville Old Face" pitchFamily="18" charset="0"/>
              </a:rPr>
              <a:t>    { </a:t>
            </a:r>
          </a:p>
          <a:p>
            <a:pPr fontAlgn="base">
              <a:buNone/>
            </a:pPr>
            <a:r>
              <a:rPr lang="en-US" sz="4200" dirty="0" smtClean="0">
                <a:latin typeface="Baskerville Old Face" pitchFamily="18" charset="0"/>
              </a:rPr>
              <a:t>      </a:t>
            </a:r>
            <a:r>
              <a:rPr lang="en-US" sz="4200" dirty="0">
                <a:latin typeface="Baskerville Old Face" pitchFamily="18" charset="0"/>
              </a:rPr>
              <a:t>        return x; </a:t>
            </a:r>
          </a:p>
          <a:p>
            <a:pPr fontAlgn="base">
              <a:buNone/>
            </a:pPr>
            <a:r>
              <a:rPr lang="en-US" sz="4200" dirty="0" smtClean="0">
                <a:latin typeface="Baskerville Old Face" pitchFamily="18" charset="0"/>
              </a:rPr>
              <a:t>      </a:t>
            </a:r>
            <a:r>
              <a:rPr lang="en-US" sz="4200" dirty="0">
                <a:latin typeface="Baskerville Old Face" pitchFamily="18" charset="0"/>
              </a:rPr>
              <a:t>    } </a:t>
            </a:r>
          </a:p>
          <a:p>
            <a:pPr fontAlgn="base">
              <a:buNone/>
            </a:pPr>
            <a:r>
              <a:rPr lang="en-US" sz="4200" dirty="0" smtClean="0">
                <a:latin typeface="Baskerville Old Face" pitchFamily="18" charset="0"/>
              </a:rPr>
              <a:t>     </a:t>
            </a:r>
            <a:r>
              <a:rPr lang="en-US" sz="4200" dirty="0">
                <a:latin typeface="Baskerville Old Face" pitchFamily="18" charset="0"/>
              </a:rPr>
              <a:t>   int </a:t>
            </a:r>
            <a:r>
              <a:rPr lang="en-US" sz="4200" dirty="0" err="1">
                <a:latin typeface="Baskerville Old Face" pitchFamily="18" charset="0"/>
              </a:rPr>
              <a:t>getY</a:t>
            </a:r>
            <a:r>
              <a:rPr lang="en-US" sz="4200" dirty="0">
                <a:latin typeface="Baskerville Old Face" pitchFamily="18" charset="0"/>
              </a:rPr>
              <a:t>() </a:t>
            </a:r>
          </a:p>
          <a:p>
            <a:pPr fontAlgn="base">
              <a:buNone/>
            </a:pPr>
            <a:r>
              <a:rPr lang="en-US" sz="4200" dirty="0" smtClean="0">
                <a:latin typeface="Baskerville Old Face" pitchFamily="18" charset="0"/>
              </a:rPr>
              <a:t>       </a:t>
            </a:r>
            <a:r>
              <a:rPr lang="en-US" sz="4200" dirty="0">
                <a:latin typeface="Baskerville Old Face" pitchFamily="18" charset="0"/>
              </a:rPr>
              <a:t>  { </a:t>
            </a:r>
          </a:p>
          <a:p>
            <a:pPr fontAlgn="base">
              <a:buNone/>
            </a:pPr>
            <a:r>
              <a:rPr lang="en-US" sz="4200" dirty="0" smtClean="0">
                <a:latin typeface="Baskerville Old Face" pitchFamily="18" charset="0"/>
              </a:rPr>
              <a:t>        </a:t>
            </a:r>
            <a:r>
              <a:rPr lang="en-US" sz="4200" dirty="0">
                <a:latin typeface="Baskerville Old Face" pitchFamily="18" charset="0"/>
              </a:rPr>
              <a:t>       return y; </a:t>
            </a:r>
          </a:p>
          <a:p>
            <a:pPr fontAlgn="base">
              <a:buNone/>
            </a:pPr>
            <a:r>
              <a:rPr lang="en-US" sz="4200" dirty="0" smtClean="0">
                <a:latin typeface="Baskerville Old Face" pitchFamily="18" charset="0"/>
              </a:rPr>
              <a:t>       </a:t>
            </a:r>
            <a:r>
              <a:rPr lang="en-US" sz="4200" dirty="0">
                <a:latin typeface="Baskerville Old Face" pitchFamily="18" charset="0"/>
              </a:rPr>
              <a:t>    } </a:t>
            </a:r>
          </a:p>
          <a:p>
            <a:pPr fontAlgn="base">
              <a:buNone/>
            </a:pPr>
            <a:r>
              <a:rPr lang="en-US" sz="4200" dirty="0" smtClean="0">
                <a:latin typeface="Baskerville Old Face" pitchFamily="18" charset="0"/>
              </a:rPr>
              <a:t>      }; </a:t>
            </a:r>
            <a:endParaRPr lang="en-US" dirty="0" smtClean="0">
              <a:latin typeface="Baskerville Old Face" pitchFamily="18" charset="0"/>
            </a:endParaRPr>
          </a:p>
          <a:p>
            <a:pPr fontAlgn="base">
              <a:buNone/>
            </a:pPr>
            <a:endParaRPr lang="en-US" dirty="0"/>
          </a:p>
          <a:p>
            <a:pPr fontAlgn="base">
              <a:buNone/>
            </a:pPr>
            <a:r>
              <a:rPr lang="en-US" dirty="0"/>
              <a:t> 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en-US" sz="2800" dirty="0">
                <a:latin typeface="Baskerville Old Face" pitchFamily="18" charset="0"/>
              </a:rPr>
              <a:t>int main() </a:t>
            </a:r>
          </a:p>
          <a:p>
            <a:pPr fontAlgn="base">
              <a:buNone/>
            </a:pPr>
            <a:r>
              <a:rPr lang="en-US" sz="2800" dirty="0" smtClean="0">
                <a:latin typeface="Baskerville Old Face" pitchFamily="18" charset="0"/>
              </a:rPr>
              <a:t>   { </a:t>
            </a:r>
            <a:endParaRPr lang="en-US" sz="2800" dirty="0">
              <a:latin typeface="Baskerville Old Face" pitchFamily="18" charset="0"/>
            </a:endParaRPr>
          </a:p>
          <a:p>
            <a:pPr fontAlgn="base">
              <a:buNone/>
            </a:pPr>
            <a:r>
              <a:rPr lang="en-US" sz="2800" dirty="0" smtClean="0">
                <a:latin typeface="Baskerville Old Face" pitchFamily="18" charset="0"/>
              </a:rPr>
              <a:t>     </a:t>
            </a:r>
            <a:r>
              <a:rPr lang="en-US" sz="2800" dirty="0">
                <a:latin typeface="Baskerville Old Face" pitchFamily="18" charset="0"/>
              </a:rPr>
              <a:t>    // Constructor called </a:t>
            </a:r>
          </a:p>
          <a:p>
            <a:pPr fontAlgn="base">
              <a:buNone/>
            </a:pPr>
            <a:r>
              <a:rPr lang="en-US" sz="2800" dirty="0">
                <a:latin typeface="Baskerville Old Face" pitchFamily="18" charset="0"/>
              </a:rPr>
              <a:t>    </a:t>
            </a:r>
            <a:r>
              <a:rPr lang="en-US" sz="2800" dirty="0" smtClean="0">
                <a:latin typeface="Baskerville Old Face" pitchFamily="18" charset="0"/>
              </a:rPr>
              <a:t>     Point </a:t>
            </a:r>
            <a:r>
              <a:rPr lang="en-US" sz="2800" dirty="0">
                <a:latin typeface="Baskerville Old Face" pitchFamily="18" charset="0"/>
              </a:rPr>
              <a:t>p1(10, 15);   </a:t>
            </a:r>
          </a:p>
          <a:p>
            <a:pPr fontAlgn="base">
              <a:buNone/>
            </a:pPr>
            <a:r>
              <a:rPr lang="en-US" sz="2800" dirty="0" smtClean="0">
                <a:latin typeface="Baskerville Old Face" pitchFamily="18" charset="0"/>
              </a:rPr>
              <a:t>  </a:t>
            </a:r>
            <a:r>
              <a:rPr lang="en-US" sz="2800" dirty="0">
                <a:latin typeface="Baskerville Old Face" pitchFamily="18" charset="0"/>
              </a:rPr>
              <a:t>    </a:t>
            </a:r>
            <a:r>
              <a:rPr lang="en-US" sz="2800" dirty="0" smtClean="0">
                <a:latin typeface="Baskerville Old Face" pitchFamily="18" charset="0"/>
              </a:rPr>
              <a:t>   // </a:t>
            </a:r>
            <a:r>
              <a:rPr lang="en-US" sz="2800" dirty="0">
                <a:latin typeface="Baskerville Old Face" pitchFamily="18" charset="0"/>
              </a:rPr>
              <a:t>Access values assigned by constructor </a:t>
            </a:r>
          </a:p>
          <a:p>
            <a:pPr fontAlgn="base">
              <a:buNone/>
            </a:pPr>
            <a:r>
              <a:rPr lang="en-US" sz="2800" dirty="0">
                <a:latin typeface="Baskerville Old Face" pitchFamily="18" charset="0"/>
              </a:rPr>
              <a:t>   </a:t>
            </a:r>
            <a:r>
              <a:rPr lang="en-US" sz="2800" dirty="0" smtClean="0">
                <a:latin typeface="Baskerville Old Face" pitchFamily="18" charset="0"/>
              </a:rPr>
              <a:t>   </a:t>
            </a:r>
            <a:r>
              <a:rPr lang="en-US" sz="2800" dirty="0">
                <a:latin typeface="Baskerville Old Face" pitchFamily="18" charset="0"/>
              </a:rPr>
              <a:t> </a:t>
            </a:r>
            <a:r>
              <a:rPr lang="en-US" sz="2800" dirty="0" err="1">
                <a:latin typeface="Baskerville Old Face" pitchFamily="18" charset="0"/>
              </a:rPr>
              <a:t>cout</a:t>
            </a:r>
            <a:r>
              <a:rPr lang="en-US" sz="2800" dirty="0">
                <a:latin typeface="Baskerville Old Face" pitchFamily="18" charset="0"/>
              </a:rPr>
              <a:t> &lt;&lt; "p1.x = " &lt;&lt; p1.getX() &lt;&lt; ", p1.y = " &lt;&lt; </a:t>
            </a:r>
            <a:r>
              <a:rPr lang="en-US" sz="2800" dirty="0" smtClean="0">
                <a:latin typeface="Baskerville Old Face" pitchFamily="18" charset="0"/>
              </a:rPr>
              <a:t>       p1.getY</a:t>
            </a:r>
            <a:r>
              <a:rPr lang="en-US" sz="2800" dirty="0">
                <a:latin typeface="Baskerville Old Face" pitchFamily="18" charset="0"/>
              </a:rPr>
              <a:t>(); </a:t>
            </a:r>
          </a:p>
          <a:p>
            <a:pPr fontAlgn="base">
              <a:buNone/>
            </a:pPr>
            <a:r>
              <a:rPr lang="en-US" sz="2800" dirty="0">
                <a:latin typeface="Baskerville Old Face" pitchFamily="18" charset="0"/>
              </a:rPr>
              <a:t>   </a:t>
            </a:r>
            <a:r>
              <a:rPr lang="en-US" sz="2800" dirty="0" smtClean="0">
                <a:latin typeface="Baskerville Old Face" pitchFamily="18" charset="0"/>
              </a:rPr>
              <a:t>  return 0; </a:t>
            </a:r>
          </a:p>
          <a:p>
            <a:pPr fontAlgn="base">
              <a:buNone/>
            </a:pPr>
            <a:r>
              <a:rPr lang="en-US" sz="2800" dirty="0" smtClean="0">
                <a:latin typeface="Baskerville Old Face" pitchFamily="18" charset="0"/>
              </a:rPr>
              <a:t>     } </a:t>
            </a:r>
            <a:endParaRPr lang="en-US" sz="2800" dirty="0">
              <a:latin typeface="Baskerville Old Face" pitchFamily="18" charset="0"/>
            </a:endParaRPr>
          </a:p>
          <a:p>
            <a:pPr fontAlgn="base">
              <a:buNone/>
            </a:pPr>
            <a:r>
              <a:rPr lang="en-US" sz="2800" dirty="0" smtClean="0">
                <a:latin typeface="Baskerville Old Face" pitchFamily="18" charset="0"/>
              </a:rPr>
              <a:t>  Output</a:t>
            </a:r>
            <a:r>
              <a:rPr lang="en-US" sz="2800" dirty="0">
                <a:latin typeface="Baskerville Old Face" pitchFamily="18" charset="0"/>
              </a:rPr>
              <a:t>:</a:t>
            </a:r>
          </a:p>
          <a:p>
            <a:pPr>
              <a:buNone/>
            </a:pPr>
            <a:r>
              <a:rPr lang="en-US" sz="2800" dirty="0" smtClean="0">
                <a:latin typeface="Baskerville Old Face" pitchFamily="18" charset="0"/>
              </a:rPr>
              <a:t>  p1.x = 10, p1.y = 15</a:t>
            </a:r>
            <a:endParaRPr lang="en-US" dirty="0"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fontAlgn="base"/>
            <a:r>
              <a:rPr lang="en-US" b="1" dirty="0">
                <a:latin typeface="Baskerville Old Face" pitchFamily="18" charset="0"/>
              </a:rPr>
              <a:t>Uses of Parameterized constructor:</a:t>
            </a:r>
            <a:endParaRPr lang="en-US" dirty="0">
              <a:latin typeface="Baskerville Old Face" pitchFamily="18" charset="0"/>
            </a:endParaRPr>
          </a:p>
          <a:p>
            <a:pPr lvl="1" fontAlgn="base"/>
            <a:r>
              <a:rPr lang="en-US" dirty="0">
                <a:latin typeface="Baskerville Old Face" pitchFamily="18" charset="0"/>
              </a:rPr>
              <a:t>It is used to initialize the various data elements of different objects with different values when they are created.</a:t>
            </a:r>
          </a:p>
          <a:p>
            <a:pPr lvl="1" fontAlgn="base"/>
            <a:r>
              <a:rPr lang="en-US" dirty="0">
                <a:latin typeface="Baskerville Old Face" pitchFamily="18" charset="0"/>
              </a:rPr>
              <a:t>It is used to overload constructors.</a:t>
            </a:r>
          </a:p>
          <a:p>
            <a:pPr fontAlgn="base"/>
            <a:r>
              <a:rPr lang="en-US" b="1" dirty="0">
                <a:latin typeface="Baskerville Old Face" pitchFamily="18" charset="0"/>
              </a:rPr>
              <a:t>Can we have more than one constructors in a class?</a:t>
            </a:r>
            <a:r>
              <a:rPr lang="en-US" dirty="0">
                <a:latin typeface="Baskerville Old Face" pitchFamily="18" charset="0"/>
              </a:rPr>
              <a:t/>
            </a:r>
            <a:br>
              <a:rPr lang="en-US" dirty="0">
                <a:latin typeface="Baskerville Old Face" pitchFamily="18" charset="0"/>
              </a:rPr>
            </a:br>
            <a:r>
              <a:rPr lang="en-US" dirty="0">
                <a:latin typeface="Baskerville Old Face" pitchFamily="18" charset="0"/>
              </a:rPr>
              <a:t>Yes, It is called Constructor </a:t>
            </a:r>
            <a:r>
              <a:rPr lang="en-US" dirty="0" smtClean="0">
                <a:latin typeface="Baskerville Old Face" pitchFamily="18" charset="0"/>
              </a:rPr>
              <a:t>Overloading.</a:t>
            </a:r>
            <a:endParaRPr lang="en-US" dirty="0">
              <a:latin typeface="Baskerville Old Face" pitchFamily="18" charset="0"/>
            </a:endParaRPr>
          </a:p>
          <a:p>
            <a:pPr fontAlgn="base"/>
            <a:r>
              <a:rPr lang="en-US" b="1" dirty="0">
                <a:latin typeface="Baskerville Old Face" pitchFamily="18" charset="0"/>
              </a:rPr>
              <a:t>Copy Constructor:</a:t>
            </a:r>
            <a:r>
              <a:rPr lang="en-US" dirty="0">
                <a:latin typeface="Baskerville Old Face" pitchFamily="18" charset="0"/>
              </a:rPr>
              <a:t> A copy constructor is a member function which initializes an object using another object of the same class. Detailed article on Copy Constructor.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en-US" b="1" dirty="0" smtClean="0">
                <a:latin typeface="Baskerville Old Face" pitchFamily="18" charset="0"/>
              </a:rPr>
              <a:t>What is destructor?</a:t>
            </a:r>
            <a:r>
              <a:rPr lang="en-US" dirty="0" smtClean="0">
                <a:latin typeface="Baskerville Old Face" pitchFamily="18" charset="0"/>
              </a:rPr>
              <a:t/>
            </a:r>
            <a:br>
              <a:rPr lang="en-US" dirty="0" smtClean="0">
                <a:latin typeface="Baskerville Old Face" pitchFamily="18" charset="0"/>
              </a:rPr>
            </a:br>
            <a:r>
              <a:rPr lang="en-US" dirty="0" smtClean="0">
                <a:latin typeface="Baskerville Old Face" pitchFamily="18" charset="0"/>
              </a:rPr>
              <a:t>Destructor is a member function which destructs or deletes an object.</a:t>
            </a:r>
          </a:p>
          <a:p>
            <a:pPr fontAlgn="base"/>
            <a:r>
              <a:rPr lang="en-US" b="1" dirty="0" smtClean="0">
                <a:latin typeface="Baskerville Old Face" pitchFamily="18" charset="0"/>
              </a:rPr>
              <a:t>When is destructor called?</a:t>
            </a:r>
            <a:r>
              <a:rPr lang="en-US" dirty="0" smtClean="0">
                <a:latin typeface="Baskerville Old Face" pitchFamily="18" charset="0"/>
              </a:rPr>
              <a:t/>
            </a:r>
            <a:br>
              <a:rPr lang="en-US" dirty="0" smtClean="0">
                <a:latin typeface="Baskerville Old Face" pitchFamily="18" charset="0"/>
              </a:rPr>
            </a:br>
            <a:r>
              <a:rPr lang="en-US" dirty="0" smtClean="0">
                <a:latin typeface="Baskerville Old Face" pitchFamily="18" charset="0"/>
              </a:rPr>
              <a:t>A destructor function is called automatically when the object goes out of scope:</a:t>
            </a:r>
            <a:br>
              <a:rPr lang="en-US" dirty="0" smtClean="0">
                <a:latin typeface="Baskerville Old Face" pitchFamily="18" charset="0"/>
              </a:rPr>
            </a:br>
            <a:r>
              <a:rPr lang="en-US" dirty="0" smtClean="0">
                <a:latin typeface="Baskerville Old Face" pitchFamily="18" charset="0"/>
              </a:rPr>
              <a:t>(1) the function ends</a:t>
            </a:r>
            <a:br>
              <a:rPr lang="en-US" dirty="0" smtClean="0">
                <a:latin typeface="Baskerville Old Face" pitchFamily="18" charset="0"/>
              </a:rPr>
            </a:br>
            <a:r>
              <a:rPr lang="en-US" dirty="0" smtClean="0">
                <a:latin typeface="Baskerville Old Face" pitchFamily="18" charset="0"/>
              </a:rPr>
              <a:t>(2) the program ends</a:t>
            </a:r>
            <a:br>
              <a:rPr lang="en-US" dirty="0" smtClean="0">
                <a:latin typeface="Baskerville Old Face" pitchFamily="18" charset="0"/>
              </a:rPr>
            </a:br>
            <a:r>
              <a:rPr lang="en-US" dirty="0" smtClean="0">
                <a:latin typeface="Baskerville Old Face" pitchFamily="18" charset="0"/>
              </a:rPr>
              <a:t>(3) a block containing local variables ends</a:t>
            </a:r>
            <a:br>
              <a:rPr lang="en-US" dirty="0" smtClean="0">
                <a:latin typeface="Baskerville Old Face" pitchFamily="18" charset="0"/>
              </a:rPr>
            </a:br>
            <a:r>
              <a:rPr lang="en-US" dirty="0" smtClean="0">
                <a:latin typeface="Baskerville Old Face" pitchFamily="18" charset="0"/>
              </a:rPr>
              <a:t>(4) a delete operator is called </a:t>
            </a:r>
            <a:br>
              <a:rPr lang="en-US" dirty="0" smtClean="0">
                <a:latin typeface="Baskerville Old Face" pitchFamily="18" charset="0"/>
              </a:rPr>
            </a:br>
            <a:r>
              <a:rPr lang="en-US" b="1" dirty="0" smtClean="0">
                <a:latin typeface="Baskerville Old Face" pitchFamily="18" charset="0"/>
              </a:rPr>
              <a:t>How destructors are different from a normal member function?</a:t>
            </a:r>
            <a:r>
              <a:rPr lang="en-US" dirty="0" smtClean="0">
                <a:latin typeface="Baskerville Old Face" pitchFamily="18" charset="0"/>
              </a:rPr>
              <a:t/>
            </a:r>
            <a:br>
              <a:rPr lang="en-US" dirty="0" smtClean="0">
                <a:latin typeface="Baskerville Old Face" pitchFamily="18" charset="0"/>
              </a:rPr>
            </a:br>
            <a:r>
              <a:rPr lang="en-US" dirty="0" smtClean="0">
                <a:latin typeface="Baskerville Old Face" pitchFamily="18" charset="0"/>
              </a:rPr>
              <a:t>Destructors have same name as the class preceded by a tilde (~)</a:t>
            </a:r>
            <a:br>
              <a:rPr lang="en-US" dirty="0" smtClean="0">
                <a:latin typeface="Baskerville Old Face" pitchFamily="18" charset="0"/>
              </a:rPr>
            </a:br>
            <a:r>
              <a:rPr lang="en-US" dirty="0" smtClean="0">
                <a:latin typeface="Baskerville Old Face" pitchFamily="18" charset="0"/>
              </a:rPr>
              <a:t>Destructors don’t take any argument and don’t return anything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108</Words>
  <Application>Microsoft Office PowerPoint</Application>
  <PresentationFormat>On-screen Show (4:3)</PresentationFormat>
  <Paragraphs>109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C++ Presentation on Constructors and Destructors </vt:lpstr>
      <vt:lpstr>Slide 2</vt:lpstr>
      <vt:lpstr>Types of Constructors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on constructors and destructors</dc:title>
  <dc:creator>rajesh</dc:creator>
  <cp:lastModifiedBy>Student</cp:lastModifiedBy>
  <cp:revision>32</cp:revision>
  <dcterms:created xsi:type="dcterms:W3CDTF">2019-06-10T18:04:04Z</dcterms:created>
  <dcterms:modified xsi:type="dcterms:W3CDTF">2019-06-11T10:25:28Z</dcterms:modified>
</cp:coreProperties>
</file>