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8" d="100"/>
          <a:sy n="68" d="100"/>
        </p:scale>
        <p:origin x="4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688E-C6B1-4666-8D33-0E320F9AEB7C}"/>
              </a:ext>
            </a:extLst>
          </p:cNvPr>
          <p:cNvSpPr>
            <a:spLocks noGrp="1"/>
          </p:cNvSpPr>
          <p:nvPr>
            <p:ph type="ctrTitle"/>
          </p:nvPr>
        </p:nvSpPr>
        <p:spPr>
          <a:xfrm>
            <a:off x="1507067" y="2404534"/>
            <a:ext cx="8312182" cy="1646302"/>
          </a:xfrm>
        </p:spPr>
        <p:txBody>
          <a:bodyPr/>
          <a:lstStyle/>
          <a:p>
            <a:r>
              <a:rPr lang="en-US" dirty="0"/>
              <a:t>Client Server Architecture</a:t>
            </a:r>
          </a:p>
        </p:txBody>
      </p:sp>
      <p:sp>
        <p:nvSpPr>
          <p:cNvPr id="3" name="Subtitle 2">
            <a:extLst>
              <a:ext uri="{FF2B5EF4-FFF2-40B4-BE49-F238E27FC236}">
                <a16:creationId xmlns:a16="http://schemas.microsoft.com/office/drawing/2014/main" id="{66BA0F64-6851-43FD-AAE5-630061F80D9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2451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16518-7E4E-4294-8DE6-BC31158DC2DA}"/>
              </a:ext>
            </a:extLst>
          </p:cNvPr>
          <p:cNvSpPr>
            <a:spLocks noGrp="1"/>
          </p:cNvSpPr>
          <p:nvPr>
            <p:ph type="title"/>
          </p:nvPr>
        </p:nvSpPr>
        <p:spPr>
          <a:xfrm>
            <a:off x="480385" y="412652"/>
            <a:ext cx="10731565" cy="1106659"/>
          </a:xfrm>
        </p:spPr>
        <p:txBody>
          <a:bodyPr>
            <a:normAutofit/>
          </a:bodyPr>
          <a:lstStyle/>
          <a:p>
            <a:r>
              <a:rPr lang="en-US" sz="3200" b="1" dirty="0"/>
              <a:t>Advantages and disadvantages of client server architecture</a:t>
            </a:r>
          </a:p>
        </p:txBody>
      </p:sp>
      <p:sp>
        <p:nvSpPr>
          <p:cNvPr id="3" name="Content Placeholder 2">
            <a:extLst>
              <a:ext uri="{FF2B5EF4-FFF2-40B4-BE49-F238E27FC236}">
                <a16:creationId xmlns:a16="http://schemas.microsoft.com/office/drawing/2014/main" id="{4F7565F2-81DB-44BE-AE20-2934D3D87987}"/>
              </a:ext>
            </a:extLst>
          </p:cNvPr>
          <p:cNvSpPr>
            <a:spLocks noGrp="1"/>
          </p:cNvSpPr>
          <p:nvPr>
            <p:ph idx="1"/>
          </p:nvPr>
        </p:nvSpPr>
        <p:spPr>
          <a:xfrm>
            <a:off x="677333" y="1420838"/>
            <a:ext cx="10534617" cy="5437162"/>
          </a:xfrm>
        </p:spPr>
        <p:txBody>
          <a:bodyPr>
            <a:normAutofit/>
          </a:bodyPr>
          <a:lstStyle/>
          <a:p>
            <a:r>
              <a:rPr lang="en-US" b="1" i="1" u="sng" dirty="0"/>
              <a:t>Advantages</a:t>
            </a:r>
          </a:p>
          <a:p>
            <a:pPr lvl="1"/>
            <a:r>
              <a:rPr lang="en-US" sz="1800" dirty="0"/>
              <a:t>Improved Data Sharing</a:t>
            </a:r>
          </a:p>
          <a:p>
            <a:pPr lvl="1"/>
            <a:r>
              <a:rPr lang="en-US" sz="1800" dirty="0"/>
              <a:t>Integration of Services</a:t>
            </a:r>
          </a:p>
          <a:p>
            <a:pPr lvl="1"/>
            <a:r>
              <a:rPr lang="en-US" sz="1800" dirty="0"/>
              <a:t>Shared Resources amongst Different Platforms</a:t>
            </a:r>
          </a:p>
          <a:p>
            <a:pPr lvl="1"/>
            <a:r>
              <a:rPr lang="en-US" sz="1800" dirty="0"/>
              <a:t>Inter-Operation of Data</a:t>
            </a:r>
          </a:p>
          <a:p>
            <a:pPr lvl="1"/>
            <a:r>
              <a:rPr lang="en-US" sz="1800" dirty="0"/>
              <a:t>Data Processing capability despite the location</a:t>
            </a:r>
          </a:p>
          <a:p>
            <a:pPr lvl="1"/>
            <a:r>
              <a:rPr lang="en-US" sz="1800" dirty="0"/>
              <a:t>Easy maintenance</a:t>
            </a:r>
          </a:p>
          <a:p>
            <a:pPr lvl="1"/>
            <a:r>
              <a:rPr lang="en-US" sz="1800" dirty="0"/>
              <a:t>Security</a:t>
            </a:r>
          </a:p>
          <a:p>
            <a:r>
              <a:rPr lang="en-US" b="1" u="sng" dirty="0"/>
              <a:t>Disadvantages</a:t>
            </a:r>
          </a:p>
          <a:p>
            <a:pPr lvl="1" algn="just"/>
            <a:r>
              <a:rPr lang="en-US" sz="1800" dirty="0"/>
              <a:t>Overloaded servers: When there are frequent simultaneous client requests, servers severely get overloaded, forming traffic congestion.</a:t>
            </a:r>
          </a:p>
          <a:p>
            <a:pPr lvl="1" algn="just"/>
            <a:r>
              <a:rPr lang="en-US" sz="1800" dirty="0"/>
              <a:t> Impact of centralized architecture: Since its centralized if a critical server fails, client requests are not accomplished. Therefore client/server lacks robustness of a good P2P network</a:t>
            </a:r>
          </a:p>
          <a:p>
            <a:endParaRPr lang="en-US" u="sng" dirty="0"/>
          </a:p>
        </p:txBody>
      </p:sp>
    </p:spTree>
    <p:extLst>
      <p:ext uri="{BB962C8B-B14F-4D97-AF65-F5344CB8AC3E}">
        <p14:creationId xmlns:p14="http://schemas.microsoft.com/office/powerpoint/2010/main" val="260703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A3F90-C620-41B8-9D3A-1F26E7382520}"/>
              </a:ext>
            </a:extLst>
          </p:cNvPr>
          <p:cNvSpPr>
            <a:spLocks noGrp="1"/>
          </p:cNvSpPr>
          <p:nvPr>
            <p:ph type="title"/>
          </p:nvPr>
        </p:nvSpPr>
        <p:spPr/>
        <p:txBody>
          <a:bodyPr/>
          <a:lstStyle/>
          <a:p>
            <a:r>
              <a:rPr lang="en-US" dirty="0"/>
              <a:t> </a:t>
            </a:r>
            <a:r>
              <a:rPr lang="en-US" b="1" i="1" u="sng" dirty="0"/>
              <a:t>Types of Client-Server Architecture</a:t>
            </a:r>
            <a:endParaRPr lang="en-US" dirty="0"/>
          </a:p>
        </p:txBody>
      </p:sp>
      <p:sp>
        <p:nvSpPr>
          <p:cNvPr id="3" name="Content Placeholder 2">
            <a:extLst>
              <a:ext uri="{FF2B5EF4-FFF2-40B4-BE49-F238E27FC236}">
                <a16:creationId xmlns:a16="http://schemas.microsoft.com/office/drawing/2014/main" id="{0CCCC046-0244-4E4A-B0FB-05E0057645E6}"/>
              </a:ext>
            </a:extLst>
          </p:cNvPr>
          <p:cNvSpPr>
            <a:spLocks noGrp="1"/>
          </p:cNvSpPr>
          <p:nvPr>
            <p:ph idx="1"/>
          </p:nvPr>
        </p:nvSpPr>
        <p:spPr>
          <a:xfrm>
            <a:off x="677333" y="1547446"/>
            <a:ext cx="9071577" cy="4493917"/>
          </a:xfrm>
        </p:spPr>
        <p:txBody>
          <a:bodyPr/>
          <a:lstStyle/>
          <a:p>
            <a:pPr marL="0" indent="0">
              <a:buNone/>
            </a:pPr>
            <a:r>
              <a:rPr lang="en-US" dirty="0"/>
              <a:t>There are various types of client-server architecture which are described as below:</a:t>
            </a:r>
          </a:p>
          <a:p>
            <a:endParaRPr lang="en-US" b="1" i="1" dirty="0"/>
          </a:p>
          <a:p>
            <a:pPr>
              <a:lnSpc>
                <a:spcPct val="200000"/>
              </a:lnSpc>
            </a:pPr>
            <a:r>
              <a:rPr lang="en-US" dirty="0"/>
              <a:t>The Two Tiers Architecture:</a:t>
            </a:r>
          </a:p>
          <a:p>
            <a:pPr>
              <a:lnSpc>
                <a:spcPct val="200000"/>
              </a:lnSpc>
            </a:pPr>
            <a:r>
              <a:rPr lang="en-US" dirty="0"/>
              <a:t>Three Tiers Architecture:</a:t>
            </a:r>
          </a:p>
          <a:p>
            <a:pPr>
              <a:lnSpc>
                <a:spcPct val="200000"/>
              </a:lnSpc>
            </a:pPr>
            <a:r>
              <a:rPr lang="en-US" dirty="0"/>
              <a:t>N-Tiers Architecture</a:t>
            </a:r>
          </a:p>
          <a:p>
            <a:pPr marL="0" indent="0">
              <a:buNone/>
            </a:pPr>
            <a:r>
              <a:rPr lang="en-US" dirty="0"/>
              <a:t> </a:t>
            </a:r>
          </a:p>
        </p:txBody>
      </p:sp>
    </p:spTree>
    <p:extLst>
      <p:ext uri="{BB962C8B-B14F-4D97-AF65-F5344CB8AC3E}">
        <p14:creationId xmlns:p14="http://schemas.microsoft.com/office/powerpoint/2010/main" val="3772243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C3019-C05F-4BFC-B244-65629A03D6CB}"/>
              </a:ext>
            </a:extLst>
          </p:cNvPr>
          <p:cNvSpPr>
            <a:spLocks noGrp="1"/>
          </p:cNvSpPr>
          <p:nvPr>
            <p:ph type="title"/>
          </p:nvPr>
        </p:nvSpPr>
        <p:spPr>
          <a:xfrm>
            <a:off x="677334" y="609600"/>
            <a:ext cx="8596668" cy="726831"/>
          </a:xfrm>
        </p:spPr>
        <p:txBody>
          <a:bodyPr/>
          <a:lstStyle/>
          <a:p>
            <a:r>
              <a:rPr lang="en-US" b="1" u="sng" dirty="0"/>
              <a:t>Two Tier Architecture</a:t>
            </a:r>
          </a:p>
        </p:txBody>
      </p:sp>
      <p:sp>
        <p:nvSpPr>
          <p:cNvPr id="3" name="Content Placeholder 2">
            <a:extLst>
              <a:ext uri="{FF2B5EF4-FFF2-40B4-BE49-F238E27FC236}">
                <a16:creationId xmlns:a16="http://schemas.microsoft.com/office/drawing/2014/main" id="{66DB3816-A88D-4169-815E-74B6259A50FA}"/>
              </a:ext>
            </a:extLst>
          </p:cNvPr>
          <p:cNvSpPr>
            <a:spLocks noGrp="1"/>
          </p:cNvSpPr>
          <p:nvPr>
            <p:ph idx="1"/>
          </p:nvPr>
        </p:nvSpPr>
        <p:spPr>
          <a:xfrm>
            <a:off x="541578" y="1336431"/>
            <a:ext cx="9535810" cy="5005754"/>
          </a:xfrm>
        </p:spPr>
        <p:txBody>
          <a:bodyPr>
            <a:noAutofit/>
          </a:bodyPr>
          <a:lstStyle/>
          <a:p>
            <a:r>
              <a:rPr lang="en-US" dirty="0"/>
              <a:t>In this type of architecture, the workload is divided between the server (host of the system) and the client(which hosts the user interface).</a:t>
            </a:r>
          </a:p>
          <a:p>
            <a:r>
              <a:rPr lang="en-US" dirty="0"/>
              <a:t> In reality these are located on separate computers but there is no absolute requirement of this, providing that the tiers are logically separated can be hosted (e.g. development and testing) on the same computer.</a:t>
            </a:r>
          </a:p>
          <a:p>
            <a:r>
              <a:rPr lang="en-US" b="1" u="sng" dirty="0"/>
              <a:t>Advantages:</a:t>
            </a:r>
          </a:p>
          <a:p>
            <a:pPr lvl="1"/>
            <a:r>
              <a:rPr lang="en-US" dirty="0"/>
              <a:t>Ease in Developing Applications</a:t>
            </a:r>
          </a:p>
          <a:p>
            <a:pPr lvl="1"/>
            <a:r>
              <a:rPr lang="en-US" dirty="0"/>
              <a:t>User Satisfaction</a:t>
            </a:r>
          </a:p>
          <a:p>
            <a:pPr lvl="1"/>
            <a:r>
              <a:rPr lang="en-US" dirty="0"/>
              <a:t>Applicable for Homogeneous Environment</a:t>
            </a:r>
          </a:p>
          <a:p>
            <a:pPr lvl="1"/>
            <a:r>
              <a:rPr lang="en-US" dirty="0"/>
              <a:t>High Performance</a:t>
            </a:r>
          </a:p>
          <a:p>
            <a:r>
              <a:rPr lang="en-US" b="1" u="sng" dirty="0"/>
              <a:t>Limitations:</a:t>
            </a:r>
          </a:p>
          <a:p>
            <a:pPr lvl="1"/>
            <a:r>
              <a:rPr lang="en-US" dirty="0"/>
              <a:t>Security</a:t>
            </a:r>
          </a:p>
          <a:p>
            <a:pPr lvl="1"/>
            <a:r>
              <a:rPr lang="en-US" dirty="0"/>
              <a:t>Capability</a:t>
            </a:r>
          </a:p>
          <a:p>
            <a:pPr lvl="1"/>
            <a:r>
              <a:rPr lang="en-US" dirty="0"/>
              <a:t>Portability</a:t>
            </a:r>
          </a:p>
        </p:txBody>
      </p:sp>
      <p:pic>
        <p:nvPicPr>
          <p:cNvPr id="2050" name="Picture 2" descr="https://7d591311-a-62cb3a1a-s-sites.googlegroups.com/site/clientserverarchitecture/types-of-client-server-architecture/2tier%20%281%29.jpg?attachauth=ANoY7crNx36oJt5fj9EB9xLYJ5xJZQPjdjALx-fHIo9dXCiHOrn_w21Nl5jYjpqzSHXWpUs_yfaV6DtSSSpu8VrGytulsNY021RenhQ7Y0c_Do0eegEldLvAG9nZ-e4PmujUqoDFq_TSGvJoYBDrsAqpFOxpAOlySvVb9P96eN6EUCEC5-pdBTUO0o7XuuQbGgFNxHrodAAy4u4uSff_V0tMUEbf5IyMCA14DTqvmDmfylk4kEnjo889nrqUG3n0T9Xu_G55IrGw6Vd6Sc7U0ZwZ937L1DTnjw%3D%3D&amp;attredirects=0">
            <a:extLst>
              <a:ext uri="{FF2B5EF4-FFF2-40B4-BE49-F238E27FC236}">
                <a16:creationId xmlns:a16="http://schemas.microsoft.com/office/drawing/2014/main" id="{F669A1BC-F525-48F7-841C-80105D9068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6382" y="2899605"/>
            <a:ext cx="4215617" cy="3958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41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D63F7-996E-485D-ACFF-26303DCC1547}"/>
              </a:ext>
            </a:extLst>
          </p:cNvPr>
          <p:cNvSpPr>
            <a:spLocks noGrp="1"/>
          </p:cNvSpPr>
          <p:nvPr>
            <p:ph type="title"/>
          </p:nvPr>
        </p:nvSpPr>
        <p:spPr>
          <a:xfrm>
            <a:off x="677334" y="609600"/>
            <a:ext cx="8596668" cy="656492"/>
          </a:xfrm>
        </p:spPr>
        <p:txBody>
          <a:bodyPr/>
          <a:lstStyle/>
          <a:p>
            <a:r>
              <a:rPr lang="en-US" b="1" u="sng" dirty="0"/>
              <a:t>The Three-Tier Architecture</a:t>
            </a:r>
            <a:r>
              <a:rPr lang="en-US" b="1" dirty="0"/>
              <a:t>:</a:t>
            </a:r>
            <a:endParaRPr lang="en-US" dirty="0"/>
          </a:p>
        </p:txBody>
      </p:sp>
      <p:sp>
        <p:nvSpPr>
          <p:cNvPr id="3" name="Content Placeholder 2">
            <a:extLst>
              <a:ext uri="{FF2B5EF4-FFF2-40B4-BE49-F238E27FC236}">
                <a16:creationId xmlns:a16="http://schemas.microsoft.com/office/drawing/2014/main" id="{752F5961-18CF-4D85-8505-01D8F85C370A}"/>
              </a:ext>
            </a:extLst>
          </p:cNvPr>
          <p:cNvSpPr>
            <a:spLocks noGrp="1"/>
          </p:cNvSpPr>
          <p:nvPr>
            <p:ph idx="1"/>
          </p:nvPr>
        </p:nvSpPr>
        <p:spPr>
          <a:xfrm>
            <a:off x="293212" y="1473130"/>
            <a:ext cx="8596668" cy="4775270"/>
          </a:xfrm>
        </p:spPr>
        <p:txBody>
          <a:bodyPr>
            <a:normAutofit/>
          </a:bodyPr>
          <a:lstStyle/>
          <a:p>
            <a:pPr algn="just"/>
            <a:r>
              <a:rPr lang="en-US" dirty="0"/>
              <a:t>To overcome the limitations of the two-tier architecture, an additional tier was introduced .The purpose of the additional tier (called as "middle" or "rule" tier) is to handle application execution and database management, </a:t>
            </a:r>
          </a:p>
          <a:p>
            <a:r>
              <a:rPr lang="en-US" b="1" dirty="0"/>
              <a:t>The three-tiers in a three-tier architecture are</a:t>
            </a:r>
            <a:r>
              <a:rPr lang="en-US" dirty="0"/>
              <a:t>:</a:t>
            </a:r>
          </a:p>
          <a:p>
            <a:pPr lvl="1"/>
            <a:r>
              <a:rPr lang="en-US" sz="1800" b="1" dirty="0"/>
              <a:t>Presentation Tier/client tier </a:t>
            </a:r>
            <a:r>
              <a:rPr lang="en-US" sz="1800" dirty="0"/>
              <a:t>: Occupies the top level and displays information related to service available on a website. This tier communicates with other tiers by sending results to the browser and other tiers in the network.</a:t>
            </a:r>
          </a:p>
          <a:p>
            <a:pPr lvl="1"/>
            <a:r>
              <a:rPr lang="en-US" sz="1800" b="1" dirty="0"/>
              <a:t>Application Tier/ business logic tier</a:t>
            </a:r>
            <a:r>
              <a:rPr lang="en-US" sz="1800" dirty="0"/>
              <a:t>: Also called the middle tier, logic tier or business logic , this tier is pulled from the presentation tier. It controls application functionality by performing detailed processing.</a:t>
            </a:r>
          </a:p>
          <a:p>
            <a:pPr lvl="1"/>
            <a:r>
              <a:rPr lang="en-US" sz="1800" b="1" dirty="0"/>
              <a:t>Data Tier</a:t>
            </a:r>
            <a:r>
              <a:rPr lang="en-US" sz="1800" dirty="0"/>
              <a:t>: Houses database server where information is stored and retrieved. Data in this tier is kept independent of application servers or business logic.</a:t>
            </a:r>
          </a:p>
        </p:txBody>
      </p:sp>
      <p:pic>
        <p:nvPicPr>
          <p:cNvPr id="3074" name="Picture 2" descr="https://7d591311-a-62cb3a1a-s-sites.googlegroups.com/site/clientserverarchitecture/types-of-client-server-architecture/3tier%20%282%29.jpg?attachauth=ANoY7coISawGhyzcxikC_2xDTg62URfo_9d5b6WjaB6KEdG36SOoKLqLY3c0CKIr3zQg0Fm5DC3jogwga-VVJ2LCAb8Qv2Disnyi9x_qBceQSxPCa62dm0pqFB_OfiGKsi76ou1MYFQlN0c-Th-vNDSobgpRgKzSePu1gfRoDs9ahx0vocXW7C4e_jxbsee3qnX-FmvEj6jvgTN4GC0BXTKAO6mcc-tzJlL0Cee1Kdqxce-kjP53PHnAqeiQqOVqbmI2L4EUmDikTsrfQPkPFokf9Cz9u8gAYw%3D%3D&amp;attredirects=0">
            <a:extLst>
              <a:ext uri="{FF2B5EF4-FFF2-40B4-BE49-F238E27FC236}">
                <a16:creationId xmlns:a16="http://schemas.microsoft.com/office/drawing/2014/main" id="{06A72686-3A1D-45CC-8219-58E8E9B4FE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0732" y="2644726"/>
            <a:ext cx="3701268" cy="4213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12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33422-82EA-4A9D-BD0F-5C491604082F}"/>
              </a:ext>
            </a:extLst>
          </p:cNvPr>
          <p:cNvSpPr>
            <a:spLocks noGrp="1"/>
          </p:cNvSpPr>
          <p:nvPr>
            <p:ph idx="1"/>
          </p:nvPr>
        </p:nvSpPr>
        <p:spPr>
          <a:xfrm>
            <a:off x="677334" y="844063"/>
            <a:ext cx="8596668" cy="5197300"/>
          </a:xfrm>
        </p:spPr>
        <p:txBody>
          <a:bodyPr>
            <a:normAutofit/>
          </a:bodyPr>
          <a:lstStyle/>
          <a:p>
            <a:pPr algn="just"/>
            <a:r>
              <a:rPr lang="en-US" b="1" u="sng" dirty="0"/>
              <a:t>Advantages:</a:t>
            </a:r>
            <a:endParaRPr lang="en-US" b="1" dirty="0"/>
          </a:p>
          <a:p>
            <a:pPr lvl="1" algn="just"/>
            <a:r>
              <a:rPr lang="en-US" sz="1800" b="1" dirty="0"/>
              <a:t>Improved Data Integrity: </a:t>
            </a:r>
            <a:r>
              <a:rPr lang="en-US" dirty="0"/>
              <a:t>Data corruption through client application can be eliminated as the data passes through the middle tier for updating database ensures its validity.</a:t>
            </a:r>
            <a:endParaRPr lang="en-US" sz="1800" dirty="0"/>
          </a:p>
          <a:p>
            <a:pPr lvl="1" algn="just"/>
            <a:r>
              <a:rPr lang="en-US" sz="1800" b="1" dirty="0"/>
              <a:t>Enhanced Security :</a:t>
            </a:r>
            <a:r>
              <a:rPr lang="en-US" dirty="0"/>
              <a:t>The placement of business logic on a centralized server makes the data more secure. data security is enhanced on service-by-service basis as the client does not interact with database directly.</a:t>
            </a:r>
            <a:endParaRPr lang="en-US" sz="1800" dirty="0"/>
          </a:p>
          <a:p>
            <a:pPr lvl="1" algn="just"/>
            <a:r>
              <a:rPr lang="en-US" sz="1800" b="1" dirty="0"/>
              <a:t>Hidden Database Structure: </a:t>
            </a:r>
            <a:r>
              <a:rPr lang="en-US" dirty="0"/>
              <a:t>The actual structure of database often remains hidden from clients enabling any change  in the database to be hidden</a:t>
            </a:r>
            <a:endParaRPr lang="en-US" sz="1800" dirty="0"/>
          </a:p>
          <a:p>
            <a:pPr algn="just"/>
            <a:r>
              <a:rPr lang="en-US" b="1" u="sng" dirty="0"/>
              <a:t>Limitations:</a:t>
            </a:r>
          </a:p>
          <a:p>
            <a:pPr lvl="1" algn="just"/>
            <a:r>
              <a:rPr lang="en-US" sz="1800" b="1" dirty="0"/>
              <a:t>Complexity of Communication: </a:t>
            </a:r>
            <a:r>
              <a:rPr lang="en-US" dirty="0"/>
              <a:t>Usually more efforts should be ensured when creating 3-tier applications as the communication points are increased (client to middle tier to server) and the performance increased by tools like Visual Basics, Power Builder etc.</a:t>
            </a:r>
            <a:endParaRPr lang="en-US" sz="1800" dirty="0"/>
          </a:p>
        </p:txBody>
      </p:sp>
    </p:spTree>
    <p:extLst>
      <p:ext uri="{BB962C8B-B14F-4D97-AF65-F5344CB8AC3E}">
        <p14:creationId xmlns:p14="http://schemas.microsoft.com/office/powerpoint/2010/main" val="3306681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0BD0-51C0-44A6-9C47-0A02F8C2AEAA}"/>
              </a:ext>
            </a:extLst>
          </p:cNvPr>
          <p:cNvSpPr>
            <a:spLocks noGrp="1"/>
          </p:cNvSpPr>
          <p:nvPr>
            <p:ph type="title"/>
          </p:nvPr>
        </p:nvSpPr>
        <p:spPr>
          <a:xfrm>
            <a:off x="677334" y="609600"/>
            <a:ext cx="8596668" cy="839372"/>
          </a:xfrm>
        </p:spPr>
        <p:txBody>
          <a:bodyPr/>
          <a:lstStyle/>
          <a:p>
            <a:r>
              <a:rPr lang="en-US" b="1" i="1" u="sng" dirty="0"/>
              <a:t>n-Tiers Architecture:</a:t>
            </a:r>
            <a:endParaRPr lang="en-US" dirty="0"/>
          </a:p>
        </p:txBody>
      </p:sp>
      <p:pic>
        <p:nvPicPr>
          <p:cNvPr id="4098" name="Picture 2" descr="https://7d591311-a-62cb3a1a-s-sites.googlegroups.com/site/clientserverarchitecture/types-of-client-server-architecture/1000.257.6939.cs004.jpg?attachauth=ANoY7cpbsDmCXOOjQqXkNDTD5Pl2NYDxrhP-ciFJwW8LWLNPZoyKjQeTDciTXK5KdcjJ_q2rhBo1yev7Q2b8pRIrhkoi24U2WpviPCzbjUxaRCKItSy6FS3uZuTfpT86jRaYNG6yM5Mwcl4qlQBnIXt-AducQ17NrtqI71142dCmZwdQglFLIyXzefrwdkitqnXS-1XwI9uJKwfQgxwrsYlH429n3fd0eNT6hJPlGkAEmWlzuaVXPNjaaeI81tOTRr_-LM_pyzT-5RxXItDTFRHZrklAFvQ1QmiGpwrPwpNLNxsLzSK-DU4%3D&amp;attredirects=0">
            <a:extLst>
              <a:ext uri="{FF2B5EF4-FFF2-40B4-BE49-F238E27FC236}">
                <a16:creationId xmlns:a16="http://schemas.microsoft.com/office/drawing/2014/main" id="{E6028172-CF0F-44E6-AF91-85A2ED4ECD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85870" y="960413"/>
            <a:ext cx="4140200" cy="35598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6B60727-318C-4D73-B06B-48064EE3779E}"/>
              </a:ext>
            </a:extLst>
          </p:cNvPr>
          <p:cNvSpPr/>
          <p:nvPr/>
        </p:nvSpPr>
        <p:spPr>
          <a:xfrm>
            <a:off x="297506" y="1483704"/>
            <a:ext cx="7988364" cy="1200329"/>
          </a:xfrm>
          <a:prstGeom prst="rect">
            <a:avLst/>
          </a:prstGeom>
        </p:spPr>
        <p:txBody>
          <a:bodyPr wrap="square">
            <a:spAutoFit/>
          </a:bodyPr>
          <a:lstStyle/>
          <a:p>
            <a:r>
              <a:rPr lang="en-US" dirty="0">
                <a:solidFill>
                  <a:srgbClr val="000000"/>
                </a:solidFill>
                <a:latin typeface="+mj-lt"/>
              </a:rPr>
              <a:t>Often referred as </a:t>
            </a:r>
            <a:r>
              <a:rPr lang="en-US" dirty="0">
                <a:solidFill>
                  <a:srgbClr val="CC0000"/>
                </a:solidFill>
                <a:latin typeface="+mj-lt"/>
              </a:rPr>
              <a:t>Multitier Architecture. </a:t>
            </a:r>
            <a:r>
              <a:rPr lang="en-US" dirty="0">
                <a:solidFill>
                  <a:srgbClr val="000000"/>
                </a:solidFill>
                <a:latin typeface="+mj-lt"/>
              </a:rPr>
              <a:t>It is a client-server architecture in which presentation, application processing, and data management functions are physically separated. it is an expanded form of three-tier architecture.</a:t>
            </a:r>
            <a:endParaRPr lang="en-US" dirty="0">
              <a:latin typeface="+mj-lt"/>
            </a:endParaRPr>
          </a:p>
        </p:txBody>
      </p:sp>
      <p:sp>
        <p:nvSpPr>
          <p:cNvPr id="5" name="Rectangle 4">
            <a:extLst>
              <a:ext uri="{FF2B5EF4-FFF2-40B4-BE49-F238E27FC236}">
                <a16:creationId xmlns:a16="http://schemas.microsoft.com/office/drawing/2014/main" id="{A00D7235-D83E-4D50-B8F6-92B17391AA72}"/>
              </a:ext>
            </a:extLst>
          </p:cNvPr>
          <p:cNvSpPr/>
          <p:nvPr/>
        </p:nvSpPr>
        <p:spPr>
          <a:xfrm>
            <a:off x="114626" y="2835969"/>
            <a:ext cx="1694695" cy="369332"/>
          </a:xfrm>
          <a:prstGeom prst="rect">
            <a:avLst/>
          </a:prstGeom>
        </p:spPr>
        <p:txBody>
          <a:bodyPr wrap="none">
            <a:spAutoFit/>
          </a:bodyPr>
          <a:lstStyle/>
          <a:p>
            <a:r>
              <a:rPr lang="en-US" b="1" i="1" u="sng" dirty="0">
                <a:solidFill>
                  <a:srgbClr val="38761D"/>
                </a:solidFill>
                <a:latin typeface="georgia" panose="02040502050405020303" pitchFamily="18" charset="0"/>
              </a:rPr>
              <a:t>Advantages:</a:t>
            </a:r>
            <a:endParaRPr lang="en-US" dirty="0"/>
          </a:p>
        </p:txBody>
      </p:sp>
      <p:sp>
        <p:nvSpPr>
          <p:cNvPr id="6" name="Rectangle 5">
            <a:extLst>
              <a:ext uri="{FF2B5EF4-FFF2-40B4-BE49-F238E27FC236}">
                <a16:creationId xmlns:a16="http://schemas.microsoft.com/office/drawing/2014/main" id="{B11BA4A3-2224-4FA4-8087-483A99C97312}"/>
              </a:ext>
            </a:extLst>
          </p:cNvPr>
          <p:cNvSpPr/>
          <p:nvPr/>
        </p:nvSpPr>
        <p:spPr>
          <a:xfrm>
            <a:off x="297506" y="3319941"/>
            <a:ext cx="7833620" cy="1200329"/>
          </a:xfrm>
          <a:prstGeom prst="rect">
            <a:avLst/>
          </a:prstGeom>
        </p:spPr>
        <p:txBody>
          <a:bodyPr wrap="square">
            <a:spAutoFit/>
          </a:bodyPr>
          <a:lstStyle/>
          <a:p>
            <a:pPr algn="just"/>
            <a:r>
              <a:rPr lang="en-US" dirty="0">
                <a:solidFill>
                  <a:srgbClr val="000000"/>
                </a:solidFill>
                <a:latin typeface="+mj-lt"/>
              </a:rPr>
              <a:t>It provides a model by which developers can create flexible and reusable applications. By segregating an application into tiers, developer acquires the option of modifying or adding a specific layer, instead of reworking the application.</a:t>
            </a:r>
            <a:endParaRPr lang="en-US" dirty="0">
              <a:latin typeface="+mj-lt"/>
            </a:endParaRPr>
          </a:p>
        </p:txBody>
      </p:sp>
      <p:sp>
        <p:nvSpPr>
          <p:cNvPr id="7" name="Rectangle 6">
            <a:extLst>
              <a:ext uri="{FF2B5EF4-FFF2-40B4-BE49-F238E27FC236}">
                <a16:creationId xmlns:a16="http://schemas.microsoft.com/office/drawing/2014/main" id="{768C1FF6-08A4-4A1F-A1E3-7F328907CFCC}"/>
              </a:ext>
            </a:extLst>
          </p:cNvPr>
          <p:cNvSpPr/>
          <p:nvPr/>
        </p:nvSpPr>
        <p:spPr>
          <a:xfrm>
            <a:off x="297506" y="4634910"/>
            <a:ext cx="1564852" cy="369332"/>
          </a:xfrm>
          <a:prstGeom prst="rect">
            <a:avLst/>
          </a:prstGeom>
        </p:spPr>
        <p:txBody>
          <a:bodyPr wrap="none">
            <a:spAutoFit/>
          </a:bodyPr>
          <a:lstStyle/>
          <a:p>
            <a:r>
              <a:rPr lang="en-US" b="1" i="1" u="sng" dirty="0">
                <a:solidFill>
                  <a:srgbClr val="38761D"/>
                </a:solidFill>
                <a:latin typeface="georgia" panose="02040502050405020303" pitchFamily="18" charset="0"/>
              </a:rPr>
              <a:t>Limitation:</a:t>
            </a:r>
            <a:endParaRPr lang="en-US" dirty="0"/>
          </a:p>
        </p:txBody>
      </p:sp>
      <p:sp>
        <p:nvSpPr>
          <p:cNvPr id="8" name="Rectangle 7">
            <a:extLst>
              <a:ext uri="{FF2B5EF4-FFF2-40B4-BE49-F238E27FC236}">
                <a16:creationId xmlns:a16="http://schemas.microsoft.com/office/drawing/2014/main" id="{D5A59255-237E-4A80-9788-7A1303E48C83}"/>
              </a:ext>
            </a:extLst>
          </p:cNvPr>
          <p:cNvSpPr/>
          <p:nvPr/>
        </p:nvSpPr>
        <p:spPr>
          <a:xfrm>
            <a:off x="297506" y="5118882"/>
            <a:ext cx="7988364" cy="646331"/>
          </a:xfrm>
          <a:prstGeom prst="rect">
            <a:avLst/>
          </a:prstGeom>
        </p:spPr>
        <p:txBody>
          <a:bodyPr wrap="square">
            <a:spAutoFit/>
          </a:bodyPr>
          <a:lstStyle/>
          <a:p>
            <a:r>
              <a:rPr lang="en-US" dirty="0">
                <a:solidFill>
                  <a:srgbClr val="674EA7"/>
                </a:solidFill>
                <a:latin typeface="+mj-lt"/>
              </a:rPr>
              <a:t>Difficult to Implement: </a:t>
            </a:r>
            <a:r>
              <a:rPr lang="en-US" dirty="0">
                <a:solidFill>
                  <a:srgbClr val="000000"/>
                </a:solidFill>
                <a:latin typeface="+mj-lt"/>
              </a:rPr>
              <a:t>Due to componentization of tiers, the complex structure is difficult to implement or maintain.</a:t>
            </a:r>
            <a:endParaRPr lang="en-US" dirty="0">
              <a:latin typeface="+mj-lt"/>
            </a:endParaRPr>
          </a:p>
        </p:txBody>
      </p:sp>
    </p:spTree>
    <p:extLst>
      <p:ext uri="{BB962C8B-B14F-4D97-AF65-F5344CB8AC3E}">
        <p14:creationId xmlns:p14="http://schemas.microsoft.com/office/powerpoint/2010/main" val="312247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383C-0134-4C51-85EF-251521EF364F}"/>
              </a:ext>
            </a:extLst>
          </p:cNvPr>
          <p:cNvSpPr>
            <a:spLocks noGrp="1"/>
          </p:cNvSpPr>
          <p:nvPr>
            <p:ph type="title"/>
          </p:nvPr>
        </p:nvSpPr>
        <p:spPr>
          <a:xfrm>
            <a:off x="677334" y="609600"/>
            <a:ext cx="8596668" cy="642425"/>
          </a:xfrm>
        </p:spPr>
        <p:txBody>
          <a:bodyPr>
            <a:normAutofit/>
          </a:bodyPr>
          <a:lstStyle/>
          <a:p>
            <a:r>
              <a:rPr lang="en-US" dirty="0"/>
              <a:t>Content</a:t>
            </a:r>
          </a:p>
        </p:txBody>
      </p:sp>
      <p:sp>
        <p:nvSpPr>
          <p:cNvPr id="3" name="Content Placeholder 2">
            <a:extLst>
              <a:ext uri="{FF2B5EF4-FFF2-40B4-BE49-F238E27FC236}">
                <a16:creationId xmlns:a16="http://schemas.microsoft.com/office/drawing/2014/main" id="{9BD1B49B-75BE-421E-BA7B-7D70765D38E5}"/>
              </a:ext>
            </a:extLst>
          </p:cNvPr>
          <p:cNvSpPr>
            <a:spLocks noGrp="1"/>
          </p:cNvSpPr>
          <p:nvPr>
            <p:ph idx="1"/>
          </p:nvPr>
        </p:nvSpPr>
        <p:spPr>
          <a:xfrm>
            <a:off x="677334" y="1434905"/>
            <a:ext cx="8596668" cy="4606457"/>
          </a:xfrm>
        </p:spPr>
        <p:txBody>
          <a:bodyPr/>
          <a:lstStyle/>
          <a:p>
            <a:r>
              <a:rPr lang="en-US" dirty="0"/>
              <a:t> Definition</a:t>
            </a:r>
          </a:p>
          <a:p>
            <a:r>
              <a:rPr lang="en-US" dirty="0"/>
              <a:t> Components </a:t>
            </a:r>
          </a:p>
          <a:p>
            <a:r>
              <a:rPr lang="en-US" dirty="0"/>
              <a:t> Emergence of Client server architecture</a:t>
            </a:r>
          </a:p>
          <a:p>
            <a:r>
              <a:rPr lang="en-US" dirty="0"/>
              <a:t> Characteristic of client server architecture</a:t>
            </a:r>
          </a:p>
          <a:p>
            <a:r>
              <a:rPr lang="en-US" dirty="0"/>
              <a:t> Types of client server system </a:t>
            </a:r>
          </a:p>
          <a:p>
            <a:r>
              <a:rPr lang="en-US" dirty="0"/>
              <a:t> Its Advantages and Disadvantages </a:t>
            </a:r>
          </a:p>
        </p:txBody>
      </p:sp>
    </p:spTree>
    <p:extLst>
      <p:ext uri="{BB962C8B-B14F-4D97-AF65-F5344CB8AC3E}">
        <p14:creationId xmlns:p14="http://schemas.microsoft.com/office/powerpoint/2010/main" val="132584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1E6F4-E35F-4A53-BEDD-9991D86B7E1D}"/>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7D6F4437-A6AE-4307-9163-F7A180B26083}"/>
              </a:ext>
            </a:extLst>
          </p:cNvPr>
          <p:cNvSpPr>
            <a:spLocks noGrp="1"/>
          </p:cNvSpPr>
          <p:nvPr>
            <p:ph idx="1"/>
          </p:nvPr>
        </p:nvSpPr>
        <p:spPr>
          <a:xfrm>
            <a:off x="677334" y="1589649"/>
            <a:ext cx="8596668" cy="4451713"/>
          </a:xfrm>
        </p:spPr>
        <p:txBody>
          <a:bodyPr/>
          <a:lstStyle/>
          <a:p>
            <a:r>
              <a:rPr lang="en-US" dirty="0"/>
              <a:t>Client/server architecture is a computing model in which the server hosts, delivers and manages most of the resources and services to be consumed by the client. This type of architecture has one or more client computers connected to a central server over a network or internet connection. </a:t>
            </a:r>
          </a:p>
          <a:p>
            <a:r>
              <a:rPr lang="en-US" dirty="0"/>
              <a:t>Client/server architecture is also known as a networking computing model or client/server network because all the requests and services are delivered over a network.</a:t>
            </a:r>
          </a:p>
          <a:p>
            <a:endParaRPr lang="en-US" dirty="0"/>
          </a:p>
        </p:txBody>
      </p:sp>
      <p:pic>
        <p:nvPicPr>
          <p:cNvPr id="7" name="Picture 6">
            <a:extLst>
              <a:ext uri="{FF2B5EF4-FFF2-40B4-BE49-F238E27FC236}">
                <a16:creationId xmlns:a16="http://schemas.microsoft.com/office/drawing/2014/main" id="{24D01F6D-277D-4ECB-9AA2-CE27A82A5E51}"/>
              </a:ext>
            </a:extLst>
          </p:cNvPr>
          <p:cNvPicPr>
            <a:picLocks noChangeAspect="1"/>
          </p:cNvPicPr>
          <p:nvPr/>
        </p:nvPicPr>
        <p:blipFill>
          <a:blip r:embed="rId2"/>
          <a:stretch>
            <a:fillRect/>
          </a:stretch>
        </p:blipFill>
        <p:spPr>
          <a:xfrm>
            <a:off x="3430686" y="3552336"/>
            <a:ext cx="3659432" cy="2979440"/>
          </a:xfrm>
          <a:prstGeom prst="rect">
            <a:avLst/>
          </a:prstGeom>
        </p:spPr>
      </p:pic>
    </p:spTree>
    <p:extLst>
      <p:ext uri="{BB962C8B-B14F-4D97-AF65-F5344CB8AC3E}">
        <p14:creationId xmlns:p14="http://schemas.microsoft.com/office/powerpoint/2010/main" val="396267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610B6-380B-4910-82DA-55AC7E8C83F6}"/>
              </a:ext>
            </a:extLst>
          </p:cNvPr>
          <p:cNvSpPr>
            <a:spLocks noGrp="1"/>
          </p:cNvSpPr>
          <p:nvPr>
            <p:ph type="title"/>
          </p:nvPr>
        </p:nvSpPr>
        <p:spPr/>
        <p:txBody>
          <a:bodyPr/>
          <a:lstStyle/>
          <a:p>
            <a:r>
              <a:rPr lang="en-US" altLang="en-US" dirty="0"/>
              <a:t>Components</a:t>
            </a:r>
            <a:endParaRPr lang="en-US" dirty="0"/>
          </a:p>
        </p:txBody>
      </p:sp>
      <p:sp>
        <p:nvSpPr>
          <p:cNvPr id="3" name="Content Placeholder 2">
            <a:extLst>
              <a:ext uri="{FF2B5EF4-FFF2-40B4-BE49-F238E27FC236}">
                <a16:creationId xmlns:a16="http://schemas.microsoft.com/office/drawing/2014/main" id="{1FF98B72-4068-4D07-BDA7-1EE0360BD8E5}"/>
              </a:ext>
            </a:extLst>
          </p:cNvPr>
          <p:cNvSpPr>
            <a:spLocks noGrp="1"/>
          </p:cNvSpPr>
          <p:nvPr>
            <p:ph idx="1"/>
          </p:nvPr>
        </p:nvSpPr>
        <p:spPr/>
        <p:txBody>
          <a:bodyPr/>
          <a:lstStyle/>
          <a:p>
            <a:r>
              <a:rPr lang="en-US" altLang="en-US" dirty="0"/>
              <a:t>Clients</a:t>
            </a:r>
          </a:p>
          <a:p>
            <a:r>
              <a:rPr lang="en-US" altLang="en-US" dirty="0"/>
              <a:t>Servers</a:t>
            </a:r>
          </a:p>
          <a:p>
            <a:r>
              <a:rPr lang="en-US" altLang="en-US" dirty="0"/>
              <a:t>Communication Networks</a:t>
            </a:r>
          </a:p>
          <a:p>
            <a:pPr marL="0" indent="0">
              <a:buNone/>
            </a:pPr>
            <a:endParaRPr lang="en-US" dirty="0"/>
          </a:p>
        </p:txBody>
      </p:sp>
      <p:pic>
        <p:nvPicPr>
          <p:cNvPr id="5" name="Picture 4">
            <a:extLst>
              <a:ext uri="{FF2B5EF4-FFF2-40B4-BE49-F238E27FC236}">
                <a16:creationId xmlns:a16="http://schemas.microsoft.com/office/drawing/2014/main" id="{673AE9E6-23AD-4E1D-8591-0C9A486CD5E4}"/>
              </a:ext>
            </a:extLst>
          </p:cNvPr>
          <p:cNvPicPr>
            <a:picLocks noChangeAspect="1"/>
          </p:cNvPicPr>
          <p:nvPr/>
        </p:nvPicPr>
        <p:blipFill>
          <a:blip r:embed="rId2"/>
          <a:stretch>
            <a:fillRect/>
          </a:stretch>
        </p:blipFill>
        <p:spPr>
          <a:xfrm>
            <a:off x="4705204" y="757359"/>
            <a:ext cx="4091060" cy="4170242"/>
          </a:xfrm>
          <a:prstGeom prst="rect">
            <a:avLst/>
          </a:prstGeom>
        </p:spPr>
      </p:pic>
    </p:spTree>
    <p:extLst>
      <p:ext uri="{BB962C8B-B14F-4D97-AF65-F5344CB8AC3E}">
        <p14:creationId xmlns:p14="http://schemas.microsoft.com/office/powerpoint/2010/main" val="42888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0C5B-DB87-4410-88C6-476EC9FCECE7}"/>
              </a:ext>
            </a:extLst>
          </p:cNvPr>
          <p:cNvSpPr>
            <a:spLocks noGrp="1"/>
          </p:cNvSpPr>
          <p:nvPr>
            <p:ph type="title"/>
          </p:nvPr>
        </p:nvSpPr>
        <p:spPr>
          <a:xfrm>
            <a:off x="677334" y="609600"/>
            <a:ext cx="8596668" cy="754966"/>
          </a:xfrm>
        </p:spPr>
        <p:txBody>
          <a:bodyPr/>
          <a:lstStyle/>
          <a:p>
            <a:r>
              <a:rPr lang="en-US" dirty="0"/>
              <a:t>What is client</a:t>
            </a:r>
          </a:p>
        </p:txBody>
      </p:sp>
      <p:sp>
        <p:nvSpPr>
          <p:cNvPr id="3" name="Content Placeholder 2">
            <a:extLst>
              <a:ext uri="{FF2B5EF4-FFF2-40B4-BE49-F238E27FC236}">
                <a16:creationId xmlns:a16="http://schemas.microsoft.com/office/drawing/2014/main" id="{0E4D4A83-C419-4681-B003-A9E2CF9540FE}"/>
              </a:ext>
            </a:extLst>
          </p:cNvPr>
          <p:cNvSpPr>
            <a:spLocks noGrp="1"/>
          </p:cNvSpPr>
          <p:nvPr>
            <p:ph idx="1"/>
          </p:nvPr>
        </p:nvSpPr>
        <p:spPr>
          <a:xfrm>
            <a:off x="677333" y="1364565"/>
            <a:ext cx="10154789" cy="5190979"/>
          </a:xfrm>
        </p:spPr>
        <p:txBody>
          <a:bodyPr>
            <a:normAutofit/>
          </a:bodyPr>
          <a:lstStyle/>
          <a:p>
            <a:r>
              <a:rPr lang="en-US" sz="1600" dirty="0"/>
              <a:t>A client can be a simple application or a whole system that accesses services being provided by a </a:t>
            </a:r>
            <a:r>
              <a:rPr lang="en-US" sz="1600" u="sng" dirty="0"/>
              <a:t>server</a:t>
            </a:r>
            <a:r>
              <a:rPr lang="en-US" sz="1600" dirty="0"/>
              <a:t>.</a:t>
            </a:r>
          </a:p>
          <a:p>
            <a:r>
              <a:rPr lang="en-US" sz="1600" dirty="0"/>
              <a:t> A client can connect to a server through different means like domain sockets, named, shared memory or through Internet protocols, which is the most common method being used since the wide adoption of the Internet.</a:t>
            </a:r>
            <a:br>
              <a:rPr lang="en-US" sz="1600" dirty="0"/>
            </a:br>
            <a:endParaRPr lang="en-US" sz="1600" dirty="0"/>
          </a:p>
          <a:p>
            <a:r>
              <a:rPr lang="en-US" sz="1600" b="1" dirty="0"/>
              <a:t>Clients are classified into three types</a:t>
            </a:r>
            <a:r>
              <a:rPr lang="en-US" sz="1600" dirty="0"/>
              <a:t>:</a:t>
            </a:r>
          </a:p>
          <a:p>
            <a:pPr lvl="1"/>
            <a:r>
              <a:rPr lang="en-US" dirty="0"/>
              <a:t>Thin Client: A client application with minimum functions that uses the resources provided by a host computer and its job is usually just to display results processed by a server. It simply relies on a server to do most or all of its processing.</a:t>
            </a:r>
          </a:p>
          <a:p>
            <a:pPr lvl="1"/>
            <a:r>
              <a:rPr lang="en-US" dirty="0"/>
              <a:t>Thick/Fat Client:. It can do most of its processing and does not necessarily rely on a central server, but may need to connect to one for some information, uploading, or to update data or the program itself. </a:t>
            </a:r>
          </a:p>
          <a:p>
            <a:pPr lvl="2"/>
            <a:r>
              <a:rPr lang="en-US" dirty="0"/>
              <a:t>Anti-virus software belong to this category because they do not really need to connect to a server to do their job, although they must connect periodically to download new virus definitions and upload data.</a:t>
            </a:r>
          </a:p>
          <a:p>
            <a:pPr lvl="1"/>
            <a:r>
              <a:rPr lang="en-US" dirty="0"/>
              <a:t>Hybrid: Exhibits characteristics from the two above types. It can do most processes on its own but may rely on a server for critical data or for storage.</a:t>
            </a:r>
          </a:p>
          <a:p>
            <a:endParaRPr lang="en-US" altLang="en-US" sz="1600" dirty="0"/>
          </a:p>
          <a:p>
            <a:pPr marL="0" indent="0">
              <a:buNone/>
            </a:pPr>
            <a:endParaRPr lang="en-US" sz="1600" dirty="0"/>
          </a:p>
        </p:txBody>
      </p:sp>
    </p:spTree>
    <p:extLst>
      <p:ext uri="{BB962C8B-B14F-4D97-AF65-F5344CB8AC3E}">
        <p14:creationId xmlns:p14="http://schemas.microsoft.com/office/powerpoint/2010/main" val="50932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C0179-6251-42A1-905F-ED690D636157}"/>
              </a:ext>
            </a:extLst>
          </p:cNvPr>
          <p:cNvSpPr>
            <a:spLocks noGrp="1"/>
          </p:cNvSpPr>
          <p:nvPr>
            <p:ph type="title"/>
          </p:nvPr>
        </p:nvSpPr>
        <p:spPr/>
        <p:txBody>
          <a:bodyPr/>
          <a:lstStyle/>
          <a:p>
            <a:r>
              <a:rPr lang="en-US" dirty="0"/>
              <a:t>What is server</a:t>
            </a:r>
          </a:p>
        </p:txBody>
      </p:sp>
      <p:sp>
        <p:nvSpPr>
          <p:cNvPr id="3" name="Content Placeholder 2">
            <a:extLst>
              <a:ext uri="{FF2B5EF4-FFF2-40B4-BE49-F238E27FC236}">
                <a16:creationId xmlns:a16="http://schemas.microsoft.com/office/drawing/2014/main" id="{30CA22BD-B994-40D5-8C81-CA97671AF6EB}"/>
              </a:ext>
            </a:extLst>
          </p:cNvPr>
          <p:cNvSpPr>
            <a:spLocks noGrp="1"/>
          </p:cNvSpPr>
          <p:nvPr>
            <p:ph idx="1"/>
          </p:nvPr>
        </p:nvSpPr>
        <p:spPr>
          <a:xfrm>
            <a:off x="677334" y="1434905"/>
            <a:ext cx="8596668" cy="3052689"/>
          </a:xfrm>
        </p:spPr>
        <p:txBody>
          <a:bodyPr/>
          <a:lstStyle/>
          <a:p>
            <a:r>
              <a:rPr lang="en-US" altLang="en-US" dirty="0"/>
              <a:t>Computers or processes that manage network resources</a:t>
            </a:r>
          </a:p>
          <a:p>
            <a:pPr lvl="1"/>
            <a:r>
              <a:rPr lang="en-US" altLang="en-US" dirty="0"/>
              <a:t>Disk drives (file servers)</a:t>
            </a:r>
          </a:p>
          <a:p>
            <a:pPr lvl="1"/>
            <a:r>
              <a:rPr lang="en-US" altLang="en-US" dirty="0"/>
              <a:t>Printers (print servers) </a:t>
            </a:r>
          </a:p>
          <a:p>
            <a:pPr lvl="1"/>
            <a:r>
              <a:rPr lang="en-US" altLang="en-US" dirty="0"/>
              <a:t>Network traffic (network servers)</a:t>
            </a:r>
          </a:p>
          <a:p>
            <a:r>
              <a:rPr lang="en-US" altLang="en-US" dirty="0"/>
              <a:t>Example: Database Server</a:t>
            </a:r>
          </a:p>
          <a:p>
            <a:pPr lvl="1"/>
            <a:r>
              <a:rPr lang="en-US" altLang="en-US" dirty="0"/>
              <a:t>A computer system that processes database queries</a:t>
            </a:r>
          </a:p>
          <a:p>
            <a:pPr marL="0" indent="0">
              <a:buNone/>
            </a:pPr>
            <a:endParaRPr lang="en-US" dirty="0"/>
          </a:p>
        </p:txBody>
      </p:sp>
    </p:spTree>
    <p:extLst>
      <p:ext uri="{BB962C8B-B14F-4D97-AF65-F5344CB8AC3E}">
        <p14:creationId xmlns:p14="http://schemas.microsoft.com/office/powerpoint/2010/main" val="160788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Documents and Settings\Kathleen.DELL-PORT-8100\Application Data\Microsoft\Media Catalog\Downloaded Clips\cl5e\j0235463.wmf">
            <a:extLst>
              <a:ext uri="{FF2B5EF4-FFF2-40B4-BE49-F238E27FC236}">
                <a16:creationId xmlns:a16="http://schemas.microsoft.com/office/drawing/2014/main" id="{58019A92-AF5B-4F39-9365-17D5B77710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31351" y="2549119"/>
            <a:ext cx="2037215" cy="203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PFiles\MSOffice\Clipart\standard\stddir3\in00361_.wmf">
            <a:extLst>
              <a:ext uri="{FF2B5EF4-FFF2-40B4-BE49-F238E27FC236}">
                <a16:creationId xmlns:a16="http://schemas.microsoft.com/office/drawing/2014/main" id="{FF26CEA7-7992-4D2A-966A-0689EB7D1B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8376" y="4346916"/>
            <a:ext cx="13271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D:\PFiles\MSOffice\Clipart\standard\stddir4\pe02032_.wmf">
            <a:extLst>
              <a:ext uri="{FF2B5EF4-FFF2-40B4-BE49-F238E27FC236}">
                <a16:creationId xmlns:a16="http://schemas.microsoft.com/office/drawing/2014/main" id="{4F1C8446-2C3D-4B55-A978-1B7EC417D4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3476" y="4371484"/>
            <a:ext cx="198755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21">
            <a:extLst>
              <a:ext uri="{FF2B5EF4-FFF2-40B4-BE49-F238E27FC236}">
                <a16:creationId xmlns:a16="http://schemas.microsoft.com/office/drawing/2014/main" id="{E44A2255-81B1-4246-8F36-3AF887CF7980}"/>
              </a:ext>
            </a:extLst>
          </p:cNvPr>
          <p:cNvCxnSpPr/>
          <p:nvPr/>
        </p:nvCxnSpPr>
        <p:spPr>
          <a:xfrm flipH="1">
            <a:off x="6865526" y="4853354"/>
            <a:ext cx="168443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6C22D1B6-B656-4B86-8F88-0DBBE50E83EB}"/>
              </a:ext>
            </a:extLst>
          </p:cNvPr>
          <p:cNvCxnSpPr>
            <a:stCxn id="8" idx="3"/>
          </p:cNvCxnSpPr>
          <p:nvPr/>
        </p:nvCxnSpPr>
        <p:spPr>
          <a:xfrm flipV="1">
            <a:off x="3881026" y="4825217"/>
            <a:ext cx="1808900" cy="259849"/>
          </a:xfrm>
          <a:prstGeom prst="bentConnector3">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B90D0E1-732A-4295-A298-E1FA0F03E1ED}"/>
              </a:ext>
            </a:extLst>
          </p:cNvPr>
          <p:cNvSpPr>
            <a:spLocks noGrp="1"/>
          </p:cNvSpPr>
          <p:nvPr>
            <p:ph type="title"/>
          </p:nvPr>
        </p:nvSpPr>
        <p:spPr>
          <a:xfrm>
            <a:off x="971898" y="514738"/>
            <a:ext cx="8596668" cy="1320800"/>
          </a:xfrm>
        </p:spPr>
        <p:txBody>
          <a:bodyPr/>
          <a:lstStyle/>
          <a:p>
            <a:r>
              <a:rPr lang="en-US" dirty="0"/>
              <a:t>Communication Network</a:t>
            </a:r>
          </a:p>
        </p:txBody>
      </p:sp>
      <p:cxnSp>
        <p:nvCxnSpPr>
          <p:cNvPr id="18" name="Straight Connector 17">
            <a:extLst>
              <a:ext uri="{FF2B5EF4-FFF2-40B4-BE49-F238E27FC236}">
                <a16:creationId xmlns:a16="http://schemas.microsoft.com/office/drawing/2014/main" id="{6553FE48-1532-4DBD-B394-60E80CCAF18C}"/>
              </a:ext>
            </a:extLst>
          </p:cNvPr>
          <p:cNvCxnSpPr/>
          <p:nvPr/>
        </p:nvCxnSpPr>
        <p:spPr>
          <a:xfrm>
            <a:off x="8560827" y="3868614"/>
            <a:ext cx="0" cy="95660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BF30E17-7849-41C6-A119-63FD45A4FA17}"/>
              </a:ext>
            </a:extLst>
          </p:cNvPr>
          <p:cNvSpPr/>
          <p:nvPr/>
        </p:nvSpPr>
        <p:spPr>
          <a:xfrm>
            <a:off x="1065234" y="2301850"/>
            <a:ext cx="5276702" cy="369332"/>
          </a:xfrm>
          <a:prstGeom prst="rect">
            <a:avLst/>
          </a:prstGeom>
        </p:spPr>
        <p:txBody>
          <a:bodyPr wrap="square">
            <a:spAutoFit/>
          </a:bodyPr>
          <a:lstStyle/>
          <a:p>
            <a:pPr algn="ctr"/>
            <a:r>
              <a:rPr lang="en-US" altLang="en-US" b="1" dirty="0">
                <a:solidFill>
                  <a:srgbClr val="2066DF"/>
                </a:solidFill>
              </a:rPr>
              <a:t>Networks Connect Clients and Servers</a:t>
            </a:r>
          </a:p>
        </p:txBody>
      </p:sp>
      <p:sp>
        <p:nvSpPr>
          <p:cNvPr id="26" name="Rectangle 25">
            <a:extLst>
              <a:ext uri="{FF2B5EF4-FFF2-40B4-BE49-F238E27FC236}">
                <a16:creationId xmlns:a16="http://schemas.microsoft.com/office/drawing/2014/main" id="{FB5ABF22-F02E-4FEF-B56B-E857E9839B8B}"/>
              </a:ext>
            </a:extLst>
          </p:cNvPr>
          <p:cNvSpPr/>
          <p:nvPr/>
        </p:nvSpPr>
        <p:spPr>
          <a:xfrm>
            <a:off x="2202459" y="5721073"/>
            <a:ext cx="922047" cy="369332"/>
          </a:xfrm>
          <a:prstGeom prst="rect">
            <a:avLst/>
          </a:prstGeom>
        </p:spPr>
        <p:txBody>
          <a:bodyPr wrap="none">
            <a:spAutoFit/>
          </a:bodyPr>
          <a:lstStyle/>
          <a:p>
            <a:r>
              <a:rPr lang="en-US" altLang="en-US" b="1" dirty="0">
                <a:solidFill>
                  <a:srgbClr val="2066DF"/>
                </a:solidFill>
              </a:rPr>
              <a:t>Clients</a:t>
            </a:r>
            <a:endParaRPr lang="en-US" dirty="0"/>
          </a:p>
        </p:txBody>
      </p:sp>
      <p:sp>
        <p:nvSpPr>
          <p:cNvPr id="27" name="Rectangle 26">
            <a:extLst>
              <a:ext uri="{FF2B5EF4-FFF2-40B4-BE49-F238E27FC236}">
                <a16:creationId xmlns:a16="http://schemas.microsoft.com/office/drawing/2014/main" id="{D10DBF61-5607-4298-B40B-B9FF9F9A18C4}"/>
              </a:ext>
            </a:extLst>
          </p:cNvPr>
          <p:cNvSpPr/>
          <p:nvPr/>
        </p:nvSpPr>
        <p:spPr>
          <a:xfrm>
            <a:off x="8272020" y="2007662"/>
            <a:ext cx="989373" cy="369332"/>
          </a:xfrm>
          <a:prstGeom prst="rect">
            <a:avLst/>
          </a:prstGeom>
        </p:spPr>
        <p:txBody>
          <a:bodyPr wrap="none">
            <a:spAutoFit/>
          </a:bodyPr>
          <a:lstStyle/>
          <a:p>
            <a:r>
              <a:rPr lang="en-US" altLang="en-US" b="1" dirty="0">
                <a:solidFill>
                  <a:srgbClr val="2066DF"/>
                </a:solidFill>
              </a:rPr>
              <a:t>Servers</a:t>
            </a:r>
            <a:endParaRPr lang="en-US" dirty="0"/>
          </a:p>
        </p:txBody>
      </p:sp>
      <p:sp>
        <p:nvSpPr>
          <p:cNvPr id="28" name="Rectangle 27">
            <a:extLst>
              <a:ext uri="{FF2B5EF4-FFF2-40B4-BE49-F238E27FC236}">
                <a16:creationId xmlns:a16="http://schemas.microsoft.com/office/drawing/2014/main" id="{76A1DA6E-5A10-444C-A168-C59E8A366E6A}"/>
              </a:ext>
            </a:extLst>
          </p:cNvPr>
          <p:cNvSpPr/>
          <p:nvPr/>
        </p:nvSpPr>
        <p:spPr>
          <a:xfrm>
            <a:off x="5742253" y="6038398"/>
            <a:ext cx="1199367" cy="369332"/>
          </a:xfrm>
          <a:prstGeom prst="rect">
            <a:avLst/>
          </a:prstGeom>
        </p:spPr>
        <p:txBody>
          <a:bodyPr wrap="none">
            <a:spAutoFit/>
          </a:bodyPr>
          <a:lstStyle/>
          <a:p>
            <a:r>
              <a:rPr lang="en-US" altLang="en-US" b="1" dirty="0">
                <a:solidFill>
                  <a:srgbClr val="2066DF"/>
                </a:solidFill>
              </a:rPr>
              <a:t>Networks</a:t>
            </a:r>
            <a:endParaRPr lang="en-US" dirty="0"/>
          </a:p>
        </p:txBody>
      </p:sp>
    </p:spTree>
    <p:extLst>
      <p:ext uri="{BB962C8B-B14F-4D97-AF65-F5344CB8AC3E}">
        <p14:creationId xmlns:p14="http://schemas.microsoft.com/office/powerpoint/2010/main" val="257602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45E2F-7041-46CD-9853-6E309B58D07D}"/>
              </a:ext>
            </a:extLst>
          </p:cNvPr>
          <p:cNvSpPr>
            <a:spLocks noGrp="1"/>
          </p:cNvSpPr>
          <p:nvPr>
            <p:ph type="title"/>
          </p:nvPr>
        </p:nvSpPr>
        <p:spPr/>
        <p:txBody>
          <a:bodyPr/>
          <a:lstStyle/>
          <a:p>
            <a:r>
              <a:rPr lang="en-US" dirty="0"/>
              <a:t>Emergence of Client server architecture</a:t>
            </a:r>
          </a:p>
        </p:txBody>
      </p:sp>
      <p:sp>
        <p:nvSpPr>
          <p:cNvPr id="3" name="Content Placeholder 2">
            <a:extLst>
              <a:ext uri="{FF2B5EF4-FFF2-40B4-BE49-F238E27FC236}">
                <a16:creationId xmlns:a16="http://schemas.microsoft.com/office/drawing/2014/main" id="{DF651DA1-353E-4B46-9B5F-C6D9D07ACC31}"/>
              </a:ext>
            </a:extLst>
          </p:cNvPr>
          <p:cNvSpPr>
            <a:spLocks noGrp="1"/>
          </p:cNvSpPr>
          <p:nvPr>
            <p:ph idx="1"/>
          </p:nvPr>
        </p:nvSpPr>
        <p:spPr>
          <a:xfrm>
            <a:off x="677334" y="1488613"/>
            <a:ext cx="8596668" cy="3880773"/>
          </a:xfrm>
        </p:spPr>
        <p:txBody>
          <a:bodyPr>
            <a:normAutofit/>
          </a:bodyPr>
          <a:lstStyle/>
          <a:p>
            <a:pPr algn="just">
              <a:lnSpc>
                <a:spcPct val="200000"/>
              </a:lnSpc>
            </a:pPr>
            <a:r>
              <a:rPr lang="en-US" dirty="0"/>
              <a:t>A long time ago, client-server computing was just using mainframes and connecting to dumb terminals.</a:t>
            </a:r>
          </a:p>
          <a:p>
            <a:pPr algn="just">
              <a:lnSpc>
                <a:spcPct val="200000"/>
              </a:lnSpc>
            </a:pPr>
            <a:r>
              <a:rPr lang="en-US" dirty="0"/>
              <a:t> Through the years, personal computers started to evolve and replaced these terminals but the processing is still done on the mainframes. </a:t>
            </a:r>
          </a:p>
          <a:p>
            <a:pPr algn="just">
              <a:lnSpc>
                <a:spcPct val="200000"/>
              </a:lnSpc>
            </a:pPr>
            <a:r>
              <a:rPr lang="en-US" dirty="0"/>
              <a:t>With the improvement in computer technology, the processing demands started to split between personal computers and mainframes.</a:t>
            </a:r>
          </a:p>
        </p:txBody>
      </p:sp>
    </p:spTree>
    <p:extLst>
      <p:ext uri="{BB962C8B-B14F-4D97-AF65-F5344CB8AC3E}">
        <p14:creationId xmlns:p14="http://schemas.microsoft.com/office/powerpoint/2010/main" val="359733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CC620-0599-4045-83B6-2DF5FC7DD70D}"/>
              </a:ext>
            </a:extLst>
          </p:cNvPr>
          <p:cNvSpPr>
            <a:spLocks noGrp="1"/>
          </p:cNvSpPr>
          <p:nvPr>
            <p:ph type="title"/>
          </p:nvPr>
        </p:nvSpPr>
        <p:spPr>
          <a:xfrm>
            <a:off x="677333" y="609600"/>
            <a:ext cx="9254457" cy="1320800"/>
          </a:xfrm>
        </p:spPr>
        <p:txBody>
          <a:bodyPr>
            <a:normAutofit/>
          </a:bodyPr>
          <a:lstStyle/>
          <a:p>
            <a:r>
              <a:rPr lang="en-US" sz="3200" dirty="0"/>
              <a:t>Characteristics of Client-Server Architecture</a:t>
            </a:r>
          </a:p>
        </p:txBody>
      </p:sp>
      <p:sp>
        <p:nvSpPr>
          <p:cNvPr id="3" name="Content Placeholder 2">
            <a:extLst>
              <a:ext uri="{FF2B5EF4-FFF2-40B4-BE49-F238E27FC236}">
                <a16:creationId xmlns:a16="http://schemas.microsoft.com/office/drawing/2014/main" id="{D133DC01-745E-490F-88E5-82925F784CCF}"/>
              </a:ext>
            </a:extLst>
          </p:cNvPr>
          <p:cNvSpPr>
            <a:spLocks noGrp="1"/>
          </p:cNvSpPr>
          <p:nvPr>
            <p:ph idx="1"/>
          </p:nvPr>
        </p:nvSpPr>
        <p:spPr>
          <a:xfrm>
            <a:off x="677333" y="1463041"/>
            <a:ext cx="9043441" cy="5008098"/>
          </a:xfrm>
        </p:spPr>
        <p:txBody>
          <a:bodyPr>
            <a:noAutofit/>
          </a:bodyPr>
          <a:lstStyle/>
          <a:p>
            <a:pPr>
              <a:lnSpc>
                <a:spcPct val="150000"/>
              </a:lnSpc>
            </a:pPr>
            <a:r>
              <a:rPr lang="en-US" sz="1600" dirty="0"/>
              <a:t>There are various characteristics of client-server architecture which makes the web communication easy via applications such as </a:t>
            </a:r>
          </a:p>
          <a:p>
            <a:pPr lvl="1">
              <a:lnSpc>
                <a:spcPct val="150000"/>
              </a:lnSpc>
            </a:pPr>
            <a:r>
              <a:rPr lang="en-US" dirty="0"/>
              <a:t>scalability which allows to scale clients and servers horizontally or vertically.</a:t>
            </a:r>
          </a:p>
          <a:p>
            <a:pPr lvl="1">
              <a:lnSpc>
                <a:spcPct val="150000"/>
              </a:lnSpc>
            </a:pPr>
            <a:r>
              <a:rPr lang="en-US" dirty="0"/>
              <a:t>communication through APIs (application program interfaces) &amp; RPCs (Remote procedure call)  </a:t>
            </a:r>
          </a:p>
          <a:p>
            <a:pPr lvl="1">
              <a:lnSpc>
                <a:spcPct val="150000"/>
              </a:lnSpc>
            </a:pPr>
            <a:r>
              <a:rPr lang="en-US" dirty="0"/>
              <a:t>environment is heterogeneous and multivendor, </a:t>
            </a:r>
          </a:p>
          <a:p>
            <a:pPr lvl="1">
              <a:lnSpc>
                <a:spcPct val="150000"/>
              </a:lnSpc>
            </a:pPr>
            <a:r>
              <a:rPr lang="en-US" dirty="0"/>
              <a:t>client – server architecture provides combination of client which interacts with user &amp; server that interacts with the shared resource, etc.</a:t>
            </a:r>
          </a:p>
          <a:p>
            <a:pPr lvl="1" fontAlgn="base"/>
            <a:r>
              <a:rPr lang="en-US" dirty="0"/>
              <a:t>Transparency of location</a:t>
            </a:r>
          </a:p>
          <a:p>
            <a:pPr lvl="1" fontAlgn="base"/>
            <a:r>
              <a:rPr lang="en-US" dirty="0"/>
              <a:t>Encapsulation of services</a:t>
            </a:r>
          </a:p>
          <a:p>
            <a:pPr lvl="1" fontAlgn="base"/>
            <a:r>
              <a:rPr lang="en-US" dirty="0"/>
              <a:t>Integrity</a:t>
            </a:r>
          </a:p>
          <a:p>
            <a:endParaRPr lang="en-US" sz="1600" dirty="0"/>
          </a:p>
        </p:txBody>
      </p:sp>
    </p:spTree>
    <p:extLst>
      <p:ext uri="{BB962C8B-B14F-4D97-AF65-F5344CB8AC3E}">
        <p14:creationId xmlns:p14="http://schemas.microsoft.com/office/powerpoint/2010/main" val="37053538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206</TotalTime>
  <Words>830</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Georgia</vt:lpstr>
      <vt:lpstr>Trebuchet MS</vt:lpstr>
      <vt:lpstr>Wingdings 3</vt:lpstr>
      <vt:lpstr>Facet</vt:lpstr>
      <vt:lpstr>Client Server Architecture</vt:lpstr>
      <vt:lpstr>Content</vt:lpstr>
      <vt:lpstr>Definition</vt:lpstr>
      <vt:lpstr>Components</vt:lpstr>
      <vt:lpstr>What is client</vt:lpstr>
      <vt:lpstr>What is server</vt:lpstr>
      <vt:lpstr>Communication Network</vt:lpstr>
      <vt:lpstr>Emergence of Client server architecture</vt:lpstr>
      <vt:lpstr>Characteristics of Client-Server Architecture</vt:lpstr>
      <vt:lpstr>Advantages and disadvantages of client server architecture</vt:lpstr>
      <vt:lpstr> Types of Client-Server Architecture</vt:lpstr>
      <vt:lpstr>Two Tier Architecture</vt:lpstr>
      <vt:lpstr>The Three-Tier Architecture:</vt:lpstr>
      <vt:lpstr>PowerPoint Presentation</vt:lpstr>
      <vt:lpstr>n-Tiers Architecture: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Server Architecture</dc:title>
  <dc:creator>Shweta Puranik</dc:creator>
  <cp:lastModifiedBy>Shweta Puranik</cp:lastModifiedBy>
  <cp:revision>23</cp:revision>
  <dcterms:created xsi:type="dcterms:W3CDTF">2019-06-13T06:51:24Z</dcterms:created>
  <dcterms:modified xsi:type="dcterms:W3CDTF">2019-06-13T10:17:57Z</dcterms:modified>
</cp:coreProperties>
</file>