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2514600"/>
            <a:ext cx="8839200" cy="3877310"/>
          </a:xfrm>
          <a:custGeom>
            <a:avLst/>
            <a:gdLst/>
            <a:ahLst/>
            <a:cxnLst/>
            <a:rect l="l" t="t" r="r" b="b"/>
            <a:pathLst>
              <a:path w="8839200" h="3877310">
                <a:moveTo>
                  <a:pt x="0" y="3877055"/>
                </a:moveTo>
                <a:lnTo>
                  <a:pt x="8839200" y="3877055"/>
                </a:lnTo>
                <a:lnTo>
                  <a:pt x="8839200" y="0"/>
                </a:lnTo>
                <a:lnTo>
                  <a:pt x="0" y="0"/>
                </a:lnTo>
                <a:lnTo>
                  <a:pt x="0" y="3877055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6701028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200" y="4571"/>
                </a:lnTo>
                <a:lnTo>
                  <a:pt x="8839200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6705599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99160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397"/>
                </a:moveTo>
                <a:lnTo>
                  <a:pt x="152399" y="4343397"/>
                </a:lnTo>
                <a:lnTo>
                  <a:pt x="152399" y="0"/>
                </a:lnTo>
                <a:lnTo>
                  <a:pt x="0" y="0"/>
                </a:lnTo>
                <a:lnTo>
                  <a:pt x="0" y="43433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399"/>
                </a:moveTo>
                <a:lnTo>
                  <a:pt x="152400" y="4343399"/>
                </a:lnTo>
                <a:lnTo>
                  <a:pt x="152400" y="0"/>
                </a:lnTo>
                <a:lnTo>
                  <a:pt x="0" y="0"/>
                </a:lnTo>
                <a:lnTo>
                  <a:pt x="0" y="4343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9144000" cy="2514600"/>
          </a:xfrm>
          <a:custGeom>
            <a:avLst/>
            <a:gdLst/>
            <a:ahLst/>
            <a:cxnLst/>
            <a:rect l="l" t="t" r="r" b="b"/>
            <a:pathLst>
              <a:path w="9144000" h="2514600">
                <a:moveTo>
                  <a:pt x="0" y="2514600"/>
                </a:moveTo>
                <a:lnTo>
                  <a:pt x="9144000" y="2514600"/>
                </a:lnTo>
                <a:lnTo>
                  <a:pt x="9144000" y="0"/>
                </a:lnTo>
                <a:lnTo>
                  <a:pt x="0" y="0"/>
                </a:lnTo>
                <a:lnTo>
                  <a:pt x="0" y="2514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6304" y="6391655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2"/>
                </a:moveTo>
                <a:lnTo>
                  <a:pt x="8833104" y="309372"/>
                </a:lnTo>
                <a:lnTo>
                  <a:pt x="8833104" y="0"/>
                </a:lnTo>
                <a:lnTo>
                  <a:pt x="0" y="0"/>
                </a:lnTo>
                <a:lnTo>
                  <a:pt x="0" y="309372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5447" y="2420111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2192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143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267200" y="2115311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362450" y="2210561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4" h="421005">
                <a:moveTo>
                  <a:pt x="210312" y="0"/>
                </a:moveTo>
                <a:lnTo>
                  <a:pt x="162072" y="5551"/>
                </a:lnTo>
                <a:lnTo>
                  <a:pt x="117798" y="21367"/>
                </a:lnTo>
                <a:lnTo>
                  <a:pt x="78750" y="46186"/>
                </a:lnTo>
                <a:lnTo>
                  <a:pt x="46186" y="78750"/>
                </a:lnTo>
                <a:lnTo>
                  <a:pt x="21367" y="117798"/>
                </a:lnTo>
                <a:lnTo>
                  <a:pt x="5551" y="162072"/>
                </a:lnTo>
                <a:lnTo>
                  <a:pt x="0" y="210312"/>
                </a:lnTo>
                <a:lnTo>
                  <a:pt x="5551" y="258551"/>
                </a:lnTo>
                <a:lnTo>
                  <a:pt x="21367" y="302825"/>
                </a:lnTo>
                <a:lnTo>
                  <a:pt x="46186" y="341873"/>
                </a:lnTo>
                <a:lnTo>
                  <a:pt x="78750" y="374437"/>
                </a:lnTo>
                <a:lnTo>
                  <a:pt x="117798" y="399256"/>
                </a:lnTo>
                <a:lnTo>
                  <a:pt x="162072" y="415072"/>
                </a:lnTo>
                <a:lnTo>
                  <a:pt x="210312" y="420624"/>
                </a:lnTo>
                <a:lnTo>
                  <a:pt x="258551" y="415072"/>
                </a:lnTo>
                <a:lnTo>
                  <a:pt x="302825" y="399256"/>
                </a:lnTo>
                <a:lnTo>
                  <a:pt x="341873" y="374437"/>
                </a:lnTo>
                <a:lnTo>
                  <a:pt x="374437" y="341873"/>
                </a:lnTo>
                <a:lnTo>
                  <a:pt x="399256" y="302825"/>
                </a:lnTo>
                <a:lnTo>
                  <a:pt x="415072" y="258551"/>
                </a:lnTo>
                <a:lnTo>
                  <a:pt x="420624" y="210312"/>
                </a:lnTo>
                <a:lnTo>
                  <a:pt x="415072" y="162072"/>
                </a:lnTo>
                <a:lnTo>
                  <a:pt x="399256" y="117798"/>
                </a:lnTo>
                <a:lnTo>
                  <a:pt x="374437" y="78750"/>
                </a:lnTo>
                <a:lnTo>
                  <a:pt x="341873" y="46186"/>
                </a:lnTo>
                <a:lnTo>
                  <a:pt x="302825" y="21367"/>
                </a:lnTo>
                <a:lnTo>
                  <a:pt x="258551" y="5551"/>
                </a:lnTo>
                <a:lnTo>
                  <a:pt x="2103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337303" y="2186432"/>
            <a:ext cx="471170" cy="469900"/>
          </a:xfrm>
          <a:custGeom>
            <a:avLst/>
            <a:gdLst/>
            <a:ahLst/>
            <a:cxnLst/>
            <a:rect l="l" t="t" r="r" b="b"/>
            <a:pathLst>
              <a:path w="471170" h="469900">
                <a:moveTo>
                  <a:pt x="258191" y="0"/>
                </a:moveTo>
                <a:lnTo>
                  <a:pt x="234187" y="0"/>
                </a:lnTo>
                <a:lnTo>
                  <a:pt x="210058" y="1270"/>
                </a:lnTo>
                <a:lnTo>
                  <a:pt x="164211" y="10160"/>
                </a:lnTo>
                <a:lnTo>
                  <a:pt x="122300" y="29210"/>
                </a:lnTo>
                <a:lnTo>
                  <a:pt x="84836" y="54610"/>
                </a:lnTo>
                <a:lnTo>
                  <a:pt x="52959" y="86360"/>
                </a:lnTo>
                <a:lnTo>
                  <a:pt x="27940" y="124460"/>
                </a:lnTo>
                <a:lnTo>
                  <a:pt x="10160" y="166370"/>
                </a:lnTo>
                <a:lnTo>
                  <a:pt x="1016" y="212089"/>
                </a:lnTo>
                <a:lnTo>
                  <a:pt x="0" y="236220"/>
                </a:lnTo>
                <a:lnTo>
                  <a:pt x="1397" y="260350"/>
                </a:lnTo>
                <a:lnTo>
                  <a:pt x="11049" y="306070"/>
                </a:lnTo>
                <a:lnTo>
                  <a:pt x="29083" y="347979"/>
                </a:lnTo>
                <a:lnTo>
                  <a:pt x="54610" y="386079"/>
                </a:lnTo>
                <a:lnTo>
                  <a:pt x="86613" y="417829"/>
                </a:lnTo>
                <a:lnTo>
                  <a:pt x="124333" y="443229"/>
                </a:lnTo>
                <a:lnTo>
                  <a:pt x="166750" y="459739"/>
                </a:lnTo>
                <a:lnTo>
                  <a:pt x="212725" y="469900"/>
                </a:lnTo>
                <a:lnTo>
                  <a:pt x="236728" y="469900"/>
                </a:lnTo>
                <a:lnTo>
                  <a:pt x="260858" y="468629"/>
                </a:lnTo>
                <a:lnTo>
                  <a:pt x="284099" y="464820"/>
                </a:lnTo>
                <a:lnTo>
                  <a:pt x="306705" y="459739"/>
                </a:lnTo>
                <a:lnTo>
                  <a:pt x="324696" y="453389"/>
                </a:lnTo>
                <a:lnTo>
                  <a:pt x="235838" y="453389"/>
                </a:lnTo>
                <a:lnTo>
                  <a:pt x="213487" y="452120"/>
                </a:lnTo>
                <a:lnTo>
                  <a:pt x="170942" y="444500"/>
                </a:lnTo>
                <a:lnTo>
                  <a:pt x="131572" y="427989"/>
                </a:lnTo>
                <a:lnTo>
                  <a:pt x="96647" y="403860"/>
                </a:lnTo>
                <a:lnTo>
                  <a:pt x="66929" y="374650"/>
                </a:lnTo>
                <a:lnTo>
                  <a:pt x="43434" y="339089"/>
                </a:lnTo>
                <a:lnTo>
                  <a:pt x="26670" y="300989"/>
                </a:lnTo>
                <a:lnTo>
                  <a:pt x="17907" y="257810"/>
                </a:lnTo>
                <a:lnTo>
                  <a:pt x="16823" y="233679"/>
                </a:lnTo>
                <a:lnTo>
                  <a:pt x="17780" y="213360"/>
                </a:lnTo>
                <a:lnTo>
                  <a:pt x="26416" y="170179"/>
                </a:lnTo>
                <a:lnTo>
                  <a:pt x="43053" y="130810"/>
                </a:lnTo>
                <a:lnTo>
                  <a:pt x="66421" y="96520"/>
                </a:lnTo>
                <a:lnTo>
                  <a:pt x="96138" y="66039"/>
                </a:lnTo>
                <a:lnTo>
                  <a:pt x="130937" y="43179"/>
                </a:lnTo>
                <a:lnTo>
                  <a:pt x="170053" y="26670"/>
                </a:lnTo>
                <a:lnTo>
                  <a:pt x="212598" y="17779"/>
                </a:lnTo>
                <a:lnTo>
                  <a:pt x="235076" y="16510"/>
                </a:lnTo>
                <a:lnTo>
                  <a:pt x="322495" y="16510"/>
                </a:lnTo>
                <a:lnTo>
                  <a:pt x="304292" y="10160"/>
                </a:lnTo>
                <a:lnTo>
                  <a:pt x="281686" y="3810"/>
                </a:lnTo>
                <a:lnTo>
                  <a:pt x="258191" y="0"/>
                </a:lnTo>
                <a:close/>
              </a:path>
              <a:path w="471170" h="469900">
                <a:moveTo>
                  <a:pt x="322495" y="16510"/>
                </a:moveTo>
                <a:lnTo>
                  <a:pt x="235076" y="16510"/>
                </a:lnTo>
                <a:lnTo>
                  <a:pt x="257429" y="17779"/>
                </a:lnTo>
                <a:lnTo>
                  <a:pt x="279146" y="20320"/>
                </a:lnTo>
                <a:lnTo>
                  <a:pt x="320294" y="33020"/>
                </a:lnTo>
                <a:lnTo>
                  <a:pt x="357378" y="53339"/>
                </a:lnTo>
                <a:lnTo>
                  <a:pt x="389890" y="80010"/>
                </a:lnTo>
                <a:lnTo>
                  <a:pt x="416560" y="113029"/>
                </a:lnTo>
                <a:lnTo>
                  <a:pt x="436880" y="149860"/>
                </a:lnTo>
                <a:lnTo>
                  <a:pt x="449580" y="190500"/>
                </a:lnTo>
                <a:lnTo>
                  <a:pt x="454088" y="233679"/>
                </a:lnTo>
                <a:lnTo>
                  <a:pt x="454092" y="236220"/>
                </a:lnTo>
                <a:lnTo>
                  <a:pt x="453136" y="256539"/>
                </a:lnTo>
                <a:lnTo>
                  <a:pt x="444500" y="299720"/>
                </a:lnTo>
                <a:lnTo>
                  <a:pt x="427990" y="339089"/>
                </a:lnTo>
                <a:lnTo>
                  <a:pt x="404495" y="373379"/>
                </a:lnTo>
                <a:lnTo>
                  <a:pt x="374904" y="403860"/>
                </a:lnTo>
                <a:lnTo>
                  <a:pt x="340106" y="426720"/>
                </a:lnTo>
                <a:lnTo>
                  <a:pt x="300863" y="443229"/>
                </a:lnTo>
                <a:lnTo>
                  <a:pt x="258318" y="452120"/>
                </a:lnTo>
                <a:lnTo>
                  <a:pt x="235838" y="453389"/>
                </a:lnTo>
                <a:lnTo>
                  <a:pt x="324696" y="453389"/>
                </a:lnTo>
                <a:lnTo>
                  <a:pt x="368173" y="429260"/>
                </a:lnTo>
                <a:lnTo>
                  <a:pt x="402844" y="400050"/>
                </a:lnTo>
                <a:lnTo>
                  <a:pt x="431292" y="365760"/>
                </a:lnTo>
                <a:lnTo>
                  <a:pt x="452882" y="325120"/>
                </a:lnTo>
                <a:lnTo>
                  <a:pt x="466344" y="280670"/>
                </a:lnTo>
                <a:lnTo>
                  <a:pt x="470916" y="233679"/>
                </a:lnTo>
                <a:lnTo>
                  <a:pt x="469519" y="209550"/>
                </a:lnTo>
                <a:lnTo>
                  <a:pt x="459994" y="163829"/>
                </a:lnTo>
                <a:lnTo>
                  <a:pt x="441960" y="121920"/>
                </a:lnTo>
                <a:lnTo>
                  <a:pt x="416433" y="83820"/>
                </a:lnTo>
                <a:lnTo>
                  <a:pt x="384301" y="52070"/>
                </a:lnTo>
                <a:lnTo>
                  <a:pt x="346710" y="27939"/>
                </a:lnTo>
                <a:lnTo>
                  <a:pt x="326136" y="17779"/>
                </a:lnTo>
                <a:lnTo>
                  <a:pt x="322495" y="16510"/>
                </a:lnTo>
                <a:close/>
              </a:path>
              <a:path w="471170" h="469900">
                <a:moveTo>
                  <a:pt x="235838" y="33020"/>
                </a:moveTo>
                <a:lnTo>
                  <a:pt x="195199" y="36829"/>
                </a:lnTo>
                <a:lnTo>
                  <a:pt x="157225" y="48260"/>
                </a:lnTo>
                <a:lnTo>
                  <a:pt x="122936" y="67310"/>
                </a:lnTo>
                <a:lnTo>
                  <a:pt x="92963" y="91439"/>
                </a:lnTo>
                <a:lnTo>
                  <a:pt x="68199" y="121920"/>
                </a:lnTo>
                <a:lnTo>
                  <a:pt x="49530" y="156210"/>
                </a:lnTo>
                <a:lnTo>
                  <a:pt x="37719" y="194310"/>
                </a:lnTo>
                <a:lnTo>
                  <a:pt x="33587" y="233679"/>
                </a:lnTo>
                <a:lnTo>
                  <a:pt x="33583" y="236220"/>
                </a:lnTo>
                <a:lnTo>
                  <a:pt x="34417" y="255270"/>
                </a:lnTo>
                <a:lnTo>
                  <a:pt x="42418" y="294639"/>
                </a:lnTo>
                <a:lnTo>
                  <a:pt x="57785" y="331470"/>
                </a:lnTo>
                <a:lnTo>
                  <a:pt x="79375" y="363220"/>
                </a:lnTo>
                <a:lnTo>
                  <a:pt x="106680" y="391160"/>
                </a:lnTo>
                <a:lnTo>
                  <a:pt x="138937" y="412750"/>
                </a:lnTo>
                <a:lnTo>
                  <a:pt x="175006" y="427989"/>
                </a:lnTo>
                <a:lnTo>
                  <a:pt x="214375" y="435610"/>
                </a:lnTo>
                <a:lnTo>
                  <a:pt x="235076" y="436879"/>
                </a:lnTo>
                <a:lnTo>
                  <a:pt x="255650" y="435610"/>
                </a:lnTo>
                <a:lnTo>
                  <a:pt x="275717" y="433070"/>
                </a:lnTo>
                <a:lnTo>
                  <a:pt x="295148" y="427989"/>
                </a:lnTo>
                <a:lnTo>
                  <a:pt x="313690" y="421639"/>
                </a:lnTo>
                <a:lnTo>
                  <a:pt x="316211" y="420370"/>
                </a:lnTo>
                <a:lnTo>
                  <a:pt x="234187" y="420370"/>
                </a:lnTo>
                <a:lnTo>
                  <a:pt x="215137" y="419100"/>
                </a:lnTo>
                <a:lnTo>
                  <a:pt x="162306" y="405129"/>
                </a:lnTo>
                <a:lnTo>
                  <a:pt x="116712" y="377189"/>
                </a:lnTo>
                <a:lnTo>
                  <a:pt x="81153" y="337820"/>
                </a:lnTo>
                <a:lnTo>
                  <a:pt x="58166" y="288289"/>
                </a:lnTo>
                <a:lnTo>
                  <a:pt x="50292" y="233679"/>
                </a:lnTo>
                <a:lnTo>
                  <a:pt x="51308" y="214629"/>
                </a:lnTo>
                <a:lnTo>
                  <a:pt x="65278" y="161289"/>
                </a:lnTo>
                <a:lnTo>
                  <a:pt x="93345" y="116839"/>
                </a:lnTo>
                <a:lnTo>
                  <a:pt x="132969" y="81279"/>
                </a:lnTo>
                <a:lnTo>
                  <a:pt x="181737" y="57150"/>
                </a:lnTo>
                <a:lnTo>
                  <a:pt x="236728" y="49529"/>
                </a:lnTo>
                <a:lnTo>
                  <a:pt x="314451" y="49529"/>
                </a:lnTo>
                <a:lnTo>
                  <a:pt x="295910" y="41910"/>
                </a:lnTo>
                <a:lnTo>
                  <a:pt x="276606" y="36829"/>
                </a:lnTo>
                <a:lnTo>
                  <a:pt x="256540" y="34289"/>
                </a:lnTo>
                <a:lnTo>
                  <a:pt x="235838" y="33020"/>
                </a:lnTo>
                <a:close/>
              </a:path>
              <a:path w="471170" h="469900">
                <a:moveTo>
                  <a:pt x="314451" y="49529"/>
                </a:moveTo>
                <a:lnTo>
                  <a:pt x="236728" y="49529"/>
                </a:lnTo>
                <a:lnTo>
                  <a:pt x="255778" y="50800"/>
                </a:lnTo>
                <a:lnTo>
                  <a:pt x="273938" y="53339"/>
                </a:lnTo>
                <a:lnTo>
                  <a:pt x="324866" y="72389"/>
                </a:lnTo>
                <a:lnTo>
                  <a:pt x="367284" y="105410"/>
                </a:lnTo>
                <a:lnTo>
                  <a:pt x="398907" y="147320"/>
                </a:lnTo>
                <a:lnTo>
                  <a:pt x="417068" y="199389"/>
                </a:lnTo>
                <a:lnTo>
                  <a:pt x="420624" y="236220"/>
                </a:lnTo>
                <a:lnTo>
                  <a:pt x="419608" y="255270"/>
                </a:lnTo>
                <a:lnTo>
                  <a:pt x="405638" y="308610"/>
                </a:lnTo>
                <a:lnTo>
                  <a:pt x="377571" y="354329"/>
                </a:lnTo>
                <a:lnTo>
                  <a:pt x="338074" y="389889"/>
                </a:lnTo>
                <a:lnTo>
                  <a:pt x="289433" y="412750"/>
                </a:lnTo>
                <a:lnTo>
                  <a:pt x="234187" y="420370"/>
                </a:lnTo>
                <a:lnTo>
                  <a:pt x="316211" y="420370"/>
                </a:lnTo>
                <a:lnTo>
                  <a:pt x="363600" y="391160"/>
                </a:lnTo>
                <a:lnTo>
                  <a:pt x="391033" y="363220"/>
                </a:lnTo>
                <a:lnTo>
                  <a:pt x="412876" y="331470"/>
                </a:lnTo>
                <a:lnTo>
                  <a:pt x="428244" y="295910"/>
                </a:lnTo>
                <a:lnTo>
                  <a:pt x="436372" y="256539"/>
                </a:lnTo>
                <a:lnTo>
                  <a:pt x="437332" y="233679"/>
                </a:lnTo>
                <a:lnTo>
                  <a:pt x="436499" y="214629"/>
                </a:lnTo>
                <a:lnTo>
                  <a:pt x="428498" y="175260"/>
                </a:lnTo>
                <a:lnTo>
                  <a:pt x="413258" y="139700"/>
                </a:lnTo>
                <a:lnTo>
                  <a:pt x="391541" y="106679"/>
                </a:lnTo>
                <a:lnTo>
                  <a:pt x="364236" y="80010"/>
                </a:lnTo>
                <a:lnTo>
                  <a:pt x="332105" y="57150"/>
                </a:lnTo>
                <a:lnTo>
                  <a:pt x="314451" y="49529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392936"/>
            <a:ext cx="8839200" cy="4996180"/>
          </a:xfrm>
          <a:custGeom>
            <a:avLst/>
            <a:gdLst/>
            <a:ahLst/>
            <a:cxnLst/>
            <a:rect l="l" t="t" r="r" b="b"/>
            <a:pathLst>
              <a:path w="8839200" h="4996180">
                <a:moveTo>
                  <a:pt x="0" y="4995672"/>
                </a:moveTo>
                <a:lnTo>
                  <a:pt x="8839200" y="4995672"/>
                </a:lnTo>
                <a:lnTo>
                  <a:pt x="8839200" y="0"/>
                </a:lnTo>
                <a:lnTo>
                  <a:pt x="0" y="0"/>
                </a:lnTo>
                <a:lnTo>
                  <a:pt x="0" y="4995672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6697980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200" y="7619"/>
                </a:lnTo>
                <a:lnTo>
                  <a:pt x="883920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6705599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2400" y="0"/>
            <a:ext cx="8839200" cy="1393190"/>
          </a:xfrm>
          <a:custGeom>
            <a:avLst/>
            <a:gdLst/>
            <a:ahLst/>
            <a:cxnLst/>
            <a:rect l="l" t="t" r="r" b="b"/>
            <a:pathLst>
              <a:path w="8839200" h="1393190">
                <a:moveTo>
                  <a:pt x="0" y="1392936"/>
                </a:moveTo>
                <a:lnTo>
                  <a:pt x="8839200" y="1392936"/>
                </a:lnTo>
                <a:lnTo>
                  <a:pt x="8839200" y="0"/>
                </a:lnTo>
                <a:lnTo>
                  <a:pt x="0" y="0"/>
                </a:lnTo>
                <a:lnTo>
                  <a:pt x="0" y="13929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8000"/>
                </a:moveTo>
                <a:lnTo>
                  <a:pt x="152400" y="6858000"/>
                </a:lnTo>
                <a:lnTo>
                  <a:pt x="152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9160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8000"/>
                </a:moveTo>
                <a:lnTo>
                  <a:pt x="152400" y="6858000"/>
                </a:lnTo>
                <a:lnTo>
                  <a:pt x="152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9352" y="638860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4" y="309371"/>
                </a:lnTo>
                <a:lnTo>
                  <a:pt x="8833104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143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52400" y="1277111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9144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267200" y="95554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362450" y="1050797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4" h="421005">
                <a:moveTo>
                  <a:pt x="210312" y="0"/>
                </a:moveTo>
                <a:lnTo>
                  <a:pt x="162072" y="5551"/>
                </a:lnTo>
                <a:lnTo>
                  <a:pt x="117798" y="21367"/>
                </a:lnTo>
                <a:lnTo>
                  <a:pt x="78750" y="46186"/>
                </a:lnTo>
                <a:lnTo>
                  <a:pt x="46186" y="78750"/>
                </a:lnTo>
                <a:lnTo>
                  <a:pt x="21367" y="117798"/>
                </a:lnTo>
                <a:lnTo>
                  <a:pt x="5551" y="162072"/>
                </a:lnTo>
                <a:lnTo>
                  <a:pt x="0" y="210312"/>
                </a:lnTo>
                <a:lnTo>
                  <a:pt x="5551" y="258551"/>
                </a:lnTo>
                <a:lnTo>
                  <a:pt x="21367" y="302825"/>
                </a:lnTo>
                <a:lnTo>
                  <a:pt x="46186" y="341873"/>
                </a:lnTo>
                <a:lnTo>
                  <a:pt x="78750" y="374437"/>
                </a:lnTo>
                <a:lnTo>
                  <a:pt x="117798" y="399256"/>
                </a:lnTo>
                <a:lnTo>
                  <a:pt x="162072" y="415072"/>
                </a:lnTo>
                <a:lnTo>
                  <a:pt x="210312" y="420624"/>
                </a:lnTo>
                <a:lnTo>
                  <a:pt x="258551" y="415072"/>
                </a:lnTo>
                <a:lnTo>
                  <a:pt x="302825" y="399256"/>
                </a:lnTo>
                <a:lnTo>
                  <a:pt x="341873" y="374437"/>
                </a:lnTo>
                <a:lnTo>
                  <a:pt x="374437" y="341873"/>
                </a:lnTo>
                <a:lnTo>
                  <a:pt x="399256" y="302825"/>
                </a:lnTo>
                <a:lnTo>
                  <a:pt x="415072" y="258551"/>
                </a:lnTo>
                <a:lnTo>
                  <a:pt x="420624" y="210312"/>
                </a:lnTo>
                <a:lnTo>
                  <a:pt x="415072" y="162072"/>
                </a:lnTo>
                <a:lnTo>
                  <a:pt x="399256" y="117798"/>
                </a:lnTo>
                <a:lnTo>
                  <a:pt x="374437" y="78750"/>
                </a:lnTo>
                <a:lnTo>
                  <a:pt x="341873" y="46186"/>
                </a:lnTo>
                <a:lnTo>
                  <a:pt x="302825" y="21367"/>
                </a:lnTo>
                <a:lnTo>
                  <a:pt x="258551" y="5551"/>
                </a:lnTo>
                <a:lnTo>
                  <a:pt x="2103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337303" y="1026667"/>
            <a:ext cx="471170" cy="469900"/>
          </a:xfrm>
          <a:custGeom>
            <a:avLst/>
            <a:gdLst/>
            <a:ahLst/>
            <a:cxnLst/>
            <a:rect l="l" t="t" r="r" b="b"/>
            <a:pathLst>
              <a:path w="471170" h="469900">
                <a:moveTo>
                  <a:pt x="258191" y="0"/>
                </a:moveTo>
                <a:lnTo>
                  <a:pt x="234187" y="0"/>
                </a:lnTo>
                <a:lnTo>
                  <a:pt x="210058" y="1270"/>
                </a:lnTo>
                <a:lnTo>
                  <a:pt x="164211" y="10160"/>
                </a:lnTo>
                <a:lnTo>
                  <a:pt x="122300" y="29210"/>
                </a:lnTo>
                <a:lnTo>
                  <a:pt x="84836" y="54610"/>
                </a:lnTo>
                <a:lnTo>
                  <a:pt x="52959" y="86360"/>
                </a:lnTo>
                <a:lnTo>
                  <a:pt x="27940" y="124460"/>
                </a:lnTo>
                <a:lnTo>
                  <a:pt x="10160" y="166370"/>
                </a:lnTo>
                <a:lnTo>
                  <a:pt x="1016" y="212089"/>
                </a:lnTo>
                <a:lnTo>
                  <a:pt x="0" y="236220"/>
                </a:lnTo>
                <a:lnTo>
                  <a:pt x="1397" y="260350"/>
                </a:lnTo>
                <a:lnTo>
                  <a:pt x="11049" y="306070"/>
                </a:lnTo>
                <a:lnTo>
                  <a:pt x="29083" y="347979"/>
                </a:lnTo>
                <a:lnTo>
                  <a:pt x="54610" y="386079"/>
                </a:lnTo>
                <a:lnTo>
                  <a:pt x="86613" y="417829"/>
                </a:lnTo>
                <a:lnTo>
                  <a:pt x="124333" y="443229"/>
                </a:lnTo>
                <a:lnTo>
                  <a:pt x="166750" y="461010"/>
                </a:lnTo>
                <a:lnTo>
                  <a:pt x="212725" y="469900"/>
                </a:lnTo>
                <a:lnTo>
                  <a:pt x="236728" y="469900"/>
                </a:lnTo>
                <a:lnTo>
                  <a:pt x="260858" y="468629"/>
                </a:lnTo>
                <a:lnTo>
                  <a:pt x="284099" y="466089"/>
                </a:lnTo>
                <a:lnTo>
                  <a:pt x="306705" y="459739"/>
                </a:lnTo>
                <a:lnTo>
                  <a:pt x="324696" y="453389"/>
                </a:lnTo>
                <a:lnTo>
                  <a:pt x="213487" y="453389"/>
                </a:lnTo>
                <a:lnTo>
                  <a:pt x="191770" y="449579"/>
                </a:lnTo>
                <a:lnTo>
                  <a:pt x="150749" y="436879"/>
                </a:lnTo>
                <a:lnTo>
                  <a:pt x="113537" y="416560"/>
                </a:lnTo>
                <a:lnTo>
                  <a:pt x="81153" y="389889"/>
                </a:lnTo>
                <a:lnTo>
                  <a:pt x="54356" y="358139"/>
                </a:lnTo>
                <a:lnTo>
                  <a:pt x="34162" y="321310"/>
                </a:lnTo>
                <a:lnTo>
                  <a:pt x="21336" y="279400"/>
                </a:lnTo>
                <a:lnTo>
                  <a:pt x="16827" y="236220"/>
                </a:lnTo>
                <a:lnTo>
                  <a:pt x="16823" y="233679"/>
                </a:lnTo>
                <a:lnTo>
                  <a:pt x="17780" y="213360"/>
                </a:lnTo>
                <a:lnTo>
                  <a:pt x="26416" y="170179"/>
                </a:lnTo>
                <a:lnTo>
                  <a:pt x="43053" y="130810"/>
                </a:lnTo>
                <a:lnTo>
                  <a:pt x="66421" y="96520"/>
                </a:lnTo>
                <a:lnTo>
                  <a:pt x="96138" y="66039"/>
                </a:lnTo>
                <a:lnTo>
                  <a:pt x="130937" y="43179"/>
                </a:lnTo>
                <a:lnTo>
                  <a:pt x="170053" y="26670"/>
                </a:lnTo>
                <a:lnTo>
                  <a:pt x="212598" y="17779"/>
                </a:lnTo>
                <a:lnTo>
                  <a:pt x="235076" y="16510"/>
                </a:lnTo>
                <a:lnTo>
                  <a:pt x="322495" y="16510"/>
                </a:lnTo>
                <a:lnTo>
                  <a:pt x="304292" y="10160"/>
                </a:lnTo>
                <a:lnTo>
                  <a:pt x="281686" y="3810"/>
                </a:lnTo>
                <a:lnTo>
                  <a:pt x="258191" y="0"/>
                </a:lnTo>
                <a:close/>
              </a:path>
              <a:path w="471170" h="469900">
                <a:moveTo>
                  <a:pt x="322495" y="16510"/>
                </a:moveTo>
                <a:lnTo>
                  <a:pt x="235076" y="16510"/>
                </a:lnTo>
                <a:lnTo>
                  <a:pt x="257429" y="17779"/>
                </a:lnTo>
                <a:lnTo>
                  <a:pt x="279146" y="20320"/>
                </a:lnTo>
                <a:lnTo>
                  <a:pt x="320294" y="33020"/>
                </a:lnTo>
                <a:lnTo>
                  <a:pt x="357378" y="53339"/>
                </a:lnTo>
                <a:lnTo>
                  <a:pt x="389890" y="80010"/>
                </a:lnTo>
                <a:lnTo>
                  <a:pt x="416560" y="113029"/>
                </a:lnTo>
                <a:lnTo>
                  <a:pt x="436880" y="149860"/>
                </a:lnTo>
                <a:lnTo>
                  <a:pt x="449580" y="190500"/>
                </a:lnTo>
                <a:lnTo>
                  <a:pt x="454088" y="233679"/>
                </a:lnTo>
                <a:lnTo>
                  <a:pt x="454092" y="236220"/>
                </a:lnTo>
                <a:lnTo>
                  <a:pt x="453136" y="256539"/>
                </a:lnTo>
                <a:lnTo>
                  <a:pt x="444500" y="299720"/>
                </a:lnTo>
                <a:lnTo>
                  <a:pt x="427990" y="339089"/>
                </a:lnTo>
                <a:lnTo>
                  <a:pt x="404495" y="373379"/>
                </a:lnTo>
                <a:lnTo>
                  <a:pt x="374904" y="403860"/>
                </a:lnTo>
                <a:lnTo>
                  <a:pt x="340106" y="426720"/>
                </a:lnTo>
                <a:lnTo>
                  <a:pt x="300863" y="444500"/>
                </a:lnTo>
                <a:lnTo>
                  <a:pt x="258318" y="452120"/>
                </a:lnTo>
                <a:lnTo>
                  <a:pt x="235838" y="453389"/>
                </a:lnTo>
                <a:lnTo>
                  <a:pt x="324696" y="453389"/>
                </a:lnTo>
                <a:lnTo>
                  <a:pt x="368173" y="429260"/>
                </a:lnTo>
                <a:lnTo>
                  <a:pt x="402844" y="400050"/>
                </a:lnTo>
                <a:lnTo>
                  <a:pt x="431292" y="365760"/>
                </a:lnTo>
                <a:lnTo>
                  <a:pt x="452882" y="325120"/>
                </a:lnTo>
                <a:lnTo>
                  <a:pt x="466344" y="281939"/>
                </a:lnTo>
                <a:lnTo>
                  <a:pt x="470916" y="233679"/>
                </a:lnTo>
                <a:lnTo>
                  <a:pt x="469519" y="209550"/>
                </a:lnTo>
                <a:lnTo>
                  <a:pt x="459994" y="163829"/>
                </a:lnTo>
                <a:lnTo>
                  <a:pt x="441960" y="121920"/>
                </a:lnTo>
                <a:lnTo>
                  <a:pt x="416433" y="85089"/>
                </a:lnTo>
                <a:lnTo>
                  <a:pt x="384301" y="52070"/>
                </a:lnTo>
                <a:lnTo>
                  <a:pt x="346710" y="27939"/>
                </a:lnTo>
                <a:lnTo>
                  <a:pt x="326136" y="17779"/>
                </a:lnTo>
                <a:lnTo>
                  <a:pt x="322495" y="16510"/>
                </a:lnTo>
                <a:close/>
              </a:path>
              <a:path w="471170" h="469900">
                <a:moveTo>
                  <a:pt x="235838" y="33020"/>
                </a:moveTo>
                <a:lnTo>
                  <a:pt x="195199" y="36829"/>
                </a:lnTo>
                <a:lnTo>
                  <a:pt x="157225" y="49529"/>
                </a:lnTo>
                <a:lnTo>
                  <a:pt x="122936" y="67310"/>
                </a:lnTo>
                <a:lnTo>
                  <a:pt x="92963" y="92710"/>
                </a:lnTo>
                <a:lnTo>
                  <a:pt x="68199" y="121920"/>
                </a:lnTo>
                <a:lnTo>
                  <a:pt x="49530" y="156210"/>
                </a:lnTo>
                <a:lnTo>
                  <a:pt x="37719" y="194310"/>
                </a:lnTo>
                <a:lnTo>
                  <a:pt x="33591" y="233679"/>
                </a:lnTo>
                <a:lnTo>
                  <a:pt x="33583" y="236220"/>
                </a:lnTo>
                <a:lnTo>
                  <a:pt x="34417" y="255270"/>
                </a:lnTo>
                <a:lnTo>
                  <a:pt x="42418" y="294639"/>
                </a:lnTo>
                <a:lnTo>
                  <a:pt x="57785" y="331470"/>
                </a:lnTo>
                <a:lnTo>
                  <a:pt x="79375" y="363220"/>
                </a:lnTo>
                <a:lnTo>
                  <a:pt x="106680" y="391160"/>
                </a:lnTo>
                <a:lnTo>
                  <a:pt x="138937" y="412750"/>
                </a:lnTo>
                <a:lnTo>
                  <a:pt x="175006" y="427989"/>
                </a:lnTo>
                <a:lnTo>
                  <a:pt x="214375" y="435610"/>
                </a:lnTo>
                <a:lnTo>
                  <a:pt x="235076" y="436879"/>
                </a:lnTo>
                <a:lnTo>
                  <a:pt x="255650" y="435610"/>
                </a:lnTo>
                <a:lnTo>
                  <a:pt x="275717" y="433070"/>
                </a:lnTo>
                <a:lnTo>
                  <a:pt x="295148" y="427989"/>
                </a:lnTo>
                <a:lnTo>
                  <a:pt x="313690" y="421639"/>
                </a:lnTo>
                <a:lnTo>
                  <a:pt x="316211" y="420370"/>
                </a:lnTo>
                <a:lnTo>
                  <a:pt x="234187" y="420370"/>
                </a:lnTo>
                <a:lnTo>
                  <a:pt x="215137" y="419100"/>
                </a:lnTo>
                <a:lnTo>
                  <a:pt x="162306" y="405129"/>
                </a:lnTo>
                <a:lnTo>
                  <a:pt x="116712" y="377189"/>
                </a:lnTo>
                <a:lnTo>
                  <a:pt x="81153" y="337820"/>
                </a:lnTo>
                <a:lnTo>
                  <a:pt x="58166" y="289560"/>
                </a:lnTo>
                <a:lnTo>
                  <a:pt x="50292" y="233679"/>
                </a:lnTo>
                <a:lnTo>
                  <a:pt x="51308" y="214629"/>
                </a:lnTo>
                <a:lnTo>
                  <a:pt x="65278" y="162560"/>
                </a:lnTo>
                <a:lnTo>
                  <a:pt x="93345" y="116839"/>
                </a:lnTo>
                <a:lnTo>
                  <a:pt x="132969" y="81279"/>
                </a:lnTo>
                <a:lnTo>
                  <a:pt x="181737" y="57150"/>
                </a:lnTo>
                <a:lnTo>
                  <a:pt x="236728" y="49529"/>
                </a:lnTo>
                <a:lnTo>
                  <a:pt x="314451" y="49529"/>
                </a:lnTo>
                <a:lnTo>
                  <a:pt x="295910" y="41910"/>
                </a:lnTo>
                <a:lnTo>
                  <a:pt x="276606" y="36829"/>
                </a:lnTo>
                <a:lnTo>
                  <a:pt x="256540" y="34289"/>
                </a:lnTo>
                <a:lnTo>
                  <a:pt x="235838" y="33020"/>
                </a:lnTo>
                <a:close/>
              </a:path>
              <a:path w="471170" h="469900">
                <a:moveTo>
                  <a:pt x="314451" y="49529"/>
                </a:moveTo>
                <a:lnTo>
                  <a:pt x="236728" y="49529"/>
                </a:lnTo>
                <a:lnTo>
                  <a:pt x="255778" y="50800"/>
                </a:lnTo>
                <a:lnTo>
                  <a:pt x="273938" y="53339"/>
                </a:lnTo>
                <a:lnTo>
                  <a:pt x="324866" y="72389"/>
                </a:lnTo>
                <a:lnTo>
                  <a:pt x="367284" y="105410"/>
                </a:lnTo>
                <a:lnTo>
                  <a:pt x="398907" y="148589"/>
                </a:lnTo>
                <a:lnTo>
                  <a:pt x="417068" y="199389"/>
                </a:lnTo>
                <a:lnTo>
                  <a:pt x="420624" y="236220"/>
                </a:lnTo>
                <a:lnTo>
                  <a:pt x="419608" y="255270"/>
                </a:lnTo>
                <a:lnTo>
                  <a:pt x="405638" y="308610"/>
                </a:lnTo>
                <a:lnTo>
                  <a:pt x="377571" y="354329"/>
                </a:lnTo>
                <a:lnTo>
                  <a:pt x="338074" y="389889"/>
                </a:lnTo>
                <a:lnTo>
                  <a:pt x="289433" y="412750"/>
                </a:lnTo>
                <a:lnTo>
                  <a:pt x="234187" y="420370"/>
                </a:lnTo>
                <a:lnTo>
                  <a:pt x="316211" y="420370"/>
                </a:lnTo>
                <a:lnTo>
                  <a:pt x="363600" y="391160"/>
                </a:lnTo>
                <a:lnTo>
                  <a:pt x="391033" y="364489"/>
                </a:lnTo>
                <a:lnTo>
                  <a:pt x="412876" y="331470"/>
                </a:lnTo>
                <a:lnTo>
                  <a:pt x="428244" y="295910"/>
                </a:lnTo>
                <a:lnTo>
                  <a:pt x="436372" y="256539"/>
                </a:lnTo>
                <a:lnTo>
                  <a:pt x="437332" y="233679"/>
                </a:lnTo>
                <a:lnTo>
                  <a:pt x="436499" y="214629"/>
                </a:lnTo>
                <a:lnTo>
                  <a:pt x="428498" y="175260"/>
                </a:lnTo>
                <a:lnTo>
                  <a:pt x="413258" y="139700"/>
                </a:lnTo>
                <a:lnTo>
                  <a:pt x="391541" y="106679"/>
                </a:lnTo>
                <a:lnTo>
                  <a:pt x="364236" y="80010"/>
                </a:lnTo>
                <a:lnTo>
                  <a:pt x="332105" y="57150"/>
                </a:lnTo>
                <a:lnTo>
                  <a:pt x="314451" y="49529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7271" y="157683"/>
            <a:ext cx="6569456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491" y="1961515"/>
            <a:ext cx="8321675" cy="2576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4880" marR="5080" indent="-932815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solidFill>
                  <a:srgbClr val="D16248"/>
                </a:solidFill>
                <a:latin typeface="Georgia"/>
                <a:cs typeface="Georgia"/>
              </a:rPr>
              <a:t>APPLICATION OF </a:t>
            </a:r>
            <a:r>
              <a:rPr sz="4200" b="0" dirty="0">
                <a:solidFill>
                  <a:srgbClr val="D16248"/>
                </a:solidFill>
                <a:latin typeface="Georgia"/>
                <a:cs typeface="Georgia"/>
              </a:rPr>
              <a:t>PARTIAL  </a:t>
            </a:r>
            <a:r>
              <a:rPr sz="4200" b="0" spc="-5" dirty="0">
                <a:solidFill>
                  <a:srgbClr val="D16248"/>
                </a:solidFill>
                <a:latin typeface="Georgia"/>
                <a:cs typeface="Georgia"/>
              </a:rPr>
              <a:t>DIFFERENTIATION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371600" y="3886200"/>
            <a:ext cx="6400800" cy="830997"/>
          </a:xfrm>
        </p:spPr>
        <p:txBody>
          <a:bodyPr/>
          <a:lstStyle/>
          <a:p>
            <a:pPr algn="ctr"/>
            <a:r>
              <a:rPr lang="en-US" dirty="0" smtClean="0"/>
              <a:t>RITU DAVE </a:t>
            </a:r>
          </a:p>
          <a:p>
            <a:pPr algn="ctr"/>
            <a:r>
              <a:rPr lang="en-US" dirty="0" smtClean="0"/>
              <a:t>DEPARTMENT OF MATHEMATICS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412750"/>
            <a:ext cx="47593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Georgia"/>
                <a:cs typeface="Georgia"/>
              </a:rPr>
              <a:t>TAYLOR’s</a:t>
            </a:r>
            <a:r>
              <a:rPr sz="3300" b="0" spc="-75" dirty="0">
                <a:latin typeface="Georgia"/>
                <a:cs typeface="Georgia"/>
              </a:rPr>
              <a:t> </a:t>
            </a:r>
            <a:r>
              <a:rPr sz="3300" b="0" spc="-5" dirty="0">
                <a:latin typeface="Georgia"/>
                <a:cs typeface="Georgia"/>
              </a:rPr>
              <a:t>EXPANSIONS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100" y="1726133"/>
            <a:ext cx="8013700" cy="3291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685" indent="-274955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714"/>
              <a:buFont typeface="Wingdings 2"/>
              <a:buChar char=""/>
              <a:tabLst>
                <a:tab pos="2686685" algn="l"/>
                <a:tab pos="2687320" algn="l"/>
                <a:tab pos="5114290" algn="l"/>
              </a:tabLst>
            </a:pPr>
            <a:r>
              <a:rPr sz="2100" dirty="0">
                <a:latin typeface="Georgia"/>
                <a:cs typeface="Georgia"/>
              </a:rPr>
              <a:t>There</a:t>
            </a:r>
            <a:r>
              <a:rPr sz="2100" spc="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are</a:t>
            </a:r>
            <a:r>
              <a:rPr sz="2100" spc="1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functions	</a:t>
            </a:r>
            <a:r>
              <a:rPr sz="2100" i="1" dirty="0">
                <a:latin typeface="Georgia"/>
                <a:cs typeface="Georgia"/>
              </a:rPr>
              <a:t>f</a:t>
            </a:r>
            <a:r>
              <a:rPr sz="2100" i="1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(x)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850">
              <a:latin typeface="Times New Roman"/>
              <a:cs typeface="Times New Roman"/>
            </a:endParaRPr>
          </a:p>
          <a:p>
            <a:pPr marL="566420" indent="-274955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3333"/>
              <a:buFont typeface="Wingdings 2"/>
              <a:buChar char=""/>
              <a:tabLst>
                <a:tab pos="566420" algn="l"/>
                <a:tab pos="567055" algn="l"/>
              </a:tabLst>
            </a:pPr>
            <a:r>
              <a:rPr sz="2100" spc="-5" dirty="0">
                <a:latin typeface="Georgia"/>
                <a:cs typeface="Georgia"/>
              </a:rPr>
              <a:t>whose formally generated Taylor </a:t>
            </a:r>
            <a:r>
              <a:rPr sz="2100" dirty="0">
                <a:latin typeface="Georgia"/>
                <a:cs typeface="Georgia"/>
              </a:rPr>
              <a:t>series </a:t>
            </a:r>
            <a:r>
              <a:rPr sz="2100" spc="-5" dirty="0">
                <a:latin typeface="Georgia"/>
                <a:cs typeface="Georgia"/>
              </a:rPr>
              <a:t>do </a:t>
            </a:r>
            <a:r>
              <a:rPr sz="2100" dirty="0">
                <a:latin typeface="Georgia"/>
                <a:cs typeface="Georgia"/>
              </a:rPr>
              <a:t>not </a:t>
            </a:r>
            <a:r>
              <a:rPr sz="2100" spc="-5" dirty="0">
                <a:latin typeface="Georgia"/>
                <a:cs typeface="Georgia"/>
              </a:rPr>
              <a:t>converge to</a:t>
            </a:r>
            <a:r>
              <a:rPr sz="2100" spc="70" dirty="0">
                <a:latin typeface="Georgia"/>
                <a:cs typeface="Georgia"/>
              </a:rPr>
              <a:t> </a:t>
            </a:r>
            <a:r>
              <a:rPr sz="2100" spc="-5" dirty="0">
                <a:latin typeface="Georgia"/>
                <a:cs typeface="Georgia"/>
              </a:rPr>
              <a:t>it.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Times New Roman"/>
              <a:cs typeface="Times New Roman"/>
            </a:endParaRPr>
          </a:p>
          <a:p>
            <a:pPr marL="299720" indent="-274955">
              <a:lnSpc>
                <a:spcPct val="100000"/>
              </a:lnSpc>
              <a:buClr>
                <a:srgbClr val="D16248"/>
              </a:buClr>
              <a:buSzPct val="85714"/>
              <a:buFont typeface="Wingdings 2"/>
              <a:buChar char=""/>
              <a:tabLst>
                <a:tab pos="299720" algn="l"/>
                <a:tab pos="300355" algn="l"/>
              </a:tabLst>
            </a:pPr>
            <a:r>
              <a:rPr sz="2100" dirty="0">
                <a:latin typeface="Georgia"/>
                <a:cs typeface="Georgia"/>
              </a:rPr>
              <a:t>A </a:t>
            </a:r>
            <a:r>
              <a:rPr sz="2100" spc="-10" dirty="0">
                <a:latin typeface="Georgia"/>
                <a:cs typeface="Georgia"/>
              </a:rPr>
              <a:t>condition </a:t>
            </a:r>
            <a:r>
              <a:rPr sz="2100" spc="-5" dirty="0">
                <a:latin typeface="Georgia"/>
                <a:cs typeface="Georgia"/>
              </a:rPr>
              <a:t>that guarantees that </a:t>
            </a:r>
            <a:r>
              <a:rPr sz="2100" b="1" spc="-5" dirty="0">
                <a:solidFill>
                  <a:srgbClr val="FF0000"/>
                </a:solidFill>
                <a:latin typeface="Georgia"/>
                <a:cs typeface="Georgia"/>
              </a:rPr>
              <a:t>this will </a:t>
            </a:r>
            <a:r>
              <a:rPr sz="2100" b="1" dirty="0">
                <a:solidFill>
                  <a:srgbClr val="FF0000"/>
                </a:solidFill>
                <a:latin typeface="Georgia"/>
                <a:cs typeface="Georgia"/>
              </a:rPr>
              <a:t>not </a:t>
            </a:r>
            <a:r>
              <a:rPr sz="2100" b="1" spc="-5" dirty="0">
                <a:solidFill>
                  <a:srgbClr val="FF0000"/>
                </a:solidFill>
                <a:latin typeface="Georgia"/>
                <a:cs typeface="Georgia"/>
              </a:rPr>
              <a:t>happen </a:t>
            </a:r>
            <a:r>
              <a:rPr sz="2100" spc="-5" dirty="0">
                <a:latin typeface="Georgia"/>
                <a:cs typeface="Georgia"/>
              </a:rPr>
              <a:t>says</a:t>
            </a:r>
            <a:r>
              <a:rPr sz="2100" spc="120" dirty="0">
                <a:latin typeface="Georgia"/>
                <a:cs typeface="Georgia"/>
              </a:rPr>
              <a:t> </a:t>
            </a:r>
            <a:r>
              <a:rPr sz="2100" spc="-5" dirty="0">
                <a:latin typeface="Georgia"/>
                <a:cs typeface="Georgia"/>
              </a:rPr>
              <a:t>that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D16248"/>
              </a:buClr>
              <a:buFont typeface="Wingdings 2"/>
              <a:buChar char=""/>
            </a:pPr>
            <a:endParaRPr sz="2850">
              <a:latin typeface="Times New Roman"/>
              <a:cs typeface="Times New Roman"/>
            </a:endParaRPr>
          </a:p>
          <a:p>
            <a:pPr marL="1293495" lvl="1" indent="-274955">
              <a:lnSpc>
                <a:spcPct val="100000"/>
              </a:lnSpc>
              <a:buClr>
                <a:srgbClr val="D16248"/>
              </a:buClr>
              <a:buSzPct val="83333"/>
              <a:buFont typeface="Wingdings 2"/>
              <a:buChar char=""/>
              <a:tabLst>
                <a:tab pos="1293495" algn="l"/>
                <a:tab pos="1294130" algn="l"/>
              </a:tabLst>
            </a:pPr>
            <a:r>
              <a:rPr sz="2100" spc="-5" dirty="0">
                <a:latin typeface="Georgia"/>
                <a:cs typeface="Georgia"/>
              </a:rPr>
              <a:t>the derivatives of </a:t>
            </a:r>
            <a:r>
              <a:rPr sz="2100" i="1" dirty="0">
                <a:latin typeface="Georgia"/>
                <a:cs typeface="Georgia"/>
              </a:rPr>
              <a:t>f </a:t>
            </a:r>
            <a:r>
              <a:rPr sz="2100" dirty="0">
                <a:latin typeface="Georgia"/>
                <a:cs typeface="Georgia"/>
              </a:rPr>
              <a:t>(</a:t>
            </a:r>
            <a:r>
              <a:rPr sz="2100" i="1" dirty="0">
                <a:latin typeface="Georgia"/>
                <a:cs typeface="Georgia"/>
              </a:rPr>
              <a:t>x</a:t>
            </a:r>
            <a:r>
              <a:rPr sz="2100" dirty="0">
                <a:latin typeface="Georgia"/>
                <a:cs typeface="Georgia"/>
              </a:rPr>
              <a:t>) are all </a:t>
            </a:r>
            <a:r>
              <a:rPr sz="2100" spc="-5" dirty="0">
                <a:latin typeface="Georgia"/>
                <a:cs typeface="Georgia"/>
              </a:rPr>
              <a:t>uniformly</a:t>
            </a:r>
            <a:r>
              <a:rPr sz="2100" spc="2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bounded</a:t>
            </a:r>
            <a:endParaRPr sz="21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buClr>
                <a:srgbClr val="D16248"/>
              </a:buClr>
              <a:buFont typeface="Wingdings 2"/>
              <a:buChar char=""/>
            </a:pPr>
            <a:endParaRPr sz="2850">
              <a:latin typeface="Times New Roman"/>
              <a:cs typeface="Times New Roman"/>
            </a:endParaRPr>
          </a:p>
          <a:p>
            <a:pPr marL="2649855" lvl="2" indent="-274955">
              <a:lnSpc>
                <a:spcPct val="100000"/>
              </a:lnSpc>
              <a:buClr>
                <a:srgbClr val="D16248"/>
              </a:buClr>
              <a:buSzPct val="85714"/>
              <a:buFont typeface="Wingdings 2"/>
              <a:buChar char=""/>
              <a:tabLst>
                <a:tab pos="2649855" algn="l"/>
                <a:tab pos="2650490" algn="l"/>
              </a:tabLst>
            </a:pPr>
            <a:r>
              <a:rPr sz="2100" dirty="0">
                <a:latin typeface="Georgia"/>
                <a:cs typeface="Georgia"/>
              </a:rPr>
              <a:t>in a </a:t>
            </a:r>
            <a:r>
              <a:rPr sz="2100" spc="-5" dirty="0">
                <a:latin typeface="Georgia"/>
                <a:cs typeface="Georgia"/>
              </a:rPr>
              <a:t>neighbourhood of</a:t>
            </a:r>
            <a:r>
              <a:rPr sz="2100" spc="30" dirty="0">
                <a:latin typeface="Georgia"/>
                <a:cs typeface="Georgia"/>
              </a:rPr>
              <a:t> </a:t>
            </a:r>
            <a:r>
              <a:rPr sz="2100" i="1" dirty="0">
                <a:latin typeface="Georgia"/>
                <a:cs typeface="Georgia"/>
              </a:rPr>
              <a:t>x</a:t>
            </a:r>
            <a:r>
              <a:rPr sz="2100" baseline="-19841" dirty="0">
                <a:latin typeface="Georgia"/>
                <a:cs typeface="Georgia"/>
              </a:rPr>
              <a:t>0</a:t>
            </a:r>
            <a:r>
              <a:rPr sz="2100" dirty="0">
                <a:latin typeface="Georgia"/>
                <a:cs typeface="Georgia"/>
              </a:rPr>
              <a:t>.</a:t>
            </a:r>
            <a:endParaRPr sz="2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412750"/>
            <a:ext cx="47593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Georgia"/>
                <a:cs typeface="Georgia"/>
              </a:rPr>
              <a:t>TAYLOR’s</a:t>
            </a:r>
            <a:r>
              <a:rPr sz="3300" b="0" spc="-75" dirty="0">
                <a:latin typeface="Georgia"/>
                <a:cs typeface="Georgia"/>
              </a:rPr>
              <a:t> </a:t>
            </a:r>
            <a:r>
              <a:rPr sz="3300" b="0" spc="-5" dirty="0">
                <a:latin typeface="Georgia"/>
                <a:cs typeface="Georgia"/>
              </a:rPr>
              <a:t>EXPANSIONS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8114665" cy="1261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  <a:tab pos="6423660" algn="l"/>
              </a:tabLst>
            </a:pPr>
            <a:r>
              <a:rPr sz="2700" dirty="0">
                <a:latin typeface="Georgia"/>
                <a:cs typeface="Georgia"/>
              </a:rPr>
              <a:t>There are </a:t>
            </a:r>
            <a:r>
              <a:rPr sz="2700" spc="-5" dirty="0">
                <a:latin typeface="Georgia"/>
                <a:cs typeface="Georgia"/>
              </a:rPr>
              <a:t>functions </a:t>
            </a:r>
            <a:r>
              <a:rPr sz="2700" dirty="0">
                <a:latin typeface="Georgia"/>
                <a:cs typeface="Georgia"/>
              </a:rPr>
              <a:t>with a</a:t>
            </a:r>
            <a:r>
              <a:rPr sz="2700" spc="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Taylor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series	that, </a:t>
            </a:r>
            <a:r>
              <a:rPr sz="2700" dirty="0">
                <a:latin typeface="Georgia"/>
                <a:cs typeface="Georgia"/>
              </a:rPr>
              <a:t>as a  </a:t>
            </a:r>
            <a:r>
              <a:rPr sz="2700" spc="-5" dirty="0">
                <a:latin typeface="Georgia"/>
                <a:cs typeface="Georgia"/>
              </a:rPr>
              <a:t>power series, converges to </a:t>
            </a:r>
            <a:r>
              <a:rPr sz="2700" dirty="0">
                <a:latin typeface="Georgia"/>
                <a:cs typeface="Georgia"/>
              </a:rPr>
              <a:t>quite a </a:t>
            </a:r>
            <a:r>
              <a:rPr sz="2700" spc="-5" dirty="0">
                <a:latin typeface="Georgia"/>
                <a:cs typeface="Georgia"/>
              </a:rPr>
              <a:t>different function 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spc="-10" dirty="0">
                <a:latin typeface="Georgia"/>
                <a:cs typeface="Georgia"/>
              </a:rPr>
              <a:t>following </a:t>
            </a:r>
            <a:r>
              <a:rPr sz="2700" dirty="0">
                <a:latin typeface="Georgia"/>
                <a:cs typeface="Georgia"/>
              </a:rPr>
              <a:t>example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shows: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3074034"/>
            <a:ext cx="914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Example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94554" y="3131472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5983" y="0"/>
                </a:lnTo>
              </a:path>
            </a:pathLst>
          </a:custGeom>
          <a:ln w="73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762" y="3063558"/>
            <a:ext cx="227329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i="1" spc="44" baseline="-23809" dirty="0">
                <a:latin typeface="Times New Roman"/>
                <a:cs typeface="Times New Roman"/>
              </a:rPr>
              <a:t>x</a:t>
            </a:r>
            <a:r>
              <a:rPr sz="1000" spc="3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6478" y="2874903"/>
            <a:ext cx="33083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spc="7" baseline="-33730" dirty="0">
                <a:latin typeface="Symbol"/>
                <a:cs typeface="Symbol"/>
              </a:rPr>
              <a:t></a:t>
            </a:r>
            <a:r>
              <a:rPr sz="2100" spc="150" baseline="-3373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6685" y="3112327"/>
            <a:ext cx="1127760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i="1" spc="20" dirty="0">
                <a:latin typeface="Times New Roman"/>
                <a:cs typeface="Times New Roman"/>
              </a:rPr>
              <a:t>x </a:t>
            </a:r>
            <a:r>
              <a:rPr sz="2400" spc="25" dirty="0">
                <a:latin typeface="Symbol"/>
                <a:cs typeface="Symbol"/>
              </a:rPr>
              <a:t></a:t>
            </a:r>
            <a:r>
              <a:rPr sz="2400" spc="-2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0,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1587" y="3016921"/>
            <a:ext cx="3964304" cy="5073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920365" algn="l"/>
              </a:tabLst>
            </a:pPr>
            <a:r>
              <a:rPr sz="2400" i="1" spc="10" dirty="0">
                <a:latin typeface="Times New Roman"/>
                <a:cs typeface="Times New Roman"/>
              </a:rPr>
              <a:t>f </a:t>
            </a:r>
            <a:r>
              <a:rPr sz="4725" spc="-367" baseline="-2645" dirty="0">
                <a:latin typeface="Symbol"/>
                <a:cs typeface="Symbol"/>
              </a:rPr>
              <a:t></a:t>
            </a:r>
            <a:r>
              <a:rPr sz="4725" spc="-367" baseline="-2645" dirty="0">
                <a:latin typeface="Times New Roman"/>
                <a:cs typeface="Times New Roman"/>
              </a:rPr>
              <a:t> </a:t>
            </a:r>
            <a:r>
              <a:rPr sz="2400" i="1" spc="-30" dirty="0">
                <a:latin typeface="Times New Roman"/>
                <a:cs typeface="Times New Roman"/>
              </a:rPr>
              <a:t>x</a:t>
            </a:r>
            <a:r>
              <a:rPr sz="4725" spc="-44" baseline="-2645" dirty="0">
                <a:latin typeface="Symbol"/>
                <a:cs typeface="Symbol"/>
              </a:rPr>
              <a:t></a:t>
            </a:r>
            <a:r>
              <a:rPr sz="4725" spc="-540" baseline="-264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Symbol"/>
                <a:cs typeface="Symbol"/>
              </a:rPr>
              <a:t>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i="1" spc="20" dirty="0">
                <a:latin typeface="Times New Roman"/>
                <a:cs typeface="Times New Roman"/>
              </a:rPr>
              <a:t>e	</a:t>
            </a:r>
            <a:r>
              <a:rPr sz="2400" i="1" spc="10" dirty="0">
                <a:latin typeface="Times New Roman"/>
                <a:cs typeface="Times New Roman"/>
              </a:rPr>
              <a:t>f </a:t>
            </a:r>
            <a:r>
              <a:rPr sz="4725" spc="-120" baseline="-2645" dirty="0">
                <a:latin typeface="Symbol"/>
                <a:cs typeface="Symbol"/>
              </a:rPr>
              <a:t></a:t>
            </a:r>
            <a:r>
              <a:rPr sz="2400" spc="-80" dirty="0">
                <a:latin typeface="Times New Roman"/>
                <a:cs typeface="Times New Roman"/>
              </a:rPr>
              <a:t>0</a:t>
            </a:r>
            <a:r>
              <a:rPr sz="4725" spc="-120" baseline="-2645" dirty="0">
                <a:latin typeface="Symbol"/>
                <a:cs typeface="Symbol"/>
              </a:rPr>
              <a:t></a:t>
            </a:r>
            <a:r>
              <a:rPr sz="4725" spc="-120" baseline="-264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Symbol"/>
                <a:cs typeface="Symbol"/>
              </a:rPr>
              <a:t></a:t>
            </a:r>
            <a:r>
              <a:rPr sz="2400" spc="-21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581400"/>
            <a:ext cx="36957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81600" y="3657600"/>
            <a:ext cx="3695700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412750"/>
            <a:ext cx="47593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Georgia"/>
                <a:cs typeface="Georgia"/>
              </a:rPr>
              <a:t>TAYLOR’s</a:t>
            </a:r>
            <a:r>
              <a:rPr sz="3300" b="0" spc="-75" dirty="0">
                <a:latin typeface="Georgia"/>
                <a:cs typeface="Georgia"/>
              </a:rPr>
              <a:t> </a:t>
            </a:r>
            <a:r>
              <a:rPr sz="3300" b="0" spc="-5" dirty="0">
                <a:latin typeface="Georgia"/>
                <a:cs typeface="Georgia"/>
              </a:rPr>
              <a:t>EXPANSIONS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367" y="1523734"/>
            <a:ext cx="633730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i="1" spc="30" dirty="0">
                <a:latin typeface="Times New Roman"/>
                <a:cs typeface="Times New Roman"/>
              </a:rPr>
              <a:t>x </a:t>
            </a:r>
            <a:r>
              <a:rPr sz="2400" spc="35" dirty="0">
                <a:latin typeface="Symbol"/>
                <a:cs typeface="Symbol"/>
              </a:rPr>
              <a:t>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64361" y="2949050"/>
            <a:ext cx="305435" cy="0"/>
          </a:xfrm>
          <a:custGeom>
            <a:avLst/>
            <a:gdLst/>
            <a:ahLst/>
            <a:cxnLst/>
            <a:rect l="l" t="t" r="r" b="b"/>
            <a:pathLst>
              <a:path w="305435">
                <a:moveTo>
                  <a:pt x="0" y="0"/>
                </a:moveTo>
                <a:lnTo>
                  <a:pt x="305068" y="0"/>
                </a:lnTo>
              </a:path>
            </a:pathLst>
          </a:custGeom>
          <a:ln w="14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19716" y="2949050"/>
            <a:ext cx="668020" cy="0"/>
          </a:xfrm>
          <a:custGeom>
            <a:avLst/>
            <a:gdLst/>
            <a:ahLst/>
            <a:cxnLst/>
            <a:rect l="l" t="t" r="r" b="b"/>
            <a:pathLst>
              <a:path w="668020">
                <a:moveTo>
                  <a:pt x="0" y="0"/>
                </a:moveTo>
                <a:lnTo>
                  <a:pt x="667574" y="0"/>
                </a:lnTo>
              </a:path>
            </a:pathLst>
          </a:custGeom>
          <a:ln w="14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32810" y="2514574"/>
            <a:ext cx="17970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1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69424" y="2514574"/>
            <a:ext cx="17970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1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4579" y="2171026"/>
            <a:ext cx="227329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i="1" spc="44" baseline="-23809" dirty="0">
                <a:latin typeface="Times New Roman"/>
                <a:cs typeface="Times New Roman"/>
              </a:rPr>
              <a:t>x</a:t>
            </a:r>
            <a:r>
              <a:rPr sz="1000" spc="3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53388" y="2658048"/>
            <a:ext cx="226695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i="1" spc="44" baseline="-23809" dirty="0">
                <a:latin typeface="Times New Roman"/>
                <a:cs typeface="Times New Roman"/>
              </a:rPr>
              <a:t>x</a:t>
            </a:r>
            <a:r>
              <a:rPr sz="1000" spc="3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59722" y="2808635"/>
            <a:ext cx="31051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600" i="1" spc="52" baseline="-25462" dirty="0">
                <a:latin typeface="Times New Roman"/>
                <a:cs typeface="Times New Roman"/>
              </a:rPr>
              <a:t>x</a:t>
            </a:r>
            <a:r>
              <a:rPr sz="1400" spc="35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5216" y="2918226"/>
            <a:ext cx="657860" cy="64452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204"/>
              </a:spcBef>
            </a:pPr>
            <a:r>
              <a:rPr sz="1400" u="sng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400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00"/>
              </a:spcBef>
            </a:pPr>
            <a:r>
              <a:rPr sz="2400" i="1" spc="70" dirty="0">
                <a:latin typeface="Times New Roman"/>
                <a:cs typeface="Times New Roman"/>
              </a:rPr>
              <a:t>x</a:t>
            </a:r>
            <a:r>
              <a:rPr sz="2100" spc="37" baseline="43650" dirty="0">
                <a:latin typeface="Times New Roman"/>
                <a:cs typeface="Times New Roman"/>
              </a:rPr>
              <a:t>3</a:t>
            </a:r>
            <a:r>
              <a:rPr sz="2400" i="1" spc="245" dirty="0">
                <a:latin typeface="Times New Roman"/>
                <a:cs typeface="Times New Roman"/>
              </a:rPr>
              <a:t>e</a:t>
            </a:r>
            <a:r>
              <a:rPr sz="2100" i="1" spc="75" baseline="29761" dirty="0">
                <a:latin typeface="Times New Roman"/>
                <a:cs typeface="Times New Roman"/>
              </a:rPr>
              <a:t>x</a:t>
            </a:r>
            <a:r>
              <a:rPr sz="1500" spc="7" baseline="77777" dirty="0">
                <a:latin typeface="Times New Roman"/>
                <a:cs typeface="Times New Roman"/>
              </a:rPr>
              <a:t>2</a:t>
            </a:r>
            <a:endParaRPr sz="1500" baseline="77777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4438" y="2469737"/>
            <a:ext cx="381635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spc="135" baseline="-33730" dirty="0">
                <a:latin typeface="Symbol"/>
                <a:cs typeface="Symbol"/>
              </a:rPr>
              <a:t></a:t>
            </a:r>
            <a:r>
              <a:rPr sz="1400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400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21919" y="1976532"/>
            <a:ext cx="14414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10" dirty="0">
                <a:latin typeface="Symbol"/>
                <a:cs typeface="Symbol"/>
              </a:rPr>
              <a:t>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5755" y="1854421"/>
            <a:ext cx="57277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00" spc="135" baseline="-33730" dirty="0">
                <a:latin typeface="Symbol"/>
                <a:cs typeface="Symbol"/>
              </a:rPr>
              <a:t></a:t>
            </a:r>
            <a:r>
              <a:rPr sz="1400" u="sng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3600" spc="15" baseline="-21990" dirty="0">
                <a:latin typeface="Symbol"/>
                <a:cs typeface="Symbol"/>
              </a:rPr>
              <a:t></a:t>
            </a:r>
            <a:endParaRPr sz="3600" baseline="-2199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82477" y="2220187"/>
            <a:ext cx="58102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i="1" spc="10" dirty="0">
                <a:latin typeface="Times New Roman"/>
                <a:cs typeface="Times New Roman"/>
              </a:rPr>
              <a:t>d</a:t>
            </a:r>
            <a:r>
              <a:rPr sz="2400" i="1" spc="-175" dirty="0">
                <a:latin typeface="Times New Roman"/>
                <a:cs typeface="Times New Roman"/>
              </a:rPr>
              <a:t> </a:t>
            </a:r>
            <a:r>
              <a:rPr sz="3600" spc="15" baseline="-9259" dirty="0">
                <a:latin typeface="Symbol"/>
                <a:cs typeface="Symbol"/>
              </a:rPr>
              <a:t></a:t>
            </a:r>
            <a:r>
              <a:rPr sz="3600" spc="-517" baseline="-9259" dirty="0">
                <a:latin typeface="Times New Roman"/>
                <a:cs typeface="Times New Roman"/>
              </a:rPr>
              <a:t> </a:t>
            </a:r>
            <a:r>
              <a:rPr sz="2400" i="1" spc="10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99264" y="2269361"/>
            <a:ext cx="14414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10" dirty="0">
                <a:latin typeface="Symbol"/>
                <a:cs typeface="Symbol"/>
              </a:rPr>
              <a:t>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8224" y="2568687"/>
            <a:ext cx="1055370" cy="769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  <a:tabLst>
                <a:tab pos="233045" algn="l"/>
                <a:tab pos="910590" algn="l"/>
              </a:tabLst>
            </a:pP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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</a:t>
            </a:r>
            <a:endParaRPr sz="2400">
              <a:latin typeface="Symbol"/>
              <a:cs typeface="Symbol"/>
            </a:endParaRPr>
          </a:p>
          <a:p>
            <a:pPr marL="13970" algn="ctr">
              <a:lnSpc>
                <a:spcPct val="100000"/>
              </a:lnSpc>
              <a:spcBef>
                <a:spcPts val="90"/>
              </a:spcBef>
            </a:pPr>
            <a:r>
              <a:rPr sz="2400" i="1" spc="5" dirty="0">
                <a:latin typeface="Times New Roman"/>
                <a:cs typeface="Times New Roman"/>
              </a:rPr>
              <a:t>dx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4795" y="2611665"/>
            <a:ext cx="92583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i="1" spc="5" dirty="0">
                <a:latin typeface="Times New Roman"/>
                <a:cs typeface="Times New Roman"/>
              </a:rPr>
              <a:t>f </a:t>
            </a:r>
            <a:r>
              <a:rPr sz="2400" spc="-45" dirty="0">
                <a:latin typeface="Times New Roman"/>
                <a:cs typeface="Times New Roman"/>
              </a:rPr>
              <a:t>'</a:t>
            </a:r>
            <a:r>
              <a:rPr sz="4725" spc="-67" baseline="-2645" dirty="0">
                <a:latin typeface="Symbol"/>
                <a:cs typeface="Symbol"/>
              </a:rPr>
              <a:t></a:t>
            </a:r>
            <a:r>
              <a:rPr sz="4725" spc="-67" baseline="-2645" dirty="0">
                <a:latin typeface="Times New Roman"/>
                <a:cs typeface="Times New Roman"/>
              </a:rPr>
              <a:t> </a:t>
            </a:r>
            <a:r>
              <a:rPr sz="2400" i="1" spc="-35" dirty="0">
                <a:latin typeface="Times New Roman"/>
                <a:cs typeface="Times New Roman"/>
              </a:rPr>
              <a:t>x</a:t>
            </a:r>
            <a:r>
              <a:rPr sz="4725" spc="-52" baseline="-2645" dirty="0">
                <a:latin typeface="Symbol"/>
                <a:cs typeface="Symbol"/>
              </a:rPr>
              <a:t></a:t>
            </a:r>
            <a:r>
              <a:rPr sz="4725" spc="-885" baseline="-264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8582" y="2707209"/>
            <a:ext cx="19494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10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03618" y="2707209"/>
            <a:ext cx="75501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72770" algn="l"/>
              </a:tabLst>
            </a:pPr>
            <a:r>
              <a:rPr sz="2400" i="1" spc="10" dirty="0">
                <a:latin typeface="Times New Roman"/>
                <a:cs typeface="Times New Roman"/>
              </a:rPr>
              <a:t>e	</a:t>
            </a:r>
            <a:r>
              <a:rPr sz="2400" spc="10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4540" y="3607689"/>
            <a:ext cx="1395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Georgia"/>
                <a:cs typeface="Georgia"/>
              </a:rPr>
              <a:t>and for </a:t>
            </a:r>
            <a:r>
              <a:rPr sz="1800" i="1" dirty="0">
                <a:latin typeface="Georgia"/>
                <a:cs typeface="Georgia"/>
              </a:rPr>
              <a:t>x </a:t>
            </a:r>
            <a:r>
              <a:rPr sz="1800" dirty="0">
                <a:latin typeface="Georgia"/>
                <a:cs typeface="Georgia"/>
              </a:rPr>
              <a:t>=</a:t>
            </a:r>
            <a:r>
              <a:rPr sz="1800" spc="-8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0: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04964" y="5447460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3160" y="0"/>
                </a:lnTo>
              </a:path>
            </a:pathLst>
          </a:custGeom>
          <a:ln w="14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04512" y="5447460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>
                <a:moveTo>
                  <a:pt x="0" y="0"/>
                </a:moveTo>
                <a:lnTo>
                  <a:pt x="563599" y="0"/>
                </a:lnTo>
              </a:path>
            </a:pathLst>
          </a:custGeom>
          <a:ln w="14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47118" y="509537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2" y="0"/>
                </a:lnTo>
              </a:path>
            </a:pathLst>
          </a:custGeom>
          <a:ln w="7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34881" y="544746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285" y="0"/>
                </a:lnTo>
              </a:path>
            </a:pathLst>
          </a:custGeom>
          <a:ln w="14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12808" y="5447460"/>
            <a:ext cx="348615" cy="0"/>
          </a:xfrm>
          <a:custGeom>
            <a:avLst/>
            <a:gdLst/>
            <a:ahLst/>
            <a:cxnLst/>
            <a:rect l="l" t="t" r="r" b="b"/>
            <a:pathLst>
              <a:path w="348615">
                <a:moveTo>
                  <a:pt x="0" y="0"/>
                </a:moveTo>
                <a:lnTo>
                  <a:pt x="348381" y="0"/>
                </a:lnTo>
              </a:path>
            </a:pathLst>
          </a:custGeom>
          <a:ln w="14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27831" y="5447460"/>
            <a:ext cx="587375" cy="0"/>
          </a:xfrm>
          <a:custGeom>
            <a:avLst/>
            <a:gdLst/>
            <a:ahLst/>
            <a:cxnLst/>
            <a:rect l="l" t="t" r="r" b="b"/>
            <a:pathLst>
              <a:path w="587375">
                <a:moveTo>
                  <a:pt x="0" y="0"/>
                </a:moveTo>
                <a:lnTo>
                  <a:pt x="587061" y="0"/>
                </a:lnTo>
              </a:path>
            </a:pathLst>
          </a:custGeom>
          <a:ln w="14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519257" y="5442513"/>
            <a:ext cx="901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872948" y="5442513"/>
            <a:ext cx="901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12102" y="5667420"/>
            <a:ext cx="901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89890" y="5667420"/>
            <a:ext cx="901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06966" y="5431041"/>
            <a:ext cx="221615" cy="2374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350" u="sng" spc="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350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85021" y="5431041"/>
            <a:ext cx="221615" cy="2374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350" u="sng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350" u="sng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97075" y="5014736"/>
            <a:ext cx="17907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31531" y="5014736"/>
            <a:ext cx="17907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56146" y="4965734"/>
            <a:ext cx="226695" cy="2374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2025" i="1" spc="60" baseline="-24691" dirty="0">
                <a:latin typeface="Times New Roman"/>
                <a:cs typeface="Times New Roman"/>
              </a:rPr>
              <a:t>x</a:t>
            </a:r>
            <a:r>
              <a:rPr sz="1000" spc="4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21829" y="5014736"/>
            <a:ext cx="110489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i="1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51667" y="4612146"/>
            <a:ext cx="179070" cy="86614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28575">
              <a:lnSpc>
                <a:spcPct val="100000"/>
              </a:lnSpc>
              <a:spcBef>
                <a:spcPts val="430"/>
              </a:spcBef>
            </a:pPr>
            <a:r>
              <a:rPr sz="2400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98984" y="5444379"/>
            <a:ext cx="16129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00401" y="5667419"/>
            <a:ext cx="45529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i="1" spc="80" dirty="0">
                <a:latin typeface="Times New Roman"/>
                <a:cs typeface="Times New Roman"/>
              </a:rPr>
              <a:t>xe</a:t>
            </a:r>
            <a:r>
              <a:rPr sz="2025" i="1" spc="120" baseline="30864" dirty="0">
                <a:latin typeface="Times New Roman"/>
                <a:cs typeface="Times New Roman"/>
              </a:rPr>
              <a:t>x</a:t>
            </a:r>
            <a:endParaRPr sz="2025" baseline="30864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10926" y="5569704"/>
            <a:ext cx="32258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600" i="1" spc="202" baseline="-17361" dirty="0">
                <a:latin typeface="Times New Roman"/>
                <a:cs typeface="Times New Roman"/>
              </a:rPr>
              <a:t>e</a:t>
            </a:r>
            <a:r>
              <a:rPr sz="1350" i="1" spc="135" dirty="0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27294" y="4778055"/>
            <a:ext cx="382270" cy="2374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2025" spc="179" baseline="-34979" dirty="0">
                <a:latin typeface="Symbol"/>
                <a:cs typeface="Symbol"/>
              </a:rPr>
              <a:t></a:t>
            </a:r>
            <a:r>
              <a:rPr sz="1350" u="sng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350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71340" y="5510767"/>
            <a:ext cx="382270" cy="2374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350" i="1" spc="90" dirty="0">
                <a:latin typeface="Times New Roman"/>
                <a:cs typeface="Times New Roman"/>
              </a:rPr>
              <a:t>x</a:t>
            </a:r>
            <a:r>
              <a:rPr sz="1350" spc="75" dirty="0">
                <a:latin typeface="Symbol"/>
                <a:cs typeface="Symbol"/>
              </a:rPr>
              <a:t></a:t>
            </a:r>
            <a:r>
              <a:rPr sz="1350" spc="20" dirty="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370971" y="5510767"/>
            <a:ext cx="382270" cy="2374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350" i="1" spc="90" dirty="0">
                <a:latin typeface="Times New Roman"/>
                <a:cs typeface="Times New Roman"/>
              </a:rPr>
              <a:t>x</a:t>
            </a:r>
            <a:r>
              <a:rPr sz="1350" spc="75" dirty="0">
                <a:latin typeface="Symbol"/>
                <a:cs typeface="Symbol"/>
              </a:rPr>
              <a:t></a:t>
            </a:r>
            <a:r>
              <a:rPr sz="1350" spc="20" dirty="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01091" y="5510767"/>
            <a:ext cx="382270" cy="2374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350" i="1" spc="90" dirty="0">
                <a:latin typeface="Times New Roman"/>
                <a:cs typeface="Times New Roman"/>
              </a:rPr>
              <a:t>x</a:t>
            </a:r>
            <a:r>
              <a:rPr sz="1350" spc="75" dirty="0">
                <a:latin typeface="Symbol"/>
                <a:cs typeface="Symbol"/>
              </a:rPr>
              <a:t></a:t>
            </a:r>
            <a:r>
              <a:rPr sz="1350" spc="20" dirty="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36947" y="5382958"/>
            <a:ext cx="71818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i="1" spc="10" dirty="0">
                <a:latin typeface="Times New Roman"/>
                <a:cs typeface="Times New Roman"/>
              </a:rPr>
              <a:t>t </a:t>
            </a:r>
            <a:r>
              <a:rPr sz="1350" spc="55" dirty="0">
                <a:latin typeface="Symbol"/>
                <a:cs typeface="Symbol"/>
              </a:rPr>
              <a:t></a:t>
            </a:r>
            <a:r>
              <a:rPr sz="1350" spc="15" dirty="0">
                <a:latin typeface="Times New Roman"/>
                <a:cs typeface="Times New Roman"/>
              </a:rPr>
              <a:t> </a:t>
            </a:r>
            <a:r>
              <a:rPr sz="3600" i="1" spc="30" baseline="-18518" dirty="0">
                <a:latin typeface="Times New Roman"/>
                <a:cs typeface="Times New Roman"/>
              </a:rPr>
              <a:t>e</a:t>
            </a:r>
            <a:r>
              <a:rPr sz="2025" i="1" spc="30" baseline="12345" dirty="0">
                <a:latin typeface="Times New Roman"/>
                <a:cs typeface="Times New Roman"/>
              </a:rPr>
              <a:t>t</a:t>
            </a:r>
            <a:endParaRPr sz="2025" baseline="12345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951681" y="5382958"/>
            <a:ext cx="95758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i="1" spc="10" dirty="0">
                <a:latin typeface="Times New Roman"/>
                <a:cs typeface="Times New Roman"/>
              </a:rPr>
              <a:t>t </a:t>
            </a:r>
            <a:r>
              <a:rPr sz="1350" spc="55" dirty="0">
                <a:latin typeface="Symbol"/>
                <a:cs typeface="Symbol"/>
              </a:rPr>
              <a:t></a:t>
            </a:r>
            <a:r>
              <a:rPr sz="1350" spc="45" dirty="0">
                <a:latin typeface="Times New Roman"/>
                <a:cs typeface="Times New Roman"/>
              </a:rPr>
              <a:t> </a:t>
            </a:r>
            <a:r>
              <a:rPr sz="3600" spc="7" baseline="-18518" dirty="0">
                <a:latin typeface="Times New Roman"/>
                <a:cs typeface="Times New Roman"/>
              </a:rPr>
              <a:t>2</a:t>
            </a:r>
            <a:r>
              <a:rPr sz="3600" i="1" spc="7" baseline="-18518" dirty="0">
                <a:latin typeface="Times New Roman"/>
                <a:cs typeface="Times New Roman"/>
              </a:rPr>
              <a:t>te</a:t>
            </a:r>
            <a:r>
              <a:rPr sz="2025" i="1" spc="7" baseline="12345" dirty="0">
                <a:latin typeface="Times New Roman"/>
                <a:cs typeface="Times New Roman"/>
              </a:rPr>
              <a:t>t</a:t>
            </a:r>
            <a:endParaRPr sz="2025" baseline="12345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06975" y="5014736"/>
            <a:ext cx="934719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</a:tabLst>
            </a:pPr>
            <a:r>
              <a:rPr sz="2400" i="1" dirty="0">
                <a:latin typeface="Times New Roman"/>
                <a:cs typeface="Times New Roman"/>
              </a:rPr>
              <a:t>e	</a:t>
            </a:r>
            <a:r>
              <a:rPr sz="2400" spc="5" dirty="0">
                <a:latin typeface="Symbol"/>
                <a:cs typeface="Symbol"/>
              </a:rPr>
              <a:t></a:t>
            </a:r>
            <a:r>
              <a:rPr sz="2400" spc="-3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4604" y="5111217"/>
            <a:ext cx="1394460" cy="5054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i="1" dirty="0">
                <a:latin typeface="Times New Roman"/>
                <a:cs typeface="Times New Roman"/>
              </a:rPr>
              <a:t>f </a:t>
            </a:r>
            <a:r>
              <a:rPr sz="2400" spc="-45" dirty="0">
                <a:latin typeface="Times New Roman"/>
                <a:cs typeface="Times New Roman"/>
              </a:rPr>
              <a:t>'</a:t>
            </a:r>
            <a:r>
              <a:rPr sz="4725" spc="-67" baseline="-2645" dirty="0">
                <a:latin typeface="Symbol"/>
                <a:cs typeface="Symbol"/>
              </a:rPr>
              <a:t></a:t>
            </a:r>
            <a:r>
              <a:rPr sz="4725" spc="-982" baseline="-2645" dirty="0">
                <a:latin typeface="Times New Roman"/>
                <a:cs typeface="Times New Roman"/>
              </a:rPr>
              <a:t> </a:t>
            </a:r>
            <a:r>
              <a:rPr sz="2400" i="1" spc="-40" dirty="0">
                <a:latin typeface="Times New Roman"/>
                <a:cs typeface="Times New Roman"/>
              </a:rPr>
              <a:t>x</a:t>
            </a:r>
            <a:r>
              <a:rPr sz="4725" spc="-60" baseline="-2645" dirty="0">
                <a:latin typeface="Symbol"/>
                <a:cs typeface="Symbol"/>
              </a:rPr>
              <a:t></a:t>
            </a:r>
            <a:r>
              <a:rPr sz="4725" spc="-60" baseline="-264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lim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05761" y="5206449"/>
            <a:ext cx="66294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lim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435926" y="5206449"/>
            <a:ext cx="66294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lim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13328" y="5206449"/>
            <a:ext cx="66230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lim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27973" y="5206449"/>
            <a:ext cx="66230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lim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81404" y="5206449"/>
            <a:ext cx="41148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412750"/>
            <a:ext cx="47593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Georgia"/>
                <a:cs typeface="Georgia"/>
              </a:rPr>
              <a:t>TAYLOR’s</a:t>
            </a:r>
            <a:r>
              <a:rPr sz="3300" b="0" spc="-75" dirty="0">
                <a:latin typeface="Georgia"/>
                <a:cs typeface="Georgia"/>
              </a:rPr>
              <a:t> </a:t>
            </a:r>
            <a:r>
              <a:rPr sz="3300" b="0" spc="-5" dirty="0">
                <a:latin typeface="Georgia"/>
                <a:cs typeface="Georgia"/>
              </a:rPr>
              <a:t>EXPANSIONS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12103" y="3135333"/>
            <a:ext cx="2083924" cy="309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1640" y="2083434"/>
            <a:ext cx="7176770" cy="2094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Georgia"/>
                <a:cs typeface="Georgia"/>
              </a:rPr>
              <a:t>In </a:t>
            </a:r>
            <a:r>
              <a:rPr sz="1800" dirty="0">
                <a:latin typeface="Georgia"/>
                <a:cs typeface="Georgia"/>
              </a:rPr>
              <a:t>a </a:t>
            </a:r>
            <a:r>
              <a:rPr sz="1800" spc="-5" dirty="0">
                <a:latin typeface="Georgia"/>
                <a:cs typeface="Georgia"/>
              </a:rPr>
              <a:t>similar way, </a:t>
            </a:r>
            <a:r>
              <a:rPr sz="1800" dirty="0">
                <a:latin typeface="Georgia"/>
                <a:cs typeface="Georgia"/>
              </a:rPr>
              <a:t>we </a:t>
            </a:r>
            <a:r>
              <a:rPr sz="1800" spc="-5" dirty="0">
                <a:latin typeface="Georgia"/>
                <a:cs typeface="Georgia"/>
              </a:rPr>
              <a:t>could also show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that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153035">
              <a:lnSpc>
                <a:spcPct val="100000"/>
              </a:lnSpc>
              <a:tabLst>
                <a:tab pos="3945890" algn="l"/>
              </a:tabLst>
            </a:pPr>
            <a:r>
              <a:rPr sz="2400" spc="40" dirty="0">
                <a:latin typeface="Times New Roman"/>
                <a:cs typeface="Times New Roman"/>
              </a:rPr>
              <a:t>0 </a:t>
            </a:r>
            <a:r>
              <a:rPr sz="2400" spc="40" dirty="0">
                <a:latin typeface="Symbol"/>
                <a:cs typeface="Symbol"/>
              </a:rPr>
              <a:t>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i="1" spc="20" dirty="0">
                <a:latin typeface="Times New Roman"/>
                <a:cs typeface="Times New Roman"/>
              </a:rPr>
              <a:t>f </a:t>
            </a:r>
            <a:r>
              <a:rPr sz="4725" spc="-112" baseline="-2645" dirty="0">
                <a:latin typeface="Symbol"/>
                <a:cs typeface="Symbol"/>
              </a:rPr>
              <a:t></a:t>
            </a:r>
            <a:r>
              <a:rPr sz="2400" spc="-75" dirty="0">
                <a:latin typeface="Times New Roman"/>
                <a:cs typeface="Times New Roman"/>
              </a:rPr>
              <a:t>0</a:t>
            </a:r>
            <a:r>
              <a:rPr sz="4725" spc="-112" baseline="-2645" dirty="0">
                <a:latin typeface="Symbol"/>
                <a:cs typeface="Symbol"/>
              </a:rPr>
              <a:t></a:t>
            </a:r>
            <a:r>
              <a:rPr sz="4725" spc="-112" baseline="-264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Symbol"/>
                <a:cs typeface="Symbol"/>
              </a:rPr>
              <a:t>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i="1" spc="20" dirty="0">
                <a:latin typeface="Times New Roman"/>
                <a:cs typeface="Times New Roman"/>
              </a:rPr>
              <a:t>f </a:t>
            </a:r>
            <a:r>
              <a:rPr sz="2400" spc="-15" dirty="0">
                <a:latin typeface="Times New Roman"/>
                <a:cs typeface="Times New Roman"/>
              </a:rPr>
              <a:t>'</a:t>
            </a:r>
            <a:r>
              <a:rPr sz="4725" spc="-22" baseline="-2645" dirty="0">
                <a:latin typeface="Symbol"/>
                <a:cs typeface="Symbol"/>
              </a:rPr>
              <a:t></a:t>
            </a:r>
            <a:r>
              <a:rPr sz="2400" spc="-15" dirty="0">
                <a:latin typeface="Times New Roman"/>
                <a:cs typeface="Times New Roman"/>
              </a:rPr>
              <a:t>0</a:t>
            </a:r>
            <a:r>
              <a:rPr sz="4725" spc="-22" baseline="-2645" dirty="0">
                <a:latin typeface="Symbol"/>
                <a:cs typeface="Symbol"/>
              </a:rPr>
              <a:t></a:t>
            </a:r>
            <a:r>
              <a:rPr sz="4725" spc="-22" baseline="-264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Symbol"/>
                <a:cs typeface="Symbol"/>
              </a:rPr>
              <a:t>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i="1" spc="20" dirty="0">
                <a:latin typeface="Times New Roman"/>
                <a:cs typeface="Times New Roman"/>
              </a:rPr>
              <a:t>f </a:t>
            </a:r>
            <a:r>
              <a:rPr sz="2400" i="1" spc="395" dirty="0">
                <a:latin typeface="Times New Roman"/>
                <a:cs typeface="Times New Roman"/>
              </a:rPr>
              <a:t> </a:t>
            </a:r>
            <a:r>
              <a:rPr sz="2400" b="1" spc="-225" dirty="0">
                <a:latin typeface="Times New Roman"/>
                <a:cs typeface="Times New Roman"/>
              </a:rPr>
              <a:t>' </a:t>
            </a:r>
            <a:r>
              <a:rPr sz="4725" spc="-112" baseline="-2645" dirty="0">
                <a:latin typeface="Symbol"/>
                <a:cs typeface="Symbol"/>
              </a:rPr>
              <a:t></a:t>
            </a:r>
            <a:r>
              <a:rPr sz="2400" spc="-75" dirty="0">
                <a:latin typeface="Times New Roman"/>
                <a:cs typeface="Times New Roman"/>
              </a:rPr>
              <a:t>0</a:t>
            </a:r>
            <a:r>
              <a:rPr sz="4725" spc="-112" baseline="-2645" dirty="0">
                <a:latin typeface="Symbol"/>
                <a:cs typeface="Symbol"/>
              </a:rPr>
              <a:t></a:t>
            </a:r>
            <a:r>
              <a:rPr sz="4725" spc="-442" baseline="-264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Symbol"/>
                <a:cs typeface="Symbol"/>
              </a:rPr>
              <a:t></a:t>
            </a:r>
            <a:r>
              <a:rPr sz="2400" spc="40" dirty="0">
                <a:latin typeface="Times New Roman"/>
                <a:cs typeface="Times New Roman"/>
              </a:rPr>
              <a:t>	</a:t>
            </a:r>
            <a:r>
              <a:rPr sz="2400" spc="40" dirty="0">
                <a:latin typeface="Symbol"/>
                <a:cs typeface="Symbol"/>
              </a:rPr>
              <a:t>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i="1" spc="20" dirty="0">
                <a:latin typeface="Times New Roman"/>
                <a:cs typeface="Times New Roman"/>
              </a:rPr>
              <a:t>f </a:t>
            </a:r>
            <a:r>
              <a:rPr sz="2700" spc="-15" baseline="35493" dirty="0">
                <a:latin typeface="Symbol"/>
                <a:cs typeface="Symbol"/>
              </a:rPr>
              <a:t></a:t>
            </a:r>
            <a:r>
              <a:rPr sz="2100" i="1" spc="-15" baseline="49603" dirty="0">
                <a:latin typeface="Times New Roman"/>
                <a:cs typeface="Times New Roman"/>
              </a:rPr>
              <a:t>k </a:t>
            </a:r>
            <a:r>
              <a:rPr sz="2700" spc="-195" baseline="35493" dirty="0">
                <a:latin typeface="Symbol"/>
                <a:cs typeface="Symbol"/>
              </a:rPr>
              <a:t></a:t>
            </a:r>
            <a:r>
              <a:rPr sz="2700" spc="-195" baseline="35493" dirty="0">
                <a:latin typeface="Times New Roman"/>
                <a:cs typeface="Times New Roman"/>
              </a:rPr>
              <a:t> </a:t>
            </a:r>
            <a:r>
              <a:rPr sz="4725" spc="-112" baseline="-2645" dirty="0">
                <a:latin typeface="Symbol"/>
                <a:cs typeface="Symbol"/>
              </a:rPr>
              <a:t></a:t>
            </a:r>
            <a:r>
              <a:rPr sz="2400" spc="-75" dirty="0">
                <a:latin typeface="Times New Roman"/>
                <a:cs typeface="Times New Roman"/>
              </a:rPr>
              <a:t>0</a:t>
            </a:r>
            <a:r>
              <a:rPr sz="4725" spc="-112" baseline="-2645" dirty="0">
                <a:latin typeface="Symbol"/>
                <a:cs typeface="Symbol"/>
              </a:rPr>
              <a:t></a:t>
            </a:r>
            <a:r>
              <a:rPr sz="4725" spc="-82" baseline="-264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  <a:p>
            <a:pPr marL="50800">
              <a:lnSpc>
                <a:spcPct val="100000"/>
              </a:lnSpc>
              <a:spcBef>
                <a:spcPts val="3385"/>
              </a:spcBef>
            </a:pPr>
            <a:r>
              <a:rPr sz="1800" dirty="0">
                <a:latin typeface="Georgia"/>
                <a:cs typeface="Georgia"/>
              </a:rPr>
              <a:t>This means </a:t>
            </a:r>
            <a:r>
              <a:rPr sz="1800" spc="-5" dirty="0">
                <a:latin typeface="Georgia"/>
                <a:cs typeface="Georgia"/>
              </a:rPr>
              <a:t>that the Taylor </a:t>
            </a:r>
            <a:r>
              <a:rPr sz="1800" dirty="0">
                <a:latin typeface="Georgia"/>
                <a:cs typeface="Georgia"/>
              </a:rPr>
              <a:t>series </a:t>
            </a:r>
            <a:r>
              <a:rPr sz="1800" spc="-5" dirty="0">
                <a:latin typeface="Georgia"/>
                <a:cs typeface="Georgia"/>
              </a:rPr>
              <a:t>corresponding to </a:t>
            </a:r>
            <a:r>
              <a:rPr sz="1800" i="1" dirty="0">
                <a:latin typeface="Georgia"/>
                <a:cs typeface="Georgia"/>
              </a:rPr>
              <a:t>f </a:t>
            </a:r>
            <a:r>
              <a:rPr sz="1800" spc="-5" dirty="0">
                <a:latin typeface="Georgia"/>
                <a:cs typeface="Georgia"/>
              </a:rPr>
              <a:t>(</a:t>
            </a:r>
            <a:r>
              <a:rPr sz="1800" i="1" spc="-5" dirty="0">
                <a:latin typeface="Georgia"/>
                <a:cs typeface="Georgia"/>
              </a:rPr>
              <a:t>x</a:t>
            </a:r>
            <a:r>
              <a:rPr sz="1800" spc="-5" dirty="0">
                <a:latin typeface="Georgia"/>
                <a:cs typeface="Georgia"/>
              </a:rPr>
              <a:t>) </a:t>
            </a:r>
            <a:r>
              <a:rPr sz="1800" dirty="0">
                <a:latin typeface="Georgia"/>
                <a:cs typeface="Georgia"/>
              </a:rPr>
              <a:t>converges </a:t>
            </a:r>
            <a:r>
              <a:rPr sz="1800" spc="-5" dirty="0">
                <a:latin typeface="Georgia"/>
                <a:cs typeface="Georgia"/>
              </a:rPr>
              <a:t>to</a:t>
            </a:r>
            <a:r>
              <a:rPr sz="1800" spc="8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a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4426457"/>
            <a:ext cx="6337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Georgia"/>
                <a:cs typeface="Georgia"/>
              </a:rPr>
              <a:t>constant function that </a:t>
            </a:r>
            <a:r>
              <a:rPr sz="1800" dirty="0">
                <a:latin typeface="Georgia"/>
                <a:cs typeface="Georgia"/>
              </a:rPr>
              <a:t>is equal </a:t>
            </a:r>
            <a:r>
              <a:rPr sz="1800" spc="-5" dirty="0">
                <a:latin typeface="Georgia"/>
                <a:cs typeface="Georgia"/>
              </a:rPr>
              <a:t>to </a:t>
            </a:r>
            <a:r>
              <a:rPr sz="1800" dirty="0">
                <a:latin typeface="Georgia"/>
                <a:cs typeface="Georgia"/>
              </a:rPr>
              <a:t>zero at all </a:t>
            </a:r>
            <a:r>
              <a:rPr sz="1800" spc="-5" dirty="0">
                <a:latin typeface="Georgia"/>
                <a:cs typeface="Georgia"/>
              </a:rPr>
              <a:t>points. But</a:t>
            </a:r>
            <a:r>
              <a:rPr sz="1800" spc="7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clearly,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59113" y="4426457"/>
            <a:ext cx="316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Georgia"/>
                <a:cs typeface="Georgia"/>
              </a:rPr>
              <a:t>for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40" y="4975097"/>
            <a:ext cx="1061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6790" algn="l"/>
              </a:tabLst>
            </a:pPr>
            <a:r>
              <a:rPr sz="1800" dirty="0">
                <a:latin typeface="Georgia"/>
                <a:cs typeface="Georgia"/>
              </a:rPr>
              <a:t>a</a:t>
            </a:r>
            <a:r>
              <a:rPr sz="1800" spc="5" dirty="0">
                <a:latin typeface="Georgia"/>
                <a:cs typeface="Georgia"/>
              </a:rPr>
              <a:t>n</a:t>
            </a:r>
            <a:r>
              <a:rPr sz="1800" dirty="0">
                <a:latin typeface="Georgia"/>
                <a:cs typeface="Georgia"/>
              </a:rPr>
              <a:t>y	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16752" y="5455687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5705" y="0"/>
                </a:lnTo>
              </a:path>
            </a:pathLst>
          </a:custGeom>
          <a:ln w="73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97825" y="5387725"/>
            <a:ext cx="227329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i="1" spc="44" baseline="-25793" dirty="0">
                <a:latin typeface="Times New Roman"/>
                <a:cs typeface="Times New Roman"/>
              </a:rPr>
              <a:t>x</a:t>
            </a:r>
            <a:r>
              <a:rPr sz="1000" spc="3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68587" y="5199063"/>
            <a:ext cx="3302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spc="7" baseline="-33730" dirty="0">
                <a:latin typeface="Symbol"/>
                <a:cs typeface="Symbol"/>
              </a:rPr>
              <a:t></a:t>
            </a:r>
            <a:r>
              <a:rPr sz="2100" spc="157" baseline="-3373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48375" y="5436878"/>
            <a:ext cx="97980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73405" algn="l"/>
              </a:tabLst>
            </a:pPr>
            <a:r>
              <a:rPr sz="2400" i="1" spc="15" dirty="0">
                <a:latin typeface="Times New Roman"/>
                <a:cs typeface="Times New Roman"/>
              </a:rPr>
              <a:t>e	</a:t>
            </a:r>
            <a:r>
              <a:rPr sz="2400" spc="20" dirty="0">
                <a:latin typeface="Symbol"/>
                <a:cs typeface="Symbol"/>
              </a:rPr>
              <a:t>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01274" y="5421774"/>
            <a:ext cx="633730" cy="395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i="1" spc="30" dirty="0">
                <a:latin typeface="Times New Roman"/>
                <a:cs typeface="Times New Roman"/>
              </a:rPr>
              <a:t>x </a:t>
            </a:r>
            <a:r>
              <a:rPr sz="2400" spc="35" dirty="0">
                <a:latin typeface="Symbol"/>
                <a:cs typeface="Symbol"/>
              </a:rPr>
              <a:t>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412750"/>
            <a:ext cx="47593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Georgia"/>
                <a:cs typeface="Georgia"/>
              </a:rPr>
              <a:t>TAYLOR’s</a:t>
            </a:r>
            <a:r>
              <a:rPr sz="3300" b="0" spc="-75" dirty="0">
                <a:latin typeface="Georgia"/>
                <a:cs typeface="Georgia"/>
              </a:rPr>
              <a:t> </a:t>
            </a:r>
            <a:r>
              <a:rPr sz="3300" b="0" spc="-5" dirty="0">
                <a:latin typeface="Georgia"/>
                <a:cs typeface="Georgia"/>
              </a:rPr>
              <a:t>EXPANSIONS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9653"/>
            <a:ext cx="3232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Taylor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series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 some</a:t>
            </a:r>
            <a:r>
              <a:rPr sz="1800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functions: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39577" y="2465188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5900" y="0"/>
                </a:lnTo>
              </a:path>
            </a:pathLst>
          </a:custGeom>
          <a:ln w="150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36018" y="246518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75" y="0"/>
                </a:lnTo>
              </a:path>
            </a:pathLst>
          </a:custGeom>
          <a:ln w="150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3771" y="2465188"/>
            <a:ext cx="306070" cy="0"/>
          </a:xfrm>
          <a:custGeom>
            <a:avLst/>
            <a:gdLst/>
            <a:ahLst/>
            <a:cxnLst/>
            <a:rect l="l" t="t" r="r" b="b"/>
            <a:pathLst>
              <a:path w="306069">
                <a:moveTo>
                  <a:pt x="0" y="0"/>
                </a:moveTo>
                <a:lnTo>
                  <a:pt x="306025" y="0"/>
                </a:lnTo>
              </a:path>
            </a:pathLst>
          </a:custGeom>
          <a:ln w="150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12872" y="2462007"/>
            <a:ext cx="143954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68960" algn="l"/>
                <a:tab pos="1170305" algn="l"/>
              </a:tabLst>
            </a:pPr>
            <a:r>
              <a:rPr sz="2400" spc="-114" dirty="0">
                <a:latin typeface="Times New Roman"/>
                <a:cs typeface="Times New Roman"/>
              </a:rPr>
              <a:t>1</a:t>
            </a:r>
            <a:r>
              <a:rPr sz="2400" spc="10" dirty="0">
                <a:latin typeface="Times New Roman"/>
                <a:cs typeface="Times New Roman"/>
              </a:rPr>
              <a:t>!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70" dirty="0">
                <a:latin typeface="Times New Roman"/>
                <a:cs typeface="Times New Roman"/>
              </a:rPr>
              <a:t>2</a:t>
            </a:r>
            <a:r>
              <a:rPr sz="2400" spc="10" dirty="0">
                <a:latin typeface="Times New Roman"/>
                <a:cs typeface="Times New Roman"/>
              </a:rPr>
              <a:t>!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3</a:t>
            </a:r>
            <a:r>
              <a:rPr sz="2400" spc="10" dirty="0">
                <a:latin typeface="Times New Roman"/>
                <a:cs typeface="Times New Roman"/>
              </a:rPr>
              <a:t>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2804" y="2214712"/>
            <a:ext cx="1054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0108" y="2030996"/>
            <a:ext cx="16319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i="1" spc="15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18622" y="1893674"/>
            <a:ext cx="94488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657860" algn="l"/>
              </a:tabLst>
            </a:pPr>
            <a:r>
              <a:rPr sz="3600" i="1" spc="89" baseline="-25462" dirty="0">
                <a:latin typeface="Times New Roman"/>
                <a:cs typeface="Times New Roman"/>
              </a:rPr>
              <a:t>x</a:t>
            </a:r>
            <a:r>
              <a:rPr sz="1400" spc="60" dirty="0">
                <a:latin typeface="Times New Roman"/>
                <a:cs typeface="Times New Roman"/>
              </a:rPr>
              <a:t>2	</a:t>
            </a:r>
            <a:r>
              <a:rPr sz="3600" i="1" spc="60" baseline="-25462" dirty="0">
                <a:latin typeface="Times New Roman"/>
                <a:cs typeface="Times New Roman"/>
              </a:rPr>
              <a:t>x</a:t>
            </a:r>
            <a:r>
              <a:rPr sz="1400" spc="4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462" y="2223302"/>
            <a:ext cx="91376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9250" algn="l"/>
              </a:tabLst>
            </a:pPr>
            <a:r>
              <a:rPr sz="2400" i="1" spc="15" dirty="0">
                <a:latin typeface="Times New Roman"/>
                <a:cs typeface="Times New Roman"/>
              </a:rPr>
              <a:t>e	</a:t>
            </a:r>
            <a:r>
              <a:rPr sz="2400" spc="15" dirty="0">
                <a:latin typeface="Symbol"/>
                <a:cs typeface="Symbol"/>
              </a:rPr>
              <a:t></a:t>
            </a:r>
            <a:r>
              <a:rPr sz="2400" spc="-39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1</a:t>
            </a:r>
            <a:r>
              <a:rPr sz="2400" spc="100" dirty="0">
                <a:latin typeface="Symbol"/>
                <a:cs typeface="Symbol"/>
              </a:rPr>
              <a:t>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93745" y="2223302"/>
            <a:ext cx="139954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9760" algn="l"/>
                <a:tab pos="1216025" algn="l"/>
              </a:tabLst>
            </a:pP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15" dirty="0">
                <a:latin typeface="Times New Roman"/>
                <a:cs typeface="Times New Roman"/>
              </a:rPr>
              <a:t>	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15" dirty="0">
                <a:latin typeface="Times New Roman"/>
                <a:cs typeface="Times New Roman"/>
              </a:rPr>
              <a:t>	</a:t>
            </a:r>
            <a:r>
              <a:rPr sz="2400" spc="15" dirty="0">
                <a:latin typeface="Symbol"/>
                <a:cs typeface="Symbol"/>
              </a:rPr>
              <a:t>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02352" y="2297752"/>
            <a:ext cx="307668" cy="309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20093" y="3608189"/>
            <a:ext cx="305435" cy="0"/>
          </a:xfrm>
          <a:custGeom>
            <a:avLst/>
            <a:gdLst/>
            <a:ahLst/>
            <a:cxnLst/>
            <a:rect l="l" t="t" r="r" b="b"/>
            <a:pathLst>
              <a:path w="305435">
                <a:moveTo>
                  <a:pt x="0" y="0"/>
                </a:moveTo>
                <a:lnTo>
                  <a:pt x="305257" y="0"/>
                </a:lnTo>
              </a:path>
            </a:pathLst>
          </a:custGeom>
          <a:ln w="14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15656" y="3608189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>
                <a:moveTo>
                  <a:pt x="0" y="0"/>
                </a:moveTo>
                <a:lnTo>
                  <a:pt x="308045" y="0"/>
                </a:lnTo>
              </a:path>
            </a:pathLst>
          </a:custGeom>
          <a:ln w="14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09319" y="3608189"/>
            <a:ext cx="316865" cy="0"/>
          </a:xfrm>
          <a:custGeom>
            <a:avLst/>
            <a:gdLst/>
            <a:ahLst/>
            <a:cxnLst/>
            <a:rect l="l" t="t" r="r" b="b"/>
            <a:pathLst>
              <a:path w="316864">
                <a:moveTo>
                  <a:pt x="0" y="0"/>
                </a:moveTo>
                <a:lnTo>
                  <a:pt x="316408" y="0"/>
                </a:lnTo>
              </a:path>
            </a:pathLst>
          </a:custGeom>
          <a:ln w="14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48195" y="3605007"/>
            <a:ext cx="148399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6425" algn="l"/>
                <a:tab pos="1201420" algn="l"/>
              </a:tabLst>
            </a:pPr>
            <a:r>
              <a:rPr sz="2400" spc="-5" dirty="0">
                <a:latin typeface="Times New Roman"/>
                <a:cs typeface="Times New Roman"/>
              </a:rPr>
              <a:t>3</a:t>
            </a:r>
            <a:r>
              <a:rPr sz="2400" spc="10" dirty="0">
                <a:latin typeface="Times New Roman"/>
                <a:cs typeface="Times New Roman"/>
              </a:rPr>
              <a:t>!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30" dirty="0">
                <a:latin typeface="Times New Roman"/>
                <a:cs typeface="Times New Roman"/>
              </a:rPr>
              <a:t>5</a:t>
            </a:r>
            <a:r>
              <a:rPr sz="2400" spc="10" dirty="0">
                <a:latin typeface="Times New Roman"/>
                <a:cs typeface="Times New Roman"/>
              </a:rPr>
              <a:t>!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05" dirty="0">
                <a:latin typeface="Times New Roman"/>
                <a:cs typeface="Times New Roman"/>
              </a:rPr>
              <a:t>7</a:t>
            </a:r>
            <a:r>
              <a:rPr sz="2400" spc="10" dirty="0">
                <a:latin typeface="Times New Roman"/>
                <a:cs typeface="Times New Roman"/>
              </a:rPr>
              <a:t>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15699" y="3036674"/>
            <a:ext cx="31115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600" i="1" spc="60" baseline="-25462" dirty="0">
                <a:latin typeface="Times New Roman"/>
                <a:cs typeface="Times New Roman"/>
              </a:rPr>
              <a:t>x</a:t>
            </a:r>
            <a:r>
              <a:rPr sz="1400" spc="4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98358" y="3036674"/>
            <a:ext cx="93281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643890" algn="l"/>
              </a:tabLst>
            </a:pPr>
            <a:r>
              <a:rPr sz="3600" i="1" spc="60" baseline="-25462" dirty="0">
                <a:latin typeface="Times New Roman"/>
                <a:cs typeface="Times New Roman"/>
              </a:rPr>
              <a:t>x</a:t>
            </a:r>
            <a:r>
              <a:rPr sz="1400" spc="40" dirty="0">
                <a:latin typeface="Times New Roman"/>
                <a:cs typeface="Times New Roman"/>
              </a:rPr>
              <a:t>5	</a:t>
            </a:r>
            <a:r>
              <a:rPr sz="3600" i="1" spc="75" baseline="-25462" dirty="0">
                <a:latin typeface="Times New Roman"/>
                <a:cs typeface="Times New Roman"/>
              </a:rPr>
              <a:t>x</a:t>
            </a:r>
            <a:r>
              <a:rPr sz="1400" spc="5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8124" y="3366302"/>
            <a:ext cx="127127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10" dirty="0">
                <a:latin typeface="Times New Roman"/>
                <a:cs typeface="Times New Roman"/>
              </a:rPr>
              <a:t>sin </a:t>
            </a:r>
            <a:r>
              <a:rPr sz="2400" i="1" spc="15" dirty="0">
                <a:latin typeface="Times New Roman"/>
                <a:cs typeface="Times New Roman"/>
              </a:rPr>
              <a:t>x </a:t>
            </a:r>
            <a:r>
              <a:rPr sz="2400" spc="20" dirty="0">
                <a:latin typeface="Symbol"/>
                <a:cs typeface="Symbol"/>
              </a:rPr>
              <a:t>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i="1" spc="15" dirty="0">
                <a:latin typeface="Times New Roman"/>
                <a:cs typeface="Times New Roman"/>
              </a:rPr>
              <a:t>x</a:t>
            </a:r>
            <a:r>
              <a:rPr sz="2400" i="1" spc="-409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Symbol"/>
                <a:cs typeface="Symbol"/>
              </a:rPr>
              <a:t>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74093" y="3366302"/>
            <a:ext cx="139573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0235" algn="l"/>
                <a:tab pos="1212215" algn="l"/>
              </a:tabLst>
            </a:pPr>
            <a:r>
              <a:rPr sz="2400" spc="20" dirty="0">
                <a:latin typeface="Symbol"/>
                <a:cs typeface="Symbol"/>
              </a:rPr>
              <a:t></a:t>
            </a:r>
            <a:r>
              <a:rPr sz="2400" spc="20" dirty="0">
                <a:latin typeface="Times New Roman"/>
                <a:cs typeface="Times New Roman"/>
              </a:rPr>
              <a:t>	</a:t>
            </a:r>
            <a:r>
              <a:rPr sz="2400" spc="20" dirty="0">
                <a:latin typeface="Symbol"/>
                <a:cs typeface="Symbol"/>
              </a:rPr>
              <a:t></a:t>
            </a:r>
            <a:r>
              <a:rPr sz="2400" spc="20" dirty="0">
                <a:latin typeface="Times New Roman"/>
                <a:cs typeface="Times New Roman"/>
              </a:rPr>
              <a:t>	</a:t>
            </a:r>
            <a:r>
              <a:rPr sz="2400" spc="20" dirty="0">
                <a:latin typeface="Symbol"/>
                <a:cs typeface="Symbol"/>
              </a:rPr>
              <a:t>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78018" y="3440753"/>
            <a:ext cx="310199" cy="3090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00705" y="4751189"/>
            <a:ext cx="316865" cy="0"/>
          </a:xfrm>
          <a:custGeom>
            <a:avLst/>
            <a:gdLst/>
            <a:ahLst/>
            <a:cxnLst/>
            <a:rect l="l" t="t" r="r" b="b"/>
            <a:pathLst>
              <a:path w="316864">
                <a:moveTo>
                  <a:pt x="0" y="0"/>
                </a:moveTo>
                <a:lnTo>
                  <a:pt x="316535" y="0"/>
                </a:lnTo>
              </a:path>
            </a:pathLst>
          </a:custGeom>
          <a:ln w="14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07800" y="4751189"/>
            <a:ext cx="316865" cy="0"/>
          </a:xfrm>
          <a:custGeom>
            <a:avLst/>
            <a:gdLst/>
            <a:ahLst/>
            <a:cxnLst/>
            <a:rect l="l" t="t" r="r" b="b"/>
            <a:pathLst>
              <a:path w="316864">
                <a:moveTo>
                  <a:pt x="0" y="0"/>
                </a:moveTo>
                <a:lnTo>
                  <a:pt x="316535" y="0"/>
                </a:lnTo>
              </a:path>
            </a:pathLst>
          </a:custGeom>
          <a:ln w="14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09572" y="4751189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747" y="0"/>
                </a:lnTo>
              </a:path>
            </a:pathLst>
          </a:custGeom>
          <a:ln w="14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934510" y="4748007"/>
            <a:ext cx="149415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8490" algn="l"/>
                <a:tab pos="1216025" algn="l"/>
              </a:tabLst>
            </a:pPr>
            <a:r>
              <a:rPr sz="2400" spc="70" dirty="0">
                <a:latin typeface="Times New Roman"/>
                <a:cs typeface="Times New Roman"/>
              </a:rPr>
              <a:t>2</a:t>
            </a:r>
            <a:r>
              <a:rPr sz="2400" spc="10" dirty="0">
                <a:latin typeface="Times New Roman"/>
                <a:cs typeface="Times New Roman"/>
              </a:rPr>
              <a:t>!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70" dirty="0">
                <a:latin typeface="Times New Roman"/>
                <a:cs typeface="Times New Roman"/>
              </a:rPr>
              <a:t>4</a:t>
            </a:r>
            <a:r>
              <a:rPr sz="2400" spc="10" dirty="0">
                <a:latin typeface="Times New Roman"/>
                <a:cs typeface="Times New Roman"/>
              </a:rPr>
              <a:t>!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70" dirty="0">
                <a:latin typeface="Times New Roman"/>
                <a:cs typeface="Times New Roman"/>
              </a:rPr>
              <a:t>6</a:t>
            </a:r>
            <a:r>
              <a:rPr sz="2400" spc="10" dirty="0">
                <a:latin typeface="Times New Roman"/>
                <a:cs typeface="Times New Roman"/>
              </a:rPr>
              <a:t>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96691" y="4179674"/>
            <a:ext cx="31686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600" i="1" spc="89" baseline="-25462" dirty="0">
                <a:latin typeface="Times New Roman"/>
                <a:cs typeface="Times New Roman"/>
              </a:rPr>
              <a:t>x</a:t>
            </a:r>
            <a:r>
              <a:rPr sz="1400" spc="6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90508" y="4179674"/>
            <a:ext cx="941069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652145" algn="l"/>
              </a:tabLst>
            </a:pPr>
            <a:r>
              <a:rPr sz="3600" i="1" spc="89" baseline="-25462" dirty="0">
                <a:latin typeface="Times New Roman"/>
                <a:cs typeface="Times New Roman"/>
              </a:rPr>
              <a:t>x</a:t>
            </a:r>
            <a:r>
              <a:rPr sz="1400" spc="60" dirty="0">
                <a:latin typeface="Times New Roman"/>
                <a:cs typeface="Times New Roman"/>
              </a:rPr>
              <a:t>4	</a:t>
            </a:r>
            <a:r>
              <a:rPr sz="3600" i="1" spc="75" baseline="-25462" dirty="0">
                <a:latin typeface="Times New Roman"/>
                <a:cs typeface="Times New Roman"/>
              </a:rPr>
              <a:t>x</a:t>
            </a:r>
            <a:r>
              <a:rPr sz="1400" spc="5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2801" y="4509302"/>
            <a:ext cx="124714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cos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i="1" spc="15" dirty="0">
                <a:latin typeface="Times New Roman"/>
                <a:cs typeface="Times New Roman"/>
              </a:rPr>
              <a:t>x</a:t>
            </a:r>
            <a:r>
              <a:rPr sz="2400" i="1" spc="-7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Symbol"/>
                <a:cs typeface="Symbol"/>
              </a:rPr>
              <a:t></a:t>
            </a:r>
            <a:r>
              <a:rPr sz="2400" spc="-35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1</a:t>
            </a:r>
            <a:r>
              <a:rPr sz="2400" spc="100" dirty="0">
                <a:latin typeface="Symbol"/>
                <a:cs typeface="Symbol"/>
              </a:rPr>
              <a:t>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65980" y="4509302"/>
            <a:ext cx="140144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9125" algn="l"/>
                <a:tab pos="1217930" algn="l"/>
              </a:tabLst>
            </a:pPr>
            <a:r>
              <a:rPr sz="2400" spc="20" dirty="0">
                <a:latin typeface="Symbol"/>
                <a:cs typeface="Symbol"/>
              </a:rPr>
              <a:t></a:t>
            </a:r>
            <a:r>
              <a:rPr sz="2400" spc="20" dirty="0">
                <a:latin typeface="Times New Roman"/>
                <a:cs typeface="Times New Roman"/>
              </a:rPr>
              <a:t>	</a:t>
            </a:r>
            <a:r>
              <a:rPr sz="2400" spc="20" dirty="0">
                <a:latin typeface="Symbol"/>
                <a:cs typeface="Symbol"/>
              </a:rPr>
              <a:t></a:t>
            </a:r>
            <a:r>
              <a:rPr sz="2400" spc="20" dirty="0">
                <a:latin typeface="Times New Roman"/>
                <a:cs typeface="Times New Roman"/>
              </a:rPr>
              <a:t>	</a:t>
            </a:r>
            <a:r>
              <a:rPr sz="2400" spc="20" dirty="0">
                <a:latin typeface="Symbol"/>
                <a:cs typeface="Symbol"/>
              </a:rPr>
              <a:t>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675484" y="4583753"/>
            <a:ext cx="312734" cy="3090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99122" y="6046589"/>
            <a:ext cx="316865" cy="0"/>
          </a:xfrm>
          <a:custGeom>
            <a:avLst/>
            <a:gdLst/>
            <a:ahLst/>
            <a:cxnLst/>
            <a:rect l="l" t="t" r="r" b="b"/>
            <a:pathLst>
              <a:path w="316864">
                <a:moveTo>
                  <a:pt x="0" y="0"/>
                </a:moveTo>
                <a:lnTo>
                  <a:pt x="316453" y="0"/>
                </a:lnTo>
              </a:path>
            </a:pathLst>
          </a:custGeom>
          <a:ln w="14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06060" y="6046589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5559" y="0"/>
                </a:lnTo>
              </a:path>
            </a:pathLst>
          </a:custGeom>
          <a:ln w="14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97163" y="6046589"/>
            <a:ext cx="316865" cy="0"/>
          </a:xfrm>
          <a:custGeom>
            <a:avLst/>
            <a:gdLst/>
            <a:ahLst/>
            <a:cxnLst/>
            <a:rect l="l" t="t" r="r" b="b"/>
            <a:pathLst>
              <a:path w="316864">
                <a:moveTo>
                  <a:pt x="0" y="0"/>
                </a:moveTo>
                <a:lnTo>
                  <a:pt x="316327" y="0"/>
                </a:lnTo>
              </a:path>
            </a:pathLst>
          </a:custGeom>
          <a:ln w="14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473454" y="6043407"/>
            <a:ext cx="137795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3410" algn="l"/>
                <a:tab pos="1209675" algn="l"/>
              </a:tabLst>
            </a:pPr>
            <a:r>
              <a:rPr sz="2400" spc="15" dirty="0">
                <a:latin typeface="Times New Roman"/>
                <a:cs typeface="Times New Roman"/>
              </a:rPr>
              <a:t>2	3	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82020" y="5475073"/>
            <a:ext cx="155257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657225" algn="l"/>
                <a:tab pos="1247775" algn="l"/>
              </a:tabLst>
            </a:pPr>
            <a:r>
              <a:rPr sz="3600" i="1" spc="89" baseline="-25462" dirty="0">
                <a:latin typeface="Times New Roman"/>
                <a:cs typeface="Times New Roman"/>
              </a:rPr>
              <a:t>x</a:t>
            </a:r>
            <a:r>
              <a:rPr sz="1400" spc="60" dirty="0">
                <a:latin typeface="Times New Roman"/>
                <a:cs typeface="Times New Roman"/>
              </a:rPr>
              <a:t>2	</a:t>
            </a:r>
            <a:r>
              <a:rPr sz="3600" i="1" spc="52" baseline="-25462" dirty="0">
                <a:latin typeface="Times New Roman"/>
                <a:cs typeface="Times New Roman"/>
              </a:rPr>
              <a:t>x</a:t>
            </a:r>
            <a:r>
              <a:rPr sz="1400" spc="35" dirty="0">
                <a:latin typeface="Times New Roman"/>
                <a:cs typeface="Times New Roman"/>
              </a:rPr>
              <a:t>3	</a:t>
            </a:r>
            <a:r>
              <a:rPr sz="3600" i="1" spc="89" baseline="-25462" dirty="0">
                <a:latin typeface="Times New Roman"/>
                <a:cs typeface="Times New Roman"/>
              </a:rPr>
              <a:t>x</a:t>
            </a:r>
            <a:r>
              <a:rPr sz="1400" spc="6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2797" y="5709167"/>
            <a:ext cx="1745614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ln</a:t>
            </a:r>
            <a:r>
              <a:rPr sz="2400" spc="-300" dirty="0">
                <a:latin typeface="Times New Roman"/>
                <a:cs typeface="Times New Roman"/>
              </a:rPr>
              <a:t> </a:t>
            </a:r>
            <a:r>
              <a:rPr sz="4725" spc="-60" baseline="-2645" dirty="0">
                <a:latin typeface="Symbol"/>
                <a:cs typeface="Symbol"/>
              </a:rPr>
              <a:t></a:t>
            </a:r>
            <a:r>
              <a:rPr sz="2400" spc="-40" dirty="0">
                <a:latin typeface="Times New Roman"/>
                <a:cs typeface="Times New Roman"/>
              </a:rPr>
              <a:t>1</a:t>
            </a:r>
            <a:r>
              <a:rPr sz="2400" spc="-40" dirty="0">
                <a:latin typeface="Symbol"/>
                <a:cs typeface="Symbol"/>
              </a:rPr>
              <a:t>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i="1" spc="-35" dirty="0">
                <a:latin typeface="Times New Roman"/>
                <a:cs typeface="Times New Roman"/>
              </a:rPr>
              <a:t>x</a:t>
            </a:r>
            <a:r>
              <a:rPr sz="4725" spc="-52" baseline="-2645" dirty="0">
                <a:latin typeface="Symbol"/>
                <a:cs typeface="Symbol"/>
              </a:rPr>
              <a:t></a:t>
            </a:r>
            <a:r>
              <a:rPr sz="4725" spc="-450" baseline="-264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Symbol"/>
                <a:cs typeface="Symbol"/>
              </a:rPr>
              <a:t>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i="1" spc="15" dirty="0">
                <a:latin typeface="Times New Roman"/>
                <a:cs typeface="Times New Roman"/>
              </a:rPr>
              <a:t>x</a:t>
            </a:r>
            <a:r>
              <a:rPr sz="2400" i="1" spc="-204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Symbol"/>
                <a:cs typeface="Symbol"/>
              </a:rPr>
              <a:t>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64587" y="5804702"/>
            <a:ext cx="139319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7695" algn="l"/>
                <a:tab pos="1209675" algn="l"/>
              </a:tabLst>
            </a:pPr>
            <a:r>
              <a:rPr sz="2400" spc="20" dirty="0">
                <a:latin typeface="Symbol"/>
                <a:cs typeface="Symbol"/>
              </a:rPr>
              <a:t></a:t>
            </a:r>
            <a:r>
              <a:rPr sz="2400" spc="20" dirty="0">
                <a:latin typeface="Times New Roman"/>
                <a:cs typeface="Times New Roman"/>
              </a:rPr>
              <a:t>	</a:t>
            </a:r>
            <a:r>
              <a:rPr sz="2400" spc="20" dirty="0">
                <a:latin typeface="Symbol"/>
                <a:cs typeface="Symbol"/>
              </a:rPr>
              <a:t></a:t>
            </a:r>
            <a:r>
              <a:rPr sz="2400" spc="20" dirty="0">
                <a:latin typeface="Times New Roman"/>
                <a:cs typeface="Times New Roman"/>
              </a:rPr>
              <a:t>	</a:t>
            </a:r>
            <a:r>
              <a:rPr sz="2400" spc="20" dirty="0">
                <a:latin typeface="Symbol"/>
                <a:cs typeface="Symbol"/>
              </a:rPr>
              <a:t>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165715" y="5879152"/>
            <a:ext cx="304165" cy="3090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5945" y="412750"/>
            <a:ext cx="3903979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spc="-5" dirty="0">
                <a:latin typeface="Georgia"/>
                <a:cs typeface="Georgia"/>
              </a:rPr>
              <a:t>Maxima </a:t>
            </a:r>
            <a:r>
              <a:rPr sz="3300" b="0" dirty="0">
                <a:latin typeface="Georgia"/>
                <a:cs typeface="Georgia"/>
              </a:rPr>
              <a:t>and</a:t>
            </a:r>
            <a:r>
              <a:rPr sz="3300" b="0" spc="-80" dirty="0">
                <a:latin typeface="Georgia"/>
                <a:cs typeface="Georgia"/>
              </a:rPr>
              <a:t> </a:t>
            </a:r>
            <a:r>
              <a:rPr sz="3300" b="0" dirty="0">
                <a:latin typeface="Georgia"/>
                <a:cs typeface="Georgia"/>
              </a:rPr>
              <a:t>Minima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466659"/>
            <a:ext cx="7827645" cy="315404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Least </a:t>
            </a:r>
            <a:r>
              <a:rPr sz="2700" spc="-5" dirty="0">
                <a:latin typeface="Georgia"/>
                <a:cs typeface="Georgia"/>
              </a:rPr>
              <a:t>and the</a:t>
            </a:r>
            <a:r>
              <a:rPr sz="2700" spc="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Greatest</a:t>
            </a:r>
            <a:endParaRPr sz="27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65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Many problems that </a:t>
            </a:r>
            <a:r>
              <a:rPr sz="2700" dirty="0">
                <a:latin typeface="Georgia"/>
                <a:cs typeface="Georgia"/>
              </a:rPr>
              <a:t>arise in mathematics </a:t>
            </a:r>
            <a:r>
              <a:rPr sz="2700" spc="-5" dirty="0">
                <a:latin typeface="Georgia"/>
                <a:cs typeface="Georgia"/>
              </a:rPr>
              <a:t>call for  finding the largest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smallest </a:t>
            </a:r>
            <a:r>
              <a:rPr sz="2700" dirty="0">
                <a:latin typeface="Georgia"/>
                <a:cs typeface="Georgia"/>
              </a:rPr>
              <a:t>values </a:t>
            </a:r>
            <a:r>
              <a:rPr sz="2700" spc="-5" dirty="0">
                <a:latin typeface="Georgia"/>
                <a:cs typeface="Georgia"/>
              </a:rPr>
              <a:t>that </a:t>
            </a:r>
            <a:r>
              <a:rPr sz="2700" dirty="0">
                <a:latin typeface="Georgia"/>
                <a:cs typeface="Georgia"/>
              </a:rPr>
              <a:t>a  </a:t>
            </a:r>
            <a:r>
              <a:rPr sz="2700" spc="-5" dirty="0">
                <a:latin typeface="Georgia"/>
                <a:cs typeface="Georgia"/>
              </a:rPr>
              <a:t>differentiable function can assume on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particular  domain.</a:t>
            </a:r>
            <a:endParaRPr sz="2700">
              <a:latin typeface="Georgia"/>
              <a:cs typeface="Georgia"/>
            </a:endParaRPr>
          </a:p>
          <a:p>
            <a:pPr marL="287020" marR="100330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There is a </a:t>
            </a:r>
            <a:r>
              <a:rPr sz="2700" spc="-5" dirty="0">
                <a:latin typeface="Georgia"/>
                <a:cs typeface="Georgia"/>
              </a:rPr>
              <a:t>strategy for solving these applied  </a:t>
            </a:r>
            <a:r>
              <a:rPr sz="2700" dirty="0">
                <a:latin typeface="Georgia"/>
                <a:cs typeface="Georgia"/>
              </a:rPr>
              <a:t>problems.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5945" y="412750"/>
            <a:ext cx="3903979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spc="-5" dirty="0">
                <a:latin typeface="Georgia"/>
                <a:cs typeface="Georgia"/>
              </a:rPr>
              <a:t>Maxima </a:t>
            </a:r>
            <a:r>
              <a:rPr sz="3300" b="0" dirty="0">
                <a:latin typeface="Georgia"/>
                <a:cs typeface="Georgia"/>
              </a:rPr>
              <a:t>and</a:t>
            </a:r>
            <a:r>
              <a:rPr sz="3300" b="0" spc="-80" dirty="0">
                <a:latin typeface="Georgia"/>
                <a:cs typeface="Georgia"/>
              </a:rPr>
              <a:t> </a:t>
            </a:r>
            <a:r>
              <a:rPr sz="3300" b="0" dirty="0">
                <a:latin typeface="Georgia"/>
                <a:cs typeface="Georgia"/>
              </a:rPr>
              <a:t>Minima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463090"/>
            <a:ext cx="8232140" cy="317309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75"/>
              </a:spcBef>
              <a:buClr>
                <a:srgbClr val="D16248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10" dirty="0">
                <a:latin typeface="Georgia"/>
                <a:cs typeface="Georgia"/>
              </a:rPr>
              <a:t>Max-Min </a:t>
            </a:r>
            <a:r>
              <a:rPr sz="2800" spc="-5" dirty="0">
                <a:latin typeface="Georgia"/>
                <a:cs typeface="Georgia"/>
              </a:rPr>
              <a:t>Theorem for Continuous</a:t>
            </a:r>
            <a:r>
              <a:rPr sz="2800" spc="9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Functions</a:t>
            </a:r>
            <a:endParaRPr sz="2800">
              <a:latin typeface="Georgia"/>
              <a:cs typeface="Georgia"/>
            </a:endParaRPr>
          </a:p>
          <a:p>
            <a:pPr marL="287020" marR="532130" indent="-274320">
              <a:lnSpc>
                <a:spcPct val="100000"/>
              </a:lnSpc>
              <a:spcBef>
                <a:spcPts val="65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  <a:tab pos="696595" algn="l"/>
                <a:tab pos="974090" algn="l"/>
                <a:tab pos="4311015" algn="l"/>
                <a:tab pos="4588510" algn="l"/>
              </a:tabLst>
            </a:pPr>
            <a:r>
              <a:rPr sz="2700" dirty="0">
                <a:latin typeface="Georgia"/>
                <a:cs typeface="Georgia"/>
              </a:rPr>
              <a:t>If	</a:t>
            </a:r>
            <a:r>
              <a:rPr sz="2700" i="1" dirty="0">
                <a:latin typeface="Georgia"/>
                <a:cs typeface="Georgia"/>
              </a:rPr>
              <a:t>f	</a:t>
            </a:r>
            <a:r>
              <a:rPr sz="2700" dirty="0">
                <a:latin typeface="Georgia"/>
                <a:cs typeface="Georgia"/>
              </a:rPr>
              <a:t>is a </a:t>
            </a:r>
            <a:r>
              <a:rPr sz="2700" spc="-10" dirty="0">
                <a:latin typeface="Georgia"/>
                <a:cs typeface="Georgia"/>
              </a:rPr>
              <a:t>continuous </a:t>
            </a:r>
            <a:r>
              <a:rPr sz="2700" spc="-5" dirty="0">
                <a:latin typeface="Georgia"/>
                <a:cs typeface="Georgia"/>
              </a:rPr>
              <a:t>function </a:t>
            </a:r>
            <a:r>
              <a:rPr sz="2700" dirty="0">
                <a:latin typeface="Georgia"/>
                <a:cs typeface="Georgia"/>
              </a:rPr>
              <a:t>at </a:t>
            </a:r>
            <a:r>
              <a:rPr sz="2700" spc="-5" dirty="0">
                <a:latin typeface="Georgia"/>
                <a:cs typeface="Georgia"/>
              </a:rPr>
              <a:t>every point of </a:t>
            </a:r>
            <a:r>
              <a:rPr sz="2700" dirty="0">
                <a:latin typeface="Georgia"/>
                <a:cs typeface="Georgia"/>
              </a:rPr>
              <a:t>a  </a:t>
            </a:r>
            <a:r>
              <a:rPr sz="2700" spc="-5" dirty="0">
                <a:latin typeface="Georgia"/>
                <a:cs typeface="Georgia"/>
              </a:rPr>
              <a:t>closed interval</a:t>
            </a:r>
            <a:r>
              <a:rPr sz="2700" spc="1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[a.b],</a:t>
            </a:r>
            <a:r>
              <a:rPr sz="2700" spc="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then	</a:t>
            </a:r>
            <a:r>
              <a:rPr sz="2700" i="1" dirty="0">
                <a:latin typeface="Georgia"/>
                <a:cs typeface="Georgia"/>
              </a:rPr>
              <a:t>f	</a:t>
            </a:r>
            <a:r>
              <a:rPr sz="2700" spc="-5" dirty="0">
                <a:latin typeface="Georgia"/>
                <a:cs typeface="Georgia"/>
              </a:rPr>
              <a:t>takes on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minimum  </a:t>
            </a:r>
            <a:r>
              <a:rPr sz="2700" spc="-5" dirty="0">
                <a:latin typeface="Georgia"/>
                <a:cs typeface="Georgia"/>
              </a:rPr>
              <a:t>value, </a:t>
            </a:r>
            <a:r>
              <a:rPr sz="2700" i="1" spc="-5" dirty="0">
                <a:latin typeface="Georgia"/>
                <a:cs typeface="Georgia"/>
              </a:rPr>
              <a:t>m</a:t>
            </a:r>
            <a:r>
              <a:rPr sz="2700" spc="-5" dirty="0">
                <a:latin typeface="Georgia"/>
                <a:cs typeface="Georgia"/>
              </a:rPr>
              <a:t>, </a:t>
            </a:r>
            <a:r>
              <a:rPr sz="2700" dirty="0">
                <a:latin typeface="Georgia"/>
                <a:cs typeface="Georgia"/>
              </a:rPr>
              <a:t>and a maximum </a:t>
            </a:r>
            <a:r>
              <a:rPr sz="2700" spc="-5" dirty="0">
                <a:latin typeface="Georgia"/>
                <a:cs typeface="Georgia"/>
              </a:rPr>
              <a:t>value, </a:t>
            </a:r>
            <a:r>
              <a:rPr sz="2700" i="1" dirty="0">
                <a:latin typeface="Georgia"/>
                <a:cs typeface="Georgia"/>
              </a:rPr>
              <a:t>M</a:t>
            </a:r>
            <a:r>
              <a:rPr sz="2700" dirty="0">
                <a:latin typeface="Georgia"/>
                <a:cs typeface="Georgia"/>
              </a:rPr>
              <a:t>, </a:t>
            </a:r>
            <a:r>
              <a:rPr sz="2700" spc="-5" dirty="0">
                <a:latin typeface="Georgia"/>
                <a:cs typeface="Georgia"/>
              </a:rPr>
              <a:t>on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[a,b].</a:t>
            </a:r>
            <a:endParaRPr sz="27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other words,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function that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continuous on </a:t>
            </a:r>
            <a:r>
              <a:rPr sz="2700" dirty="0">
                <a:latin typeface="Georgia"/>
                <a:cs typeface="Georgia"/>
              </a:rPr>
              <a:t>a  </a:t>
            </a:r>
            <a:r>
              <a:rPr sz="2700" spc="-5" dirty="0">
                <a:latin typeface="Georgia"/>
                <a:cs typeface="Georgia"/>
              </a:rPr>
              <a:t>closed interval takes on </a:t>
            </a:r>
            <a:r>
              <a:rPr sz="2700" dirty="0">
                <a:latin typeface="Georgia"/>
                <a:cs typeface="Georgia"/>
              </a:rPr>
              <a:t>a maximum and a minimum  </a:t>
            </a:r>
            <a:r>
              <a:rPr sz="2700" spc="-5" dirty="0">
                <a:latin typeface="Georgia"/>
                <a:cs typeface="Georgia"/>
              </a:rPr>
              <a:t>on that</a:t>
            </a:r>
            <a:r>
              <a:rPr sz="2700" spc="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interval.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5945" y="412750"/>
            <a:ext cx="3903979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spc="-5" dirty="0">
                <a:latin typeface="Georgia"/>
                <a:cs typeface="Georgia"/>
              </a:rPr>
              <a:t>Maxima </a:t>
            </a:r>
            <a:r>
              <a:rPr sz="3300" b="0" dirty="0">
                <a:latin typeface="Georgia"/>
                <a:cs typeface="Georgia"/>
              </a:rPr>
              <a:t>and</a:t>
            </a:r>
            <a:r>
              <a:rPr sz="3300" b="0" spc="-80" dirty="0">
                <a:latin typeface="Georgia"/>
                <a:cs typeface="Georgia"/>
              </a:rPr>
              <a:t> </a:t>
            </a:r>
            <a:r>
              <a:rPr sz="3300" b="0" dirty="0">
                <a:latin typeface="Georgia"/>
                <a:cs typeface="Georgia"/>
              </a:rPr>
              <a:t>Minima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5953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D16248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10" dirty="0">
                <a:latin typeface="Georgia"/>
                <a:cs typeface="Georgia"/>
              </a:rPr>
              <a:t>Max-Min </a:t>
            </a:r>
            <a:r>
              <a:rPr sz="2800" spc="-5" dirty="0">
                <a:latin typeface="Georgia"/>
                <a:cs typeface="Georgia"/>
              </a:rPr>
              <a:t>Theorem,</a:t>
            </a:r>
            <a:r>
              <a:rPr sz="2800" spc="5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Graphically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905000"/>
            <a:ext cx="83058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5945" y="412750"/>
            <a:ext cx="3903979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spc="-5" dirty="0">
                <a:latin typeface="Georgia"/>
                <a:cs typeface="Georgia"/>
              </a:rPr>
              <a:t>Maxima </a:t>
            </a:r>
            <a:r>
              <a:rPr sz="3300" b="0" dirty="0">
                <a:latin typeface="Georgia"/>
                <a:cs typeface="Georgia"/>
              </a:rPr>
              <a:t>and</a:t>
            </a:r>
            <a:r>
              <a:rPr sz="3300" b="0" spc="-80" dirty="0">
                <a:latin typeface="Georgia"/>
                <a:cs typeface="Georgia"/>
              </a:rPr>
              <a:t> </a:t>
            </a:r>
            <a:r>
              <a:rPr sz="3300" b="0" dirty="0">
                <a:latin typeface="Georgia"/>
                <a:cs typeface="Georgia"/>
              </a:rPr>
              <a:t>Minima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466552"/>
            <a:ext cx="8334375" cy="4180204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5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Strategy for Max-Min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Problems</a:t>
            </a:r>
            <a:endParaRPr sz="2700">
              <a:latin typeface="Georgia"/>
              <a:cs typeface="Georgia"/>
            </a:endParaRPr>
          </a:p>
          <a:p>
            <a:pPr marL="368935" indent="-356870">
              <a:lnSpc>
                <a:spcPct val="100000"/>
              </a:lnSpc>
              <a:spcBef>
                <a:spcPts val="670"/>
              </a:spcBef>
              <a:buClr>
                <a:srgbClr val="D16248"/>
              </a:buClr>
              <a:buSzPct val="82142"/>
              <a:buFont typeface="Wingdings 2"/>
              <a:buChar char=""/>
              <a:tabLst>
                <a:tab pos="368935" algn="l"/>
                <a:tab pos="369570" algn="l"/>
              </a:tabLst>
            </a:pPr>
            <a:r>
              <a:rPr sz="2800" spc="-5" dirty="0">
                <a:latin typeface="Georgia"/>
                <a:cs typeface="Georgia"/>
              </a:rPr>
              <a:t>The main </a:t>
            </a:r>
            <a:r>
              <a:rPr sz="2800" spc="-10" dirty="0">
                <a:latin typeface="Georgia"/>
                <a:cs typeface="Georgia"/>
              </a:rPr>
              <a:t>problem </a:t>
            </a:r>
            <a:r>
              <a:rPr sz="2800" spc="-5" dirty="0">
                <a:latin typeface="Georgia"/>
                <a:cs typeface="Georgia"/>
              </a:rPr>
              <a:t>is setting up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1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equation:</a:t>
            </a:r>
            <a:endParaRPr sz="2800">
              <a:latin typeface="Georgia"/>
              <a:cs typeface="Georgia"/>
            </a:endParaRPr>
          </a:p>
          <a:p>
            <a:pPr marL="561340" marR="158115" lvl="1" indent="-274955">
              <a:lnSpc>
                <a:spcPct val="100000"/>
              </a:lnSpc>
              <a:spcBef>
                <a:spcPts val="590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1975" algn="l"/>
                <a:tab pos="2431415" algn="l"/>
                <a:tab pos="2877820" algn="l"/>
              </a:tabLst>
            </a:pPr>
            <a:r>
              <a:rPr sz="2400" i="1" spc="-5" dirty="0">
                <a:solidFill>
                  <a:srgbClr val="636B85"/>
                </a:solidFill>
                <a:latin typeface="Georgia"/>
                <a:cs typeface="Georgia"/>
              </a:rPr>
              <a:t>Draw</a:t>
            </a:r>
            <a:r>
              <a:rPr sz="2400" i="1" spc="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636B85"/>
                </a:solidFill>
                <a:latin typeface="Georgia"/>
                <a:cs typeface="Georgia"/>
              </a:rPr>
              <a:t>a</a:t>
            </a:r>
            <a:r>
              <a:rPr sz="2400" i="1" spc="-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i="1" spc="-5" dirty="0">
                <a:solidFill>
                  <a:srgbClr val="636B85"/>
                </a:solidFill>
                <a:latin typeface="Georgia"/>
                <a:cs typeface="Georgia"/>
              </a:rPr>
              <a:t>picture.	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Label </a:t>
            </a:r>
            <a:r>
              <a:rPr sz="2400" spc="-10" dirty="0">
                <a:solidFill>
                  <a:srgbClr val="636B85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parts that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are important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for  the problem.	Keep track of </a:t>
            </a:r>
            <a:r>
              <a:rPr sz="2400" spc="-10" dirty="0">
                <a:solidFill>
                  <a:srgbClr val="636B85"/>
                </a:solidFill>
                <a:latin typeface="Georgia"/>
                <a:cs typeface="Georgia"/>
              </a:rPr>
              <a:t>what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the variables</a:t>
            </a:r>
            <a:r>
              <a:rPr sz="2400" spc="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represent.</a:t>
            </a:r>
            <a:endParaRPr sz="2400">
              <a:latin typeface="Georgia"/>
              <a:cs typeface="Georgia"/>
            </a:endParaRPr>
          </a:p>
          <a:p>
            <a:pPr marL="561340" marR="5080" lvl="1" indent="-274955">
              <a:lnSpc>
                <a:spcPct val="100000"/>
              </a:lnSpc>
              <a:spcBef>
                <a:spcPts val="580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1975" algn="l"/>
              </a:tabLst>
            </a:pPr>
            <a:r>
              <a:rPr sz="2400" i="1" spc="-5" dirty="0">
                <a:solidFill>
                  <a:srgbClr val="636B85"/>
                </a:solidFill>
                <a:latin typeface="Georgia"/>
                <a:cs typeface="Georgia"/>
              </a:rPr>
              <a:t>Use </a:t>
            </a:r>
            <a:r>
              <a:rPr sz="2400" i="1" dirty="0">
                <a:solidFill>
                  <a:srgbClr val="636B85"/>
                </a:solidFill>
                <a:latin typeface="Georgia"/>
                <a:cs typeface="Georgia"/>
              </a:rPr>
              <a:t>a </a:t>
            </a:r>
            <a:r>
              <a:rPr sz="2400" i="1" spc="-5" dirty="0">
                <a:solidFill>
                  <a:srgbClr val="636B85"/>
                </a:solidFill>
                <a:latin typeface="Georgia"/>
                <a:cs typeface="Georgia"/>
              </a:rPr>
              <a:t>known </a:t>
            </a:r>
            <a:r>
              <a:rPr sz="2400" i="1" dirty="0">
                <a:solidFill>
                  <a:srgbClr val="636B85"/>
                </a:solidFill>
                <a:latin typeface="Georgia"/>
                <a:cs typeface="Georgia"/>
              </a:rPr>
              <a:t>formula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for the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quantity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to be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maximized</a:t>
            </a:r>
            <a:r>
              <a:rPr sz="2400" spc="-10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or  minimized.</a:t>
            </a:r>
            <a:endParaRPr sz="2400">
              <a:latin typeface="Georgia"/>
              <a:cs typeface="Georgia"/>
            </a:endParaRPr>
          </a:p>
          <a:p>
            <a:pPr marL="561340" marR="147955" lvl="1" indent="-274955">
              <a:lnSpc>
                <a:spcPct val="100000"/>
              </a:lnSpc>
              <a:spcBef>
                <a:spcPts val="575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1975" algn="l"/>
                <a:tab pos="3272790" algn="l"/>
                <a:tab pos="3454400" algn="l"/>
              </a:tabLst>
            </a:pPr>
            <a:r>
              <a:rPr sz="2400" i="1" spc="-5" dirty="0">
                <a:solidFill>
                  <a:srgbClr val="636B85"/>
                </a:solidFill>
                <a:latin typeface="Georgia"/>
                <a:cs typeface="Georgia"/>
              </a:rPr>
              <a:t>Write</a:t>
            </a:r>
            <a:r>
              <a:rPr sz="2400" i="1" spc="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636B85"/>
                </a:solidFill>
                <a:latin typeface="Georgia"/>
                <a:cs typeface="Georgia"/>
              </a:rPr>
              <a:t>an</a:t>
            </a:r>
            <a:r>
              <a:rPr sz="2400" i="1" spc="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i="1" spc="-5" dirty="0">
                <a:solidFill>
                  <a:srgbClr val="636B85"/>
                </a:solidFill>
                <a:latin typeface="Georgia"/>
                <a:cs typeface="Georgia"/>
              </a:rPr>
              <a:t>equation.	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Try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to express the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quantity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that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to  be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maximized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or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minimized as a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function of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single 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variable,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say</a:t>
            </a:r>
            <a:r>
              <a:rPr sz="2400" spc="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636B85"/>
                </a:solidFill>
                <a:latin typeface="Georgia"/>
                <a:cs typeface="Georgia"/>
              </a:rPr>
              <a:t>y=f</a:t>
            </a:r>
            <a:r>
              <a:rPr sz="2400" i="1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636B85"/>
                </a:solidFill>
                <a:latin typeface="Georgia"/>
                <a:cs typeface="Georgia"/>
              </a:rPr>
              <a:t>(x).	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This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may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require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some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algebra</a:t>
            </a:r>
            <a:r>
              <a:rPr sz="24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and 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the use of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information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from the</a:t>
            </a:r>
            <a:r>
              <a:rPr sz="24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problem.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5945" y="412750"/>
            <a:ext cx="3903979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spc="-5" dirty="0">
                <a:latin typeface="Georgia"/>
                <a:cs typeface="Georgia"/>
              </a:rPr>
              <a:t>Maxima </a:t>
            </a:r>
            <a:r>
              <a:rPr sz="3300" b="0" dirty="0">
                <a:latin typeface="Georgia"/>
                <a:cs typeface="Georgia"/>
              </a:rPr>
              <a:t>and</a:t>
            </a:r>
            <a:r>
              <a:rPr sz="3300" b="0" spc="-80" dirty="0">
                <a:latin typeface="Georgia"/>
                <a:cs typeface="Georgia"/>
              </a:rPr>
              <a:t> </a:t>
            </a:r>
            <a:r>
              <a:rPr sz="3300" b="0" dirty="0">
                <a:latin typeface="Georgia"/>
                <a:cs typeface="Georgia"/>
              </a:rPr>
              <a:t>Minima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470101"/>
            <a:ext cx="8245475" cy="438594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87020" marR="92710" indent="-274320">
              <a:lnSpc>
                <a:spcPct val="80000"/>
              </a:lnSpc>
              <a:spcBef>
                <a:spcPts val="730"/>
              </a:spcBef>
              <a:buClr>
                <a:srgbClr val="D16248"/>
              </a:buClr>
              <a:buSzPct val="84615"/>
              <a:buFont typeface="Wingdings 2"/>
              <a:buChar char=""/>
              <a:tabLst>
                <a:tab pos="287020" algn="l"/>
                <a:tab pos="6787515" algn="l"/>
              </a:tabLst>
            </a:pPr>
            <a:r>
              <a:rPr sz="2600" i="1" spc="-5" dirty="0">
                <a:latin typeface="Georgia"/>
                <a:cs typeface="Georgia"/>
              </a:rPr>
              <a:t>Find </a:t>
            </a:r>
            <a:r>
              <a:rPr sz="2600" i="1" dirty="0">
                <a:latin typeface="Georgia"/>
                <a:cs typeface="Georgia"/>
              </a:rPr>
              <a:t>an </a:t>
            </a:r>
            <a:r>
              <a:rPr sz="2600" i="1" spc="-5" dirty="0">
                <a:latin typeface="Georgia"/>
                <a:cs typeface="Georgia"/>
              </a:rPr>
              <a:t>interval </a:t>
            </a:r>
            <a:r>
              <a:rPr sz="2600" i="1" dirty="0">
                <a:latin typeface="Georgia"/>
                <a:cs typeface="Georgia"/>
              </a:rPr>
              <a:t>of </a:t>
            </a:r>
            <a:r>
              <a:rPr sz="2600" i="1" spc="-5" dirty="0">
                <a:latin typeface="Georgia"/>
                <a:cs typeface="Georgia"/>
              </a:rPr>
              <a:t>values </a:t>
            </a:r>
            <a:r>
              <a:rPr sz="2600" i="1" dirty="0">
                <a:latin typeface="Georgia"/>
                <a:cs typeface="Georgia"/>
              </a:rPr>
              <a:t>for</a:t>
            </a:r>
            <a:r>
              <a:rPr sz="2600" i="1" spc="40" dirty="0">
                <a:latin typeface="Georgia"/>
                <a:cs typeface="Georgia"/>
              </a:rPr>
              <a:t> </a:t>
            </a:r>
            <a:r>
              <a:rPr sz="2600" i="1" spc="-5" dirty="0">
                <a:latin typeface="Georgia"/>
                <a:cs typeface="Georgia"/>
              </a:rPr>
              <a:t>this</a:t>
            </a:r>
            <a:r>
              <a:rPr sz="2600" i="1" spc="15" dirty="0">
                <a:latin typeface="Georgia"/>
                <a:cs typeface="Georgia"/>
              </a:rPr>
              <a:t> </a:t>
            </a:r>
            <a:r>
              <a:rPr sz="2600" i="1" spc="-5" dirty="0">
                <a:latin typeface="Georgia"/>
                <a:cs typeface="Georgia"/>
              </a:rPr>
              <a:t>variable.	</a:t>
            </a:r>
            <a:r>
              <a:rPr sz="2600" dirty="0">
                <a:latin typeface="Georgia"/>
                <a:cs typeface="Georgia"/>
              </a:rPr>
              <a:t>You</a:t>
            </a:r>
            <a:r>
              <a:rPr sz="2600" spc="-9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need  to be mindful of </a:t>
            </a:r>
            <a:r>
              <a:rPr sz="2600" spc="-5" dirty="0">
                <a:latin typeface="Georgia"/>
                <a:cs typeface="Georgia"/>
              </a:rPr>
              <a:t>the domain based </a:t>
            </a:r>
            <a:r>
              <a:rPr sz="2600" dirty="0">
                <a:latin typeface="Georgia"/>
                <a:cs typeface="Georgia"/>
              </a:rPr>
              <a:t>on restrictions in  </a:t>
            </a:r>
            <a:r>
              <a:rPr sz="2600" spc="-5" dirty="0">
                <a:latin typeface="Georgia"/>
                <a:cs typeface="Georgia"/>
              </a:rPr>
              <a:t>the</a:t>
            </a:r>
            <a:r>
              <a:rPr sz="2600" spc="-1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problem.</a:t>
            </a:r>
            <a:endParaRPr sz="2600">
              <a:latin typeface="Georgia"/>
              <a:cs typeface="Georgia"/>
            </a:endParaRPr>
          </a:p>
          <a:p>
            <a:pPr marL="287020" marR="99060" indent="-274320">
              <a:lnSpc>
                <a:spcPct val="80000"/>
              </a:lnSpc>
              <a:spcBef>
                <a:spcPts val="625"/>
              </a:spcBef>
              <a:buClr>
                <a:srgbClr val="D16248"/>
              </a:buClr>
              <a:buSzPct val="84615"/>
              <a:buFont typeface="Wingdings 2"/>
              <a:buChar char=""/>
              <a:tabLst>
                <a:tab pos="287020" algn="l"/>
                <a:tab pos="2853690" algn="l"/>
                <a:tab pos="3120390" algn="l"/>
                <a:tab pos="6539230" algn="l"/>
              </a:tabLst>
            </a:pPr>
            <a:r>
              <a:rPr sz="2600" i="1" dirty="0">
                <a:latin typeface="Georgia"/>
                <a:cs typeface="Georgia"/>
              </a:rPr>
              <a:t>Test </a:t>
            </a:r>
            <a:r>
              <a:rPr sz="2600" i="1" spc="-5" dirty="0">
                <a:latin typeface="Georgia"/>
                <a:cs typeface="Georgia"/>
              </a:rPr>
              <a:t>the critical </a:t>
            </a:r>
            <a:r>
              <a:rPr sz="2600" i="1" dirty="0">
                <a:latin typeface="Georgia"/>
                <a:cs typeface="Georgia"/>
              </a:rPr>
              <a:t>points and</a:t>
            </a:r>
            <a:r>
              <a:rPr sz="2600" i="1" spc="40" dirty="0">
                <a:latin typeface="Georgia"/>
                <a:cs typeface="Georgia"/>
              </a:rPr>
              <a:t> </a:t>
            </a:r>
            <a:r>
              <a:rPr sz="2600" i="1" spc="-5" dirty="0">
                <a:latin typeface="Georgia"/>
                <a:cs typeface="Georgia"/>
              </a:rPr>
              <a:t>the</a:t>
            </a:r>
            <a:r>
              <a:rPr sz="2600" i="1" dirty="0">
                <a:latin typeface="Georgia"/>
                <a:cs typeface="Georgia"/>
              </a:rPr>
              <a:t> endpoints.	</a:t>
            </a:r>
            <a:r>
              <a:rPr sz="2600" dirty="0">
                <a:latin typeface="Georgia"/>
                <a:cs typeface="Georgia"/>
              </a:rPr>
              <a:t>The  </a:t>
            </a:r>
            <a:r>
              <a:rPr sz="2600" spc="-5" dirty="0">
                <a:latin typeface="Georgia"/>
                <a:cs typeface="Georgia"/>
              </a:rPr>
              <a:t>extreme</a:t>
            </a:r>
            <a:r>
              <a:rPr sz="2600" dirty="0">
                <a:latin typeface="Georgia"/>
                <a:cs typeface="Georgia"/>
              </a:rPr>
              <a:t> value</a:t>
            </a:r>
            <a:r>
              <a:rPr sz="2600" spc="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of	</a:t>
            </a:r>
            <a:r>
              <a:rPr sz="2600" i="1" dirty="0">
                <a:latin typeface="Georgia"/>
                <a:cs typeface="Georgia"/>
              </a:rPr>
              <a:t>f	</a:t>
            </a:r>
            <a:r>
              <a:rPr sz="2600" spc="-5" dirty="0">
                <a:latin typeface="Georgia"/>
                <a:cs typeface="Georgia"/>
              </a:rPr>
              <a:t>will be found </a:t>
            </a:r>
            <a:r>
              <a:rPr sz="2600" dirty="0">
                <a:latin typeface="Georgia"/>
                <a:cs typeface="Georgia"/>
              </a:rPr>
              <a:t>among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values </a:t>
            </a:r>
            <a:r>
              <a:rPr sz="2600" i="1" dirty="0">
                <a:latin typeface="Georgia"/>
                <a:cs typeface="Georgia"/>
              </a:rPr>
              <a:t>f  </a:t>
            </a:r>
            <a:r>
              <a:rPr sz="2600" spc="-5" dirty="0">
                <a:latin typeface="Georgia"/>
                <a:cs typeface="Georgia"/>
              </a:rPr>
              <a:t>takes at the </a:t>
            </a:r>
            <a:r>
              <a:rPr sz="2600" dirty="0">
                <a:latin typeface="Georgia"/>
                <a:cs typeface="Georgia"/>
              </a:rPr>
              <a:t>endpoints of </a:t>
            </a:r>
            <a:r>
              <a:rPr sz="2600" spc="-5" dirty="0">
                <a:latin typeface="Georgia"/>
                <a:cs typeface="Georgia"/>
              </a:rPr>
              <a:t>the domain </a:t>
            </a:r>
            <a:r>
              <a:rPr sz="2600" dirty="0">
                <a:latin typeface="Georgia"/>
                <a:cs typeface="Georgia"/>
              </a:rPr>
              <a:t>and at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points  </a:t>
            </a:r>
            <a:r>
              <a:rPr sz="2600" spc="-5" dirty="0">
                <a:latin typeface="Georgia"/>
                <a:cs typeface="Georgia"/>
              </a:rPr>
              <a:t>where the </a:t>
            </a:r>
            <a:r>
              <a:rPr sz="2600" dirty="0">
                <a:latin typeface="Georgia"/>
                <a:cs typeface="Georgia"/>
              </a:rPr>
              <a:t>derivative is zero </a:t>
            </a:r>
            <a:r>
              <a:rPr sz="2600" spc="-5" dirty="0">
                <a:latin typeface="Georgia"/>
                <a:cs typeface="Georgia"/>
              </a:rPr>
              <a:t>or fails to</a:t>
            </a:r>
            <a:r>
              <a:rPr sz="2600" spc="-6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exist.</a:t>
            </a:r>
            <a:endParaRPr sz="2600">
              <a:latin typeface="Georgia"/>
              <a:cs typeface="Georgia"/>
            </a:endParaRPr>
          </a:p>
          <a:p>
            <a:pPr marL="287020" marR="5080" indent="-274320">
              <a:lnSpc>
                <a:spcPct val="80000"/>
              </a:lnSpc>
              <a:spcBef>
                <a:spcPts val="620"/>
              </a:spcBef>
              <a:buClr>
                <a:srgbClr val="D16248"/>
              </a:buClr>
              <a:buSzPct val="84615"/>
              <a:buFont typeface="Wingdings 2"/>
              <a:buChar char=""/>
              <a:tabLst>
                <a:tab pos="287020" algn="l"/>
                <a:tab pos="3070225" algn="l"/>
                <a:tab pos="5421630" algn="l"/>
                <a:tab pos="5817235" algn="l"/>
                <a:tab pos="6083935" algn="l"/>
              </a:tabLst>
            </a:pPr>
            <a:r>
              <a:rPr sz="2600" i="1" dirty="0">
                <a:latin typeface="Georgia"/>
                <a:cs typeface="Georgia"/>
              </a:rPr>
              <a:t>List </a:t>
            </a:r>
            <a:r>
              <a:rPr sz="2600" i="1" spc="-5" dirty="0">
                <a:latin typeface="Georgia"/>
                <a:cs typeface="Georgia"/>
              </a:rPr>
              <a:t>the values </a:t>
            </a:r>
            <a:r>
              <a:rPr sz="2600" i="1" dirty="0">
                <a:latin typeface="Georgia"/>
                <a:cs typeface="Georgia"/>
              </a:rPr>
              <a:t>of f at</a:t>
            </a:r>
            <a:r>
              <a:rPr sz="2600" i="1" spc="-25" dirty="0">
                <a:latin typeface="Georgia"/>
                <a:cs typeface="Georgia"/>
              </a:rPr>
              <a:t> </a:t>
            </a:r>
            <a:r>
              <a:rPr sz="2600" i="1" spc="-5" dirty="0">
                <a:latin typeface="Georgia"/>
                <a:cs typeface="Georgia"/>
              </a:rPr>
              <a:t>these</a:t>
            </a:r>
            <a:r>
              <a:rPr sz="2600" i="1" spc="5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points.	</a:t>
            </a:r>
            <a:r>
              <a:rPr sz="2600" dirty="0">
                <a:latin typeface="Georgia"/>
                <a:cs typeface="Georgia"/>
              </a:rPr>
              <a:t>If	</a:t>
            </a:r>
            <a:r>
              <a:rPr sz="2600" i="1" dirty="0">
                <a:latin typeface="Georgia"/>
                <a:cs typeface="Georgia"/>
              </a:rPr>
              <a:t>f	</a:t>
            </a:r>
            <a:r>
              <a:rPr sz="2600" spc="-5" dirty="0">
                <a:latin typeface="Georgia"/>
                <a:cs typeface="Georgia"/>
              </a:rPr>
              <a:t>has </a:t>
            </a:r>
            <a:r>
              <a:rPr sz="2600" dirty="0">
                <a:latin typeface="Georgia"/>
                <a:cs typeface="Georgia"/>
              </a:rPr>
              <a:t>an  absolute maximum </a:t>
            </a:r>
            <a:r>
              <a:rPr sz="2600" spc="-5" dirty="0">
                <a:latin typeface="Georgia"/>
                <a:cs typeface="Georgia"/>
              </a:rPr>
              <a:t>or </a:t>
            </a:r>
            <a:r>
              <a:rPr sz="2600" dirty="0">
                <a:latin typeface="Georgia"/>
                <a:cs typeface="Georgia"/>
              </a:rPr>
              <a:t>minimum </a:t>
            </a:r>
            <a:r>
              <a:rPr sz="2600" spc="-5" dirty="0">
                <a:latin typeface="Georgia"/>
                <a:cs typeface="Georgia"/>
              </a:rPr>
              <a:t>on </a:t>
            </a:r>
            <a:r>
              <a:rPr sz="2600" dirty="0">
                <a:latin typeface="Georgia"/>
                <a:cs typeface="Georgia"/>
              </a:rPr>
              <a:t>its domain, it </a:t>
            </a:r>
            <a:r>
              <a:rPr sz="2600" spc="-5" dirty="0">
                <a:latin typeface="Georgia"/>
                <a:cs typeface="Georgia"/>
              </a:rPr>
              <a:t>will  </a:t>
            </a:r>
            <a:r>
              <a:rPr sz="2600" dirty="0">
                <a:latin typeface="Georgia"/>
                <a:cs typeface="Georgia"/>
              </a:rPr>
              <a:t>appear on </a:t>
            </a:r>
            <a:r>
              <a:rPr sz="2600" spc="-5" dirty="0">
                <a:latin typeface="Georgia"/>
                <a:cs typeface="Georgia"/>
              </a:rPr>
              <a:t>the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list.	You may </a:t>
            </a:r>
            <a:r>
              <a:rPr sz="2600" spc="-5" dirty="0">
                <a:latin typeface="Georgia"/>
                <a:cs typeface="Georgia"/>
              </a:rPr>
              <a:t>have </a:t>
            </a:r>
            <a:r>
              <a:rPr sz="2600" dirty="0">
                <a:latin typeface="Georgia"/>
                <a:cs typeface="Georgia"/>
              </a:rPr>
              <a:t>to </a:t>
            </a:r>
            <a:r>
              <a:rPr sz="2600" spc="-5" dirty="0">
                <a:latin typeface="Georgia"/>
                <a:cs typeface="Georgia"/>
              </a:rPr>
              <a:t>examine the </a:t>
            </a:r>
            <a:r>
              <a:rPr sz="2600" dirty="0">
                <a:latin typeface="Georgia"/>
                <a:cs typeface="Georgia"/>
              </a:rPr>
              <a:t>sign  </a:t>
            </a:r>
            <a:r>
              <a:rPr sz="2600" spc="-5" dirty="0">
                <a:latin typeface="Georgia"/>
                <a:cs typeface="Georgia"/>
              </a:rPr>
              <a:t>pattern of the </a:t>
            </a:r>
            <a:r>
              <a:rPr sz="2600" dirty="0">
                <a:latin typeface="Georgia"/>
                <a:cs typeface="Georgia"/>
              </a:rPr>
              <a:t>derivative </a:t>
            </a:r>
            <a:r>
              <a:rPr sz="2600" spc="-5" dirty="0">
                <a:latin typeface="Georgia"/>
                <a:cs typeface="Georgia"/>
              </a:rPr>
              <a:t>or the </a:t>
            </a:r>
            <a:r>
              <a:rPr sz="2600" dirty="0">
                <a:latin typeface="Georgia"/>
                <a:cs typeface="Georgia"/>
              </a:rPr>
              <a:t>sign </a:t>
            </a:r>
            <a:r>
              <a:rPr sz="2600" spc="-5" dirty="0">
                <a:latin typeface="Georgia"/>
                <a:cs typeface="Georgia"/>
              </a:rPr>
              <a:t>of the second  </a:t>
            </a:r>
            <a:r>
              <a:rPr sz="2600" dirty="0">
                <a:latin typeface="Georgia"/>
                <a:cs typeface="Georgia"/>
              </a:rPr>
              <a:t>derivative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dirty="0">
                <a:latin typeface="Georgia"/>
                <a:cs typeface="Georgia"/>
              </a:rPr>
              <a:t>decide </a:t>
            </a:r>
            <a:r>
              <a:rPr sz="2600" spc="-5" dirty="0">
                <a:latin typeface="Georgia"/>
                <a:cs typeface="Georgia"/>
              </a:rPr>
              <a:t>whether </a:t>
            </a:r>
            <a:r>
              <a:rPr sz="2600" dirty="0">
                <a:latin typeface="Georgia"/>
                <a:cs typeface="Georgia"/>
              </a:rPr>
              <a:t>a given value represents a  max, min </a:t>
            </a:r>
            <a:r>
              <a:rPr sz="2600" spc="-5" dirty="0">
                <a:latin typeface="Georgia"/>
                <a:cs typeface="Georgia"/>
              </a:rPr>
              <a:t>or</a:t>
            </a:r>
            <a:r>
              <a:rPr sz="2600" spc="-3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neither.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9597" y="92151"/>
            <a:ext cx="492633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99415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E35C00"/>
                </a:solidFill>
              </a:rPr>
              <a:t>Tangent Planes </a:t>
            </a:r>
            <a:r>
              <a:rPr sz="3200" dirty="0">
                <a:solidFill>
                  <a:srgbClr val="E35C00"/>
                </a:solidFill>
              </a:rPr>
              <a:t>and  Linear</a:t>
            </a:r>
            <a:r>
              <a:rPr sz="3200" spc="-50" dirty="0">
                <a:solidFill>
                  <a:srgbClr val="E35C00"/>
                </a:solidFill>
              </a:rPr>
              <a:t> </a:t>
            </a:r>
            <a:r>
              <a:rPr sz="3200" spc="-5" dirty="0">
                <a:solidFill>
                  <a:srgbClr val="E35C00"/>
                </a:solidFill>
              </a:rPr>
              <a:t>Approximations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55091" y="1550873"/>
            <a:ext cx="8386445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marR="304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311785" algn="l"/>
                <a:tab pos="312420" algn="l"/>
                <a:tab pos="1509395" algn="l"/>
                <a:tab pos="1916430" algn="l"/>
                <a:tab pos="6497955" algn="l"/>
                <a:tab pos="7315834" algn="l"/>
                <a:tab pos="7561580" algn="l"/>
                <a:tab pos="7655559" algn="l"/>
              </a:tabLst>
            </a:pPr>
            <a:r>
              <a:rPr sz="2400" spc="-5" dirty="0">
                <a:latin typeface="Georgia"/>
                <a:cs typeface="Georgia"/>
              </a:rPr>
              <a:t>Suppose </a:t>
            </a:r>
            <a:r>
              <a:rPr sz="2400" dirty="0">
                <a:latin typeface="Georgia"/>
                <a:cs typeface="Georgia"/>
              </a:rPr>
              <a:t>a </a:t>
            </a:r>
            <a:r>
              <a:rPr sz="2400" spc="-5" dirty="0">
                <a:latin typeface="Georgia"/>
                <a:cs typeface="Georgia"/>
              </a:rPr>
              <a:t>surface </a:t>
            </a:r>
            <a:r>
              <a:rPr sz="2400" i="1" dirty="0">
                <a:latin typeface="Georgia"/>
                <a:cs typeface="Georgia"/>
              </a:rPr>
              <a:t>S </a:t>
            </a:r>
            <a:r>
              <a:rPr sz="2400" spc="-5" dirty="0">
                <a:latin typeface="Georgia"/>
                <a:cs typeface="Georgia"/>
              </a:rPr>
              <a:t>has equation </a:t>
            </a:r>
            <a:r>
              <a:rPr sz="2400" i="1" dirty="0">
                <a:latin typeface="Georgia"/>
                <a:cs typeface="Georgia"/>
              </a:rPr>
              <a:t>z </a:t>
            </a:r>
            <a:r>
              <a:rPr sz="2400" dirty="0">
                <a:latin typeface="Georgia"/>
                <a:cs typeface="Georgia"/>
              </a:rPr>
              <a:t>= </a:t>
            </a:r>
            <a:r>
              <a:rPr sz="2400" i="1" dirty="0">
                <a:latin typeface="Georgia"/>
                <a:cs typeface="Georgia"/>
              </a:rPr>
              <a:t>f </a:t>
            </a:r>
            <a:r>
              <a:rPr sz="2400" spc="-5" dirty="0">
                <a:latin typeface="Georgia"/>
                <a:cs typeface="Georgia"/>
              </a:rPr>
              <a:t>(</a:t>
            </a:r>
            <a:r>
              <a:rPr sz="2400" i="1" spc="-5" dirty="0">
                <a:latin typeface="Georgia"/>
                <a:cs typeface="Georgia"/>
              </a:rPr>
              <a:t>x</a:t>
            </a:r>
            <a:r>
              <a:rPr sz="2400" spc="-5" dirty="0">
                <a:latin typeface="Georgia"/>
                <a:cs typeface="Georgia"/>
              </a:rPr>
              <a:t>,</a:t>
            </a:r>
            <a:r>
              <a:rPr sz="2400" spc="20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y</a:t>
            </a:r>
            <a:r>
              <a:rPr sz="2400" spc="-5" dirty="0">
                <a:latin typeface="Georgia"/>
                <a:cs typeface="Georgia"/>
              </a:rPr>
              <a:t>),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where	</a:t>
            </a:r>
            <a:r>
              <a:rPr sz="2400" i="1" dirty="0">
                <a:latin typeface="Georgia"/>
                <a:cs typeface="Georgia"/>
              </a:rPr>
              <a:t>f	</a:t>
            </a:r>
            <a:r>
              <a:rPr sz="2400" spc="-5" dirty="0">
                <a:latin typeface="Georgia"/>
                <a:cs typeface="Georgia"/>
              </a:rPr>
              <a:t>has  continuous first partial </a:t>
            </a:r>
            <a:r>
              <a:rPr sz="2400" dirty="0">
                <a:latin typeface="Georgia"/>
                <a:cs typeface="Georgia"/>
              </a:rPr>
              <a:t>derivatives, and </a:t>
            </a:r>
            <a:r>
              <a:rPr sz="2400" spc="-5" dirty="0">
                <a:latin typeface="Georgia"/>
                <a:cs typeface="Georgia"/>
              </a:rPr>
              <a:t>let </a:t>
            </a:r>
            <a:r>
              <a:rPr sz="2400" i="1" spc="-5" dirty="0">
                <a:latin typeface="Georgia"/>
                <a:cs typeface="Georgia"/>
              </a:rPr>
              <a:t>P</a:t>
            </a:r>
            <a:r>
              <a:rPr sz="2400" spc="-5" dirty="0">
                <a:latin typeface="Georgia"/>
                <a:cs typeface="Georgia"/>
              </a:rPr>
              <a:t>(</a:t>
            </a:r>
            <a:r>
              <a:rPr sz="2400" i="1" spc="-5" dirty="0">
                <a:latin typeface="Georgia"/>
                <a:cs typeface="Georgia"/>
              </a:rPr>
              <a:t>x</a:t>
            </a:r>
            <a:r>
              <a:rPr sz="2400" spc="-7" baseline="-20833" dirty="0">
                <a:latin typeface="Georgia"/>
                <a:cs typeface="Georgia"/>
              </a:rPr>
              <a:t>0</a:t>
            </a:r>
            <a:r>
              <a:rPr sz="2400" spc="-5" dirty="0">
                <a:latin typeface="Georgia"/>
                <a:cs typeface="Georgia"/>
              </a:rPr>
              <a:t>, </a:t>
            </a:r>
            <a:r>
              <a:rPr sz="2400" i="1" spc="-5" dirty="0">
                <a:latin typeface="Georgia"/>
                <a:cs typeface="Georgia"/>
              </a:rPr>
              <a:t>y</a:t>
            </a:r>
            <a:r>
              <a:rPr sz="2400" spc="-7" baseline="-20833" dirty="0">
                <a:latin typeface="Georgia"/>
                <a:cs typeface="Georgia"/>
              </a:rPr>
              <a:t>0</a:t>
            </a:r>
            <a:r>
              <a:rPr sz="2400" spc="-5" dirty="0">
                <a:latin typeface="Georgia"/>
                <a:cs typeface="Georgia"/>
              </a:rPr>
              <a:t>, </a:t>
            </a:r>
            <a:r>
              <a:rPr sz="2400" i="1" spc="-5" dirty="0">
                <a:latin typeface="Georgia"/>
                <a:cs typeface="Georgia"/>
              </a:rPr>
              <a:t>z</a:t>
            </a:r>
            <a:r>
              <a:rPr sz="2400" spc="-7" baseline="-20833" dirty="0">
                <a:latin typeface="Georgia"/>
                <a:cs typeface="Georgia"/>
              </a:rPr>
              <a:t>0</a:t>
            </a:r>
            <a:r>
              <a:rPr sz="2400" spc="-5" dirty="0">
                <a:latin typeface="Georgia"/>
                <a:cs typeface="Georgia"/>
              </a:rPr>
              <a:t>) be </a:t>
            </a:r>
            <a:r>
              <a:rPr sz="2400" dirty="0">
                <a:latin typeface="Georgia"/>
                <a:cs typeface="Georgia"/>
              </a:rPr>
              <a:t>a  </a:t>
            </a:r>
            <a:r>
              <a:rPr sz="2400" spc="-5" dirty="0">
                <a:latin typeface="Georgia"/>
                <a:cs typeface="Georgia"/>
              </a:rPr>
              <a:t>point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on </a:t>
            </a:r>
            <a:r>
              <a:rPr sz="2400" i="1" spc="-5" dirty="0">
                <a:latin typeface="Georgia"/>
                <a:cs typeface="Georgia"/>
              </a:rPr>
              <a:t>S</a:t>
            </a:r>
            <a:r>
              <a:rPr sz="2400" spc="-5" dirty="0">
                <a:latin typeface="Georgia"/>
                <a:cs typeface="Georgia"/>
              </a:rPr>
              <a:t>.	</a:t>
            </a:r>
            <a:r>
              <a:rPr sz="2400" dirty="0">
                <a:latin typeface="Georgia"/>
                <a:cs typeface="Georgia"/>
              </a:rPr>
              <a:t>Let </a:t>
            </a:r>
            <a:r>
              <a:rPr sz="2400" i="1" spc="-5" dirty="0">
                <a:latin typeface="Georgia"/>
                <a:cs typeface="Georgia"/>
              </a:rPr>
              <a:t>C</a:t>
            </a:r>
            <a:r>
              <a:rPr sz="2400" spc="-7" baseline="-20833" dirty="0">
                <a:latin typeface="Georgia"/>
                <a:cs typeface="Georgia"/>
              </a:rPr>
              <a:t>1 </a:t>
            </a:r>
            <a:r>
              <a:rPr sz="2400" dirty="0">
                <a:latin typeface="Georgia"/>
                <a:cs typeface="Georgia"/>
              </a:rPr>
              <a:t>and </a:t>
            </a:r>
            <a:r>
              <a:rPr sz="2400" i="1" spc="-5" dirty="0">
                <a:latin typeface="Georgia"/>
                <a:cs typeface="Georgia"/>
              </a:rPr>
              <a:t>C</a:t>
            </a:r>
            <a:r>
              <a:rPr sz="2400" spc="-7" baseline="-20833" dirty="0">
                <a:latin typeface="Georgia"/>
                <a:cs typeface="Georgia"/>
              </a:rPr>
              <a:t>2 </a:t>
            </a:r>
            <a:r>
              <a:rPr sz="2400" spc="-5" dirty="0">
                <a:latin typeface="Georgia"/>
                <a:cs typeface="Georgia"/>
              </a:rPr>
              <a:t>be the two curves obtained by  </a:t>
            </a:r>
            <a:r>
              <a:rPr sz="2400" dirty="0">
                <a:latin typeface="Georgia"/>
                <a:cs typeface="Georgia"/>
              </a:rPr>
              <a:t>intersection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dirty="0">
                <a:latin typeface="Georgia"/>
                <a:cs typeface="Georgia"/>
              </a:rPr>
              <a:t>vertical </a:t>
            </a:r>
            <a:r>
              <a:rPr sz="2400" spc="-5" dirty="0">
                <a:latin typeface="Georgia"/>
                <a:cs typeface="Georgia"/>
              </a:rPr>
              <a:t>planes </a:t>
            </a:r>
            <a:r>
              <a:rPr sz="2400" i="1" dirty="0">
                <a:latin typeface="Georgia"/>
                <a:cs typeface="Georgia"/>
              </a:rPr>
              <a:t>y </a:t>
            </a:r>
            <a:r>
              <a:rPr sz="2400" dirty="0">
                <a:latin typeface="Georgia"/>
                <a:cs typeface="Georgia"/>
              </a:rPr>
              <a:t>= </a:t>
            </a:r>
            <a:r>
              <a:rPr sz="2400" i="1" spc="-5" dirty="0">
                <a:latin typeface="Georgia"/>
                <a:cs typeface="Georgia"/>
              </a:rPr>
              <a:t>y</a:t>
            </a:r>
            <a:r>
              <a:rPr sz="2400" spc="-7" baseline="-20833" dirty="0">
                <a:latin typeface="Georgia"/>
                <a:cs typeface="Georgia"/>
              </a:rPr>
              <a:t>0 </a:t>
            </a:r>
            <a:r>
              <a:rPr sz="2400" dirty="0">
                <a:latin typeface="Georgia"/>
                <a:cs typeface="Georgia"/>
              </a:rPr>
              <a:t>and </a:t>
            </a:r>
            <a:r>
              <a:rPr sz="2400" i="1" dirty="0">
                <a:latin typeface="Georgia"/>
                <a:cs typeface="Georgia"/>
              </a:rPr>
              <a:t>x </a:t>
            </a:r>
            <a:r>
              <a:rPr sz="2400" dirty="0">
                <a:latin typeface="Georgia"/>
                <a:cs typeface="Georgia"/>
              </a:rPr>
              <a:t>= </a:t>
            </a:r>
            <a:r>
              <a:rPr sz="2400" i="1" spc="-5" dirty="0">
                <a:latin typeface="Georgia"/>
                <a:cs typeface="Georgia"/>
              </a:rPr>
              <a:t>x</a:t>
            </a:r>
            <a:r>
              <a:rPr sz="2400" spc="-7" baseline="-20833" dirty="0">
                <a:latin typeface="Georgia"/>
                <a:cs typeface="Georgia"/>
              </a:rPr>
              <a:t>0 </a:t>
            </a:r>
            <a:r>
              <a:rPr sz="2400" spc="-5" dirty="0">
                <a:latin typeface="Georgia"/>
                <a:cs typeface="Georgia"/>
              </a:rPr>
              <a:t>with the  surface.	</a:t>
            </a:r>
            <a:r>
              <a:rPr sz="2400" dirty="0">
                <a:latin typeface="Georgia"/>
                <a:cs typeface="Georgia"/>
              </a:rPr>
              <a:t>Thus, point </a:t>
            </a:r>
            <a:r>
              <a:rPr sz="2400" i="1" dirty="0">
                <a:latin typeface="Georgia"/>
                <a:cs typeface="Georgia"/>
              </a:rPr>
              <a:t>P </a:t>
            </a:r>
            <a:r>
              <a:rPr sz="2400" spc="-5" dirty="0">
                <a:latin typeface="Georgia"/>
                <a:cs typeface="Georgia"/>
              </a:rPr>
              <a:t>lies on both </a:t>
            </a:r>
            <a:r>
              <a:rPr sz="2400" i="1" spc="-10" dirty="0">
                <a:latin typeface="Georgia"/>
                <a:cs typeface="Georgia"/>
              </a:rPr>
              <a:t>C</a:t>
            </a:r>
            <a:r>
              <a:rPr sz="2400" spc="-15" baseline="-20833" dirty="0">
                <a:latin typeface="Georgia"/>
                <a:cs typeface="Georgia"/>
              </a:rPr>
              <a:t>1</a:t>
            </a:r>
            <a:r>
              <a:rPr sz="2400" spc="292" baseline="-20833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C</a:t>
            </a:r>
            <a:r>
              <a:rPr sz="2400" spc="-7" baseline="-20833" dirty="0">
                <a:latin typeface="Georgia"/>
                <a:cs typeface="Georgia"/>
              </a:rPr>
              <a:t>2</a:t>
            </a:r>
            <a:r>
              <a:rPr sz="2400" spc="-5" dirty="0">
                <a:latin typeface="Georgia"/>
                <a:cs typeface="Georgia"/>
              </a:rPr>
              <a:t>.	</a:t>
            </a:r>
            <a:r>
              <a:rPr sz="2400" dirty="0">
                <a:latin typeface="Georgia"/>
                <a:cs typeface="Georgia"/>
              </a:rPr>
              <a:t>Let </a:t>
            </a:r>
            <a:r>
              <a:rPr sz="2400" i="1" spc="-5" dirty="0">
                <a:latin typeface="Georgia"/>
                <a:cs typeface="Georgia"/>
              </a:rPr>
              <a:t>T</a:t>
            </a:r>
            <a:r>
              <a:rPr sz="2400" spc="-7" baseline="-20833" dirty="0">
                <a:latin typeface="Georgia"/>
                <a:cs typeface="Georgia"/>
              </a:rPr>
              <a:t>1 </a:t>
            </a:r>
            <a:r>
              <a:rPr sz="2400" dirty="0">
                <a:latin typeface="Georgia"/>
                <a:cs typeface="Georgia"/>
              </a:rPr>
              <a:t>and </a:t>
            </a:r>
            <a:r>
              <a:rPr sz="2400" i="1" spc="-5" dirty="0">
                <a:latin typeface="Georgia"/>
                <a:cs typeface="Georgia"/>
              </a:rPr>
              <a:t>T</a:t>
            </a:r>
            <a:r>
              <a:rPr sz="2400" spc="-7" baseline="-20833" dirty="0">
                <a:latin typeface="Georgia"/>
                <a:cs typeface="Georgia"/>
              </a:rPr>
              <a:t>2 </a:t>
            </a:r>
            <a:r>
              <a:rPr sz="1600" spc="-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b</a:t>
            </a:r>
            <a:r>
              <a:rPr sz="2400" dirty="0">
                <a:latin typeface="Georgia"/>
                <a:cs typeface="Georgia"/>
              </a:rPr>
              <a:t>e </a:t>
            </a:r>
            <a:r>
              <a:rPr sz="2400" spc="-5" dirty="0">
                <a:latin typeface="Georgia"/>
                <a:cs typeface="Georgia"/>
              </a:rPr>
              <a:t>th</a:t>
            </a:r>
            <a:r>
              <a:rPr sz="2400" dirty="0">
                <a:latin typeface="Georgia"/>
                <a:cs typeface="Georgia"/>
              </a:rPr>
              <a:t>e</a:t>
            </a:r>
            <a:r>
              <a:rPr sz="2400" spc="-5" dirty="0">
                <a:latin typeface="Georgia"/>
                <a:cs typeface="Georgia"/>
              </a:rPr>
              <a:t> tang</a:t>
            </a:r>
            <a:r>
              <a:rPr sz="2400" dirty="0">
                <a:latin typeface="Georgia"/>
                <a:cs typeface="Georgia"/>
              </a:rPr>
              <a:t>ent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line</a:t>
            </a:r>
            <a:r>
              <a:rPr sz="2400" dirty="0">
                <a:latin typeface="Georgia"/>
                <a:cs typeface="Georgia"/>
              </a:rPr>
              <a:t>s</a:t>
            </a:r>
            <a:r>
              <a:rPr sz="2400" spc="-5" dirty="0">
                <a:latin typeface="Georgia"/>
                <a:cs typeface="Georgia"/>
              </a:rPr>
              <a:t> t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5" dirty="0">
                <a:latin typeface="Georgia"/>
                <a:cs typeface="Georgia"/>
              </a:rPr>
              <a:t> th</a:t>
            </a:r>
            <a:r>
              <a:rPr sz="2400" dirty="0">
                <a:latin typeface="Georgia"/>
                <a:cs typeface="Georgia"/>
              </a:rPr>
              <a:t>e</a:t>
            </a:r>
            <a:r>
              <a:rPr sz="2400" spc="-5" dirty="0">
                <a:latin typeface="Georgia"/>
                <a:cs typeface="Georgia"/>
              </a:rPr>
              <a:t> curve</a:t>
            </a:r>
            <a:r>
              <a:rPr sz="2400" dirty="0">
                <a:latin typeface="Georgia"/>
                <a:cs typeface="Georgia"/>
              </a:rPr>
              <a:t>s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C</a:t>
            </a:r>
            <a:r>
              <a:rPr sz="2400" spc="-7" baseline="-20833" dirty="0">
                <a:latin typeface="Georgia"/>
                <a:cs typeface="Georgia"/>
              </a:rPr>
              <a:t>1</a:t>
            </a:r>
            <a:r>
              <a:rPr sz="2400" spc="277" baseline="-20833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C</a:t>
            </a:r>
            <a:r>
              <a:rPr sz="2400" spc="-7" baseline="-20833" dirty="0">
                <a:latin typeface="Georgia"/>
                <a:cs typeface="Georgia"/>
              </a:rPr>
              <a:t>2</a:t>
            </a:r>
            <a:r>
              <a:rPr sz="2400" baseline="-20833" dirty="0">
                <a:latin typeface="Georgia"/>
                <a:cs typeface="Georgia"/>
              </a:rPr>
              <a:t> </a:t>
            </a:r>
            <a:r>
              <a:rPr sz="2400" spc="-284" baseline="-20833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at </a:t>
            </a:r>
            <a:r>
              <a:rPr sz="2400" spc="-5" dirty="0">
                <a:latin typeface="Georgia"/>
                <a:cs typeface="Georgia"/>
              </a:rPr>
              <a:t>poin</a:t>
            </a:r>
            <a:r>
              <a:rPr sz="2400" dirty="0">
                <a:latin typeface="Georgia"/>
                <a:cs typeface="Georgia"/>
              </a:rPr>
              <a:t>t </a:t>
            </a:r>
            <a:r>
              <a:rPr sz="2400" i="1" dirty="0">
                <a:latin typeface="Georgia"/>
                <a:cs typeface="Georgia"/>
              </a:rPr>
              <a:t>P</a:t>
            </a:r>
            <a:r>
              <a:rPr sz="2400" dirty="0">
                <a:latin typeface="Georgia"/>
                <a:cs typeface="Georgia"/>
              </a:rPr>
              <a:t>.		T</a:t>
            </a:r>
            <a:r>
              <a:rPr sz="2400" spc="-10" dirty="0">
                <a:latin typeface="Georgia"/>
                <a:cs typeface="Georgia"/>
              </a:rPr>
              <a:t>h</a:t>
            </a:r>
            <a:r>
              <a:rPr sz="2400" spc="-5" dirty="0">
                <a:latin typeface="Georgia"/>
                <a:cs typeface="Georgia"/>
              </a:rPr>
              <a:t>en  the</a:t>
            </a:r>
            <a:r>
              <a:rPr sz="2400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4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tangent </a:t>
            </a:r>
            <a:r>
              <a:rPr sz="2400" b="1" u="heavy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plane</a:t>
            </a:r>
            <a:r>
              <a:rPr sz="2400" b="1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to the surface </a:t>
            </a:r>
            <a:r>
              <a:rPr sz="2400" i="1" dirty="0">
                <a:latin typeface="Georgia"/>
                <a:cs typeface="Georgia"/>
              </a:rPr>
              <a:t>S </a:t>
            </a:r>
            <a:r>
              <a:rPr sz="2400" dirty="0">
                <a:latin typeface="Georgia"/>
                <a:cs typeface="Georgia"/>
              </a:rPr>
              <a:t>at </a:t>
            </a:r>
            <a:r>
              <a:rPr sz="2400" spc="-5" dirty="0">
                <a:latin typeface="Georgia"/>
                <a:cs typeface="Georgia"/>
              </a:rPr>
              <a:t>point </a:t>
            </a:r>
            <a:r>
              <a:rPr sz="2400" i="1" dirty="0">
                <a:latin typeface="Georgia"/>
                <a:cs typeface="Georgia"/>
              </a:rPr>
              <a:t>P </a:t>
            </a:r>
            <a:r>
              <a:rPr sz="2400" dirty="0">
                <a:latin typeface="Georgia"/>
                <a:cs typeface="Georgia"/>
              </a:rPr>
              <a:t>is </a:t>
            </a:r>
            <a:r>
              <a:rPr sz="2400" spc="-5" dirty="0">
                <a:latin typeface="Georgia"/>
                <a:cs typeface="Georgia"/>
              </a:rPr>
              <a:t>defined to  be the plane that contains both tangent lines </a:t>
            </a:r>
            <a:r>
              <a:rPr sz="2400" i="1" spc="-5" dirty="0">
                <a:latin typeface="Georgia"/>
                <a:cs typeface="Georgia"/>
              </a:rPr>
              <a:t>T</a:t>
            </a:r>
            <a:r>
              <a:rPr sz="2400" spc="-7" baseline="-20833" dirty="0">
                <a:latin typeface="Georgia"/>
                <a:cs typeface="Georgia"/>
              </a:rPr>
              <a:t>1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210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T</a:t>
            </a:r>
            <a:r>
              <a:rPr sz="2400" spc="-7" baseline="-20833" dirty="0">
                <a:latin typeface="Georgia"/>
                <a:cs typeface="Georgia"/>
              </a:rPr>
              <a:t>2</a:t>
            </a:r>
            <a:r>
              <a:rPr sz="2400" spc="-5" dirty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960" y="412750"/>
            <a:ext cx="44348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1110" algn="l"/>
              </a:tabLst>
            </a:pPr>
            <a:r>
              <a:rPr sz="3300" b="0" dirty="0">
                <a:latin typeface="Georgia"/>
                <a:cs typeface="Georgia"/>
              </a:rPr>
              <a:t>LAGRANGE	</a:t>
            </a:r>
            <a:r>
              <a:rPr sz="3300" b="0" spc="-5" dirty="0">
                <a:latin typeface="Georgia"/>
                <a:cs typeface="Georgia"/>
              </a:rPr>
              <a:t>M</a:t>
            </a:r>
            <a:r>
              <a:rPr sz="3300" b="0" spc="5" dirty="0">
                <a:latin typeface="Georgia"/>
                <a:cs typeface="Georgia"/>
              </a:rPr>
              <a:t>E</a:t>
            </a:r>
            <a:r>
              <a:rPr sz="3300" b="0" dirty="0">
                <a:latin typeface="Georgia"/>
                <a:cs typeface="Georgia"/>
              </a:rPr>
              <a:t>THOD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08201"/>
            <a:ext cx="8320405" cy="414210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5080" indent="-274320">
              <a:lnSpc>
                <a:spcPct val="90000"/>
              </a:lnSpc>
              <a:spcBef>
                <a:spcPts val="42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Many </a:t>
            </a:r>
            <a:r>
              <a:rPr sz="2700" dirty="0">
                <a:latin typeface="Georgia"/>
                <a:cs typeface="Georgia"/>
              </a:rPr>
              <a:t>times a </a:t>
            </a:r>
            <a:r>
              <a:rPr sz="2700" spc="-5" dirty="0">
                <a:latin typeface="Georgia"/>
                <a:cs typeface="Georgia"/>
              </a:rPr>
              <a:t>stationary value of the function of  several </a:t>
            </a:r>
            <a:r>
              <a:rPr sz="2700" dirty="0">
                <a:latin typeface="Georgia"/>
                <a:cs typeface="Georgia"/>
              </a:rPr>
              <a:t>variables </a:t>
            </a:r>
            <a:r>
              <a:rPr sz="2700" spc="-5" dirty="0">
                <a:latin typeface="Georgia"/>
                <a:cs typeface="Georgia"/>
              </a:rPr>
              <a:t>which </a:t>
            </a:r>
            <a:r>
              <a:rPr sz="2700" dirty="0">
                <a:latin typeface="Georgia"/>
                <a:cs typeface="Georgia"/>
              </a:rPr>
              <a:t>are not </a:t>
            </a:r>
            <a:r>
              <a:rPr sz="2700" spc="-5" dirty="0">
                <a:latin typeface="Georgia"/>
                <a:cs typeface="Georgia"/>
              </a:rPr>
              <a:t>all independent but  connected by some </a:t>
            </a:r>
            <a:r>
              <a:rPr sz="2700" dirty="0">
                <a:latin typeface="Georgia"/>
                <a:cs typeface="Georgia"/>
              </a:rPr>
              <a:t>relationship is needed </a:t>
            </a:r>
            <a:r>
              <a:rPr sz="2700" spc="-5" dirty="0">
                <a:latin typeface="Georgia"/>
                <a:cs typeface="Georgia"/>
              </a:rPr>
              <a:t>to be  known. Generally, we do convert the given functions  to the one, having least </a:t>
            </a:r>
            <a:r>
              <a:rPr sz="2700" dirty="0">
                <a:latin typeface="Georgia"/>
                <a:cs typeface="Georgia"/>
              </a:rPr>
              <a:t>number </a:t>
            </a:r>
            <a:r>
              <a:rPr sz="2700" spc="-5" dirty="0">
                <a:latin typeface="Georgia"/>
                <a:cs typeface="Georgia"/>
              </a:rPr>
              <a:t>of </a:t>
            </a:r>
            <a:r>
              <a:rPr sz="2700" dirty="0">
                <a:latin typeface="Georgia"/>
                <a:cs typeface="Georgia"/>
              </a:rPr>
              <a:t>independent  variables </a:t>
            </a:r>
            <a:r>
              <a:rPr sz="2700" spc="-5" dirty="0">
                <a:latin typeface="Georgia"/>
                <a:cs typeface="Georgia"/>
              </a:rPr>
              <a:t>with the help of these </a:t>
            </a:r>
            <a:r>
              <a:rPr sz="2700" dirty="0">
                <a:latin typeface="Georgia"/>
                <a:cs typeface="Georgia"/>
              </a:rPr>
              <a:t>relations, then it  </a:t>
            </a:r>
            <a:r>
              <a:rPr sz="2700" spc="-5" dirty="0">
                <a:latin typeface="Georgia"/>
                <a:cs typeface="Georgia"/>
              </a:rPr>
              <a:t>solved. But this </a:t>
            </a:r>
            <a:r>
              <a:rPr sz="2700" dirty="0">
                <a:latin typeface="Georgia"/>
                <a:cs typeface="Georgia"/>
              </a:rPr>
              <a:t>not always </a:t>
            </a:r>
            <a:r>
              <a:rPr sz="2700" spc="-5" dirty="0">
                <a:latin typeface="Georgia"/>
                <a:cs typeface="Georgia"/>
              </a:rPr>
              <a:t>be necessary to solve such  functions using this ordinary method, </a:t>
            </a:r>
            <a:r>
              <a:rPr sz="2700" dirty="0">
                <a:latin typeface="Georgia"/>
                <a:cs typeface="Georgia"/>
              </a:rPr>
              <a:t>and when </a:t>
            </a:r>
            <a:r>
              <a:rPr sz="2700" spc="-5" dirty="0">
                <a:latin typeface="Georgia"/>
                <a:cs typeface="Georgia"/>
              </a:rPr>
              <a:t>this  procedure become impractical, </a:t>
            </a:r>
            <a:r>
              <a:rPr sz="2700" dirty="0">
                <a:latin typeface="Georgia"/>
                <a:cs typeface="Georgia"/>
              </a:rPr>
              <a:t>Lagrange’s method  proves </a:t>
            </a:r>
            <a:r>
              <a:rPr sz="2700" spc="-5" dirty="0">
                <a:latin typeface="Georgia"/>
                <a:cs typeface="Georgia"/>
              </a:rPr>
              <a:t>to be </a:t>
            </a:r>
            <a:r>
              <a:rPr sz="2700" dirty="0">
                <a:latin typeface="Georgia"/>
                <a:cs typeface="Georgia"/>
              </a:rPr>
              <a:t>very </a:t>
            </a:r>
            <a:r>
              <a:rPr sz="2700" spc="-5" dirty="0">
                <a:latin typeface="Georgia"/>
                <a:cs typeface="Georgia"/>
              </a:rPr>
              <a:t>convenient, which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explained </a:t>
            </a:r>
            <a:r>
              <a:rPr sz="2700" dirty="0">
                <a:latin typeface="Georgia"/>
                <a:cs typeface="Georgia"/>
              </a:rPr>
              <a:t>in  </a:t>
            </a:r>
            <a:r>
              <a:rPr sz="2700" spc="-5" dirty="0">
                <a:latin typeface="Georgia"/>
                <a:cs typeface="Georgia"/>
              </a:rPr>
              <a:t>the ongoing lines.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960" y="412750"/>
            <a:ext cx="44348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1110" algn="l"/>
              </a:tabLst>
            </a:pPr>
            <a:r>
              <a:rPr sz="3300" b="0" dirty="0">
                <a:latin typeface="Georgia"/>
                <a:cs typeface="Georgia"/>
              </a:rPr>
              <a:t>LAGRANGE	</a:t>
            </a:r>
            <a:r>
              <a:rPr sz="3300" b="0" spc="-5" dirty="0">
                <a:latin typeface="Georgia"/>
                <a:cs typeface="Georgia"/>
              </a:rPr>
              <a:t>M</a:t>
            </a:r>
            <a:r>
              <a:rPr sz="3300" b="0" spc="5" dirty="0">
                <a:latin typeface="Georgia"/>
                <a:cs typeface="Georgia"/>
              </a:rPr>
              <a:t>E</a:t>
            </a:r>
            <a:r>
              <a:rPr sz="3300" b="0" dirty="0">
                <a:latin typeface="Georgia"/>
                <a:cs typeface="Georgia"/>
              </a:rPr>
              <a:t>THOD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8183880" cy="1343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93853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  <a:tab pos="942340" algn="l"/>
                <a:tab pos="5768340" algn="l"/>
              </a:tabLst>
            </a:pPr>
            <a:r>
              <a:rPr sz="2700" dirty="0">
                <a:latin typeface="Georgia"/>
                <a:cs typeface="Georgia"/>
              </a:rPr>
              <a:t>Let	</a:t>
            </a:r>
            <a:r>
              <a:rPr sz="2700" spc="-5" dirty="0">
                <a:latin typeface="Georgia"/>
                <a:cs typeface="Georgia"/>
              </a:rPr>
              <a:t>be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function of</a:t>
            </a:r>
            <a:r>
              <a:rPr sz="2700" spc="3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three variables	which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are  connected by the </a:t>
            </a:r>
            <a:r>
              <a:rPr sz="2700" dirty="0">
                <a:latin typeface="Georgia"/>
                <a:cs typeface="Georgia"/>
              </a:rPr>
              <a:t>relation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For </a:t>
            </a:r>
            <a:r>
              <a:rPr sz="2700" i="1" dirty="0">
                <a:latin typeface="Georgia"/>
                <a:cs typeface="Georgia"/>
              </a:rPr>
              <a:t>u </a:t>
            </a:r>
            <a:r>
              <a:rPr sz="2700" spc="-5" dirty="0">
                <a:latin typeface="Georgia"/>
                <a:cs typeface="Georgia"/>
              </a:rPr>
              <a:t>to be have stationary value, </a:t>
            </a:r>
            <a:r>
              <a:rPr sz="2700" dirty="0">
                <a:latin typeface="Georgia"/>
                <a:cs typeface="Georgia"/>
              </a:rPr>
              <a:t>it is necessary</a:t>
            </a:r>
            <a:r>
              <a:rPr sz="2700" spc="-1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that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491" y="4430344"/>
            <a:ext cx="750697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Also </a:t>
            </a:r>
            <a:r>
              <a:rPr sz="2700" spc="-5" dirty="0">
                <a:latin typeface="Georgia"/>
                <a:cs typeface="Georgia"/>
              </a:rPr>
              <a:t>the differential of the relationship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function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000" y="3048000"/>
            <a:ext cx="3282696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" y="3886200"/>
            <a:ext cx="8381999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000" y="4953000"/>
            <a:ext cx="5876544" cy="342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960" y="412750"/>
            <a:ext cx="44348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1110" algn="l"/>
              </a:tabLst>
            </a:pPr>
            <a:r>
              <a:rPr sz="3300" b="0" dirty="0">
                <a:latin typeface="Georgia"/>
                <a:cs typeface="Georgia"/>
              </a:rPr>
              <a:t>LAGRANGE	</a:t>
            </a:r>
            <a:r>
              <a:rPr sz="3300" b="0" spc="-5" dirty="0">
                <a:latin typeface="Georgia"/>
                <a:cs typeface="Georgia"/>
              </a:rPr>
              <a:t>M</a:t>
            </a:r>
            <a:r>
              <a:rPr sz="3300" b="0" spc="5" dirty="0">
                <a:latin typeface="Georgia"/>
                <a:cs typeface="Georgia"/>
              </a:rPr>
              <a:t>E</a:t>
            </a:r>
            <a:r>
              <a:rPr sz="3300" b="0" dirty="0">
                <a:latin typeface="Georgia"/>
                <a:cs typeface="Georgia"/>
              </a:rPr>
              <a:t>THOD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13078"/>
            <a:ext cx="8329930" cy="429323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87020" marR="805180" indent="-274320">
              <a:lnSpc>
                <a:spcPts val="2700"/>
              </a:lnSpc>
              <a:spcBef>
                <a:spcPts val="434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Multiply (2) by parameter λ and add to (1). Then </a:t>
            </a:r>
            <a:r>
              <a:rPr sz="2500" spc="-10" dirty="0">
                <a:latin typeface="Georgia"/>
                <a:cs typeface="Georgia"/>
              </a:rPr>
              <a:t>we  obtain the</a:t>
            </a:r>
            <a:r>
              <a:rPr sz="2500" spc="20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expression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D16248"/>
              </a:buClr>
              <a:buFont typeface="Wingdings 2"/>
              <a:buChar char=""/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16248"/>
              </a:buClr>
              <a:buFont typeface="Wingdings 2"/>
              <a:buChar char=""/>
            </a:pPr>
            <a:endParaRPr sz="3450">
              <a:latin typeface="Times New Roman"/>
              <a:cs typeface="Times New Roman"/>
            </a:endParaRPr>
          </a:p>
          <a:p>
            <a:pPr marL="287020" marR="5080" indent="-274320">
              <a:lnSpc>
                <a:spcPts val="2700"/>
              </a:lnSpc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To satisfy this equation the components of the </a:t>
            </a:r>
            <a:r>
              <a:rPr sz="2500" spc="-10" dirty="0">
                <a:latin typeface="Georgia"/>
                <a:cs typeface="Georgia"/>
              </a:rPr>
              <a:t>expression  </a:t>
            </a:r>
            <a:r>
              <a:rPr sz="2500" spc="-5" dirty="0">
                <a:latin typeface="Georgia"/>
                <a:cs typeface="Georgia"/>
              </a:rPr>
              <a:t>need to be equal to zero,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i.e.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D16248"/>
              </a:buClr>
              <a:buFont typeface="Wingdings 2"/>
              <a:buChar char=""/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16248"/>
              </a:buClr>
              <a:buFont typeface="Wingdings 2"/>
              <a:buChar char=""/>
            </a:pPr>
            <a:endParaRPr sz="3450">
              <a:latin typeface="Times New Roman"/>
              <a:cs typeface="Times New Roman"/>
            </a:endParaRPr>
          </a:p>
          <a:p>
            <a:pPr marL="287020" marR="925194" indent="-274320">
              <a:lnSpc>
                <a:spcPts val="2700"/>
              </a:lnSpc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  <a:tab pos="2113915" algn="l"/>
                <a:tab pos="5992495" algn="l"/>
              </a:tabLst>
            </a:pPr>
            <a:r>
              <a:rPr sz="2500" spc="-5" dirty="0">
                <a:latin typeface="Georgia"/>
                <a:cs typeface="Georgia"/>
              </a:rPr>
              <a:t>This three equations together with </a:t>
            </a:r>
            <a:r>
              <a:rPr sz="2500" spc="-10" dirty="0">
                <a:latin typeface="Georgia"/>
                <a:cs typeface="Georgia"/>
              </a:rPr>
              <a:t>the </a:t>
            </a:r>
            <a:r>
              <a:rPr sz="2500" spc="-5" dirty="0">
                <a:latin typeface="Georgia"/>
                <a:cs typeface="Georgia"/>
              </a:rPr>
              <a:t>relationship  function</a:t>
            </a:r>
            <a:r>
              <a:rPr sz="2500" spc="20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i.e.	will determine </a:t>
            </a:r>
            <a:r>
              <a:rPr sz="2500" spc="-10" dirty="0">
                <a:latin typeface="Georgia"/>
                <a:cs typeface="Georgia"/>
              </a:rPr>
              <a:t>the</a:t>
            </a:r>
            <a:r>
              <a:rPr sz="2500" spc="7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value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of	and λ for  </a:t>
            </a:r>
            <a:r>
              <a:rPr sz="2500" spc="-10" dirty="0">
                <a:latin typeface="Georgia"/>
                <a:cs typeface="Georgia"/>
              </a:rPr>
              <a:t>which </a:t>
            </a:r>
            <a:r>
              <a:rPr sz="2500" i="1" spc="-5" dirty="0">
                <a:latin typeface="Georgia"/>
                <a:cs typeface="Georgia"/>
              </a:rPr>
              <a:t>u </a:t>
            </a:r>
            <a:r>
              <a:rPr sz="2500" spc="-5" dirty="0">
                <a:latin typeface="Georgia"/>
                <a:cs typeface="Georgia"/>
              </a:rPr>
              <a:t>is</a:t>
            </a:r>
            <a:r>
              <a:rPr sz="2500" spc="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stationary.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" y="2514600"/>
            <a:ext cx="5672328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0" y="4038600"/>
            <a:ext cx="4622292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491" y="1961515"/>
            <a:ext cx="8321675" cy="492443"/>
          </a:xfrm>
        </p:spPr>
        <p:txBody>
          <a:bodyPr/>
          <a:lstStyle/>
          <a:p>
            <a:pPr algn="ctr"/>
            <a:r>
              <a:rPr lang="en-US" sz="3200" dirty="0" smtClean="0"/>
              <a:t>THANK YOU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9720" y="108915"/>
            <a:ext cx="4471670" cy="910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62585">
              <a:lnSpc>
                <a:spcPct val="100000"/>
              </a:lnSpc>
              <a:spcBef>
                <a:spcPts val="105"/>
              </a:spcBef>
            </a:pPr>
            <a:r>
              <a:rPr sz="2900" spc="-5" dirty="0">
                <a:solidFill>
                  <a:srgbClr val="E35C00"/>
                </a:solidFill>
              </a:rPr>
              <a:t>Tangent Planes </a:t>
            </a:r>
            <a:r>
              <a:rPr sz="2900" dirty="0">
                <a:solidFill>
                  <a:srgbClr val="E35C00"/>
                </a:solidFill>
              </a:rPr>
              <a:t>and  Linear</a:t>
            </a:r>
            <a:r>
              <a:rPr sz="2900" spc="-50" dirty="0">
                <a:solidFill>
                  <a:srgbClr val="E35C00"/>
                </a:solidFill>
              </a:rPr>
              <a:t> </a:t>
            </a:r>
            <a:r>
              <a:rPr sz="2900" dirty="0">
                <a:solidFill>
                  <a:srgbClr val="E35C00"/>
                </a:solidFill>
              </a:rPr>
              <a:t>Approximations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329691" y="1549349"/>
            <a:ext cx="8195945" cy="445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82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337820" algn="l"/>
              </a:tabLst>
            </a:pPr>
            <a:r>
              <a:rPr sz="2700" spc="-5" dirty="0">
                <a:latin typeface="Georgia"/>
                <a:cs typeface="Georgia"/>
              </a:rPr>
              <a:t>Suppose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surface </a:t>
            </a:r>
            <a:r>
              <a:rPr sz="2700" i="1" dirty="0">
                <a:latin typeface="Georgia"/>
                <a:cs typeface="Georgia"/>
              </a:rPr>
              <a:t>S </a:t>
            </a:r>
            <a:r>
              <a:rPr sz="2700" spc="-5" dirty="0">
                <a:latin typeface="Georgia"/>
                <a:cs typeface="Georgia"/>
              </a:rPr>
              <a:t>has equation </a:t>
            </a:r>
            <a:r>
              <a:rPr sz="2700" i="1" dirty="0">
                <a:latin typeface="Georgia"/>
                <a:cs typeface="Georgia"/>
              </a:rPr>
              <a:t>z </a:t>
            </a:r>
            <a:r>
              <a:rPr sz="2700" dirty="0">
                <a:latin typeface="Georgia"/>
                <a:cs typeface="Georgia"/>
              </a:rPr>
              <a:t>= </a:t>
            </a:r>
            <a:r>
              <a:rPr sz="2700" i="1" spc="-5" dirty="0">
                <a:latin typeface="Georgia"/>
                <a:cs typeface="Georgia"/>
              </a:rPr>
              <a:t>f</a:t>
            </a:r>
            <a:r>
              <a:rPr sz="2700" spc="-5" dirty="0">
                <a:latin typeface="Georgia"/>
                <a:cs typeface="Georgia"/>
              </a:rPr>
              <a:t>(</a:t>
            </a:r>
            <a:r>
              <a:rPr sz="2700" i="1" spc="-5" dirty="0">
                <a:latin typeface="Georgia"/>
                <a:cs typeface="Georgia"/>
              </a:rPr>
              <a:t>x</a:t>
            </a:r>
            <a:r>
              <a:rPr sz="2700" spc="-5" dirty="0">
                <a:latin typeface="Georgia"/>
                <a:cs typeface="Georgia"/>
              </a:rPr>
              <a:t>, </a:t>
            </a:r>
            <a:r>
              <a:rPr sz="2700" i="1" spc="-5" dirty="0">
                <a:latin typeface="Georgia"/>
                <a:cs typeface="Georgia"/>
              </a:rPr>
              <a:t>y</a:t>
            </a:r>
            <a:r>
              <a:rPr sz="2700" spc="-5" dirty="0">
                <a:latin typeface="Georgia"/>
                <a:cs typeface="Georgia"/>
              </a:rPr>
              <a:t>), where</a:t>
            </a:r>
            <a:r>
              <a:rPr sz="2700" spc="-95" dirty="0">
                <a:latin typeface="Georgia"/>
                <a:cs typeface="Georgia"/>
              </a:rPr>
              <a:t> </a:t>
            </a:r>
            <a:r>
              <a:rPr sz="2700" i="1" dirty="0">
                <a:latin typeface="Georgia"/>
                <a:cs typeface="Georgia"/>
              </a:rPr>
              <a:t>f</a:t>
            </a:r>
            <a:endParaRPr sz="2700">
              <a:latin typeface="Georgia"/>
              <a:cs typeface="Georgia"/>
            </a:endParaRPr>
          </a:p>
          <a:p>
            <a:pPr marL="337820">
              <a:lnSpc>
                <a:spcPct val="100000"/>
              </a:lnSpc>
              <a:spcBef>
                <a:spcPts val="5"/>
              </a:spcBef>
            </a:pPr>
            <a:r>
              <a:rPr sz="2700" spc="-5" dirty="0">
                <a:latin typeface="Georgia"/>
                <a:cs typeface="Georgia"/>
              </a:rPr>
              <a:t>has continuous first partial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derivatives.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00">
              <a:latin typeface="Times New Roman"/>
              <a:cs typeface="Times New Roman"/>
            </a:endParaRPr>
          </a:p>
          <a:p>
            <a:pPr marL="337820" indent="-274320">
              <a:lnSpc>
                <a:spcPct val="100000"/>
              </a:lnSpc>
              <a:buClr>
                <a:srgbClr val="D16248"/>
              </a:buClr>
              <a:buSzPct val="85185"/>
              <a:buFont typeface="Wingdings 2"/>
              <a:buChar char=""/>
              <a:tabLst>
                <a:tab pos="337820" algn="l"/>
              </a:tabLst>
            </a:pPr>
            <a:r>
              <a:rPr sz="2700" dirty="0">
                <a:latin typeface="Georgia"/>
                <a:cs typeface="Georgia"/>
              </a:rPr>
              <a:t>Let </a:t>
            </a:r>
            <a:r>
              <a:rPr sz="2700" i="1" spc="-5" dirty="0">
                <a:latin typeface="Georgia"/>
                <a:cs typeface="Georgia"/>
              </a:rPr>
              <a:t>P</a:t>
            </a:r>
            <a:r>
              <a:rPr sz="2700" spc="-5" dirty="0">
                <a:latin typeface="Georgia"/>
                <a:cs typeface="Georgia"/>
              </a:rPr>
              <a:t>(</a:t>
            </a:r>
            <a:r>
              <a:rPr sz="2700" i="1" spc="-5" dirty="0">
                <a:latin typeface="Georgia"/>
                <a:cs typeface="Georgia"/>
              </a:rPr>
              <a:t>x</a:t>
            </a:r>
            <a:r>
              <a:rPr sz="2700" spc="-7" baseline="-20061" dirty="0">
                <a:latin typeface="Georgia"/>
                <a:cs typeface="Georgia"/>
              </a:rPr>
              <a:t>0</a:t>
            </a:r>
            <a:r>
              <a:rPr sz="2700" spc="-5" dirty="0">
                <a:latin typeface="Georgia"/>
                <a:cs typeface="Georgia"/>
              </a:rPr>
              <a:t>, </a:t>
            </a:r>
            <a:r>
              <a:rPr sz="2700" i="1" spc="-5" dirty="0">
                <a:latin typeface="Georgia"/>
                <a:cs typeface="Georgia"/>
              </a:rPr>
              <a:t>y</a:t>
            </a:r>
            <a:r>
              <a:rPr sz="2700" spc="-7" baseline="-20061" dirty="0">
                <a:latin typeface="Georgia"/>
                <a:cs typeface="Georgia"/>
              </a:rPr>
              <a:t>0</a:t>
            </a:r>
            <a:r>
              <a:rPr sz="2700" spc="-5" dirty="0">
                <a:latin typeface="Georgia"/>
                <a:cs typeface="Georgia"/>
              </a:rPr>
              <a:t>, </a:t>
            </a:r>
            <a:r>
              <a:rPr sz="2700" i="1" spc="-5" dirty="0">
                <a:latin typeface="Georgia"/>
                <a:cs typeface="Georgia"/>
              </a:rPr>
              <a:t>z</a:t>
            </a:r>
            <a:r>
              <a:rPr sz="2700" spc="-7" baseline="-20061" dirty="0">
                <a:latin typeface="Georgia"/>
                <a:cs typeface="Georgia"/>
              </a:rPr>
              <a:t>0</a:t>
            </a:r>
            <a:r>
              <a:rPr sz="2700" spc="-5" dirty="0">
                <a:latin typeface="Georgia"/>
                <a:cs typeface="Georgia"/>
              </a:rPr>
              <a:t>) be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point on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i="1" spc="-5" dirty="0">
                <a:latin typeface="Georgia"/>
                <a:cs typeface="Georgia"/>
              </a:rPr>
              <a:t>S</a:t>
            </a:r>
            <a:r>
              <a:rPr sz="2700" spc="-5" dirty="0">
                <a:latin typeface="Georgia"/>
                <a:cs typeface="Georgia"/>
              </a:rPr>
              <a:t>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16248"/>
              </a:buClr>
              <a:buFont typeface="Wingdings 2"/>
              <a:buChar char=""/>
            </a:pPr>
            <a:endParaRPr sz="3900">
              <a:latin typeface="Times New Roman"/>
              <a:cs typeface="Times New Roman"/>
            </a:endParaRPr>
          </a:p>
          <a:p>
            <a:pPr marL="337820" marR="681355" indent="-274320">
              <a:lnSpc>
                <a:spcPct val="100000"/>
              </a:lnSpc>
              <a:buClr>
                <a:srgbClr val="D16248"/>
              </a:buClr>
              <a:buSzPct val="85185"/>
              <a:buFont typeface="Wingdings 2"/>
              <a:buChar char=""/>
              <a:tabLst>
                <a:tab pos="337820" algn="l"/>
              </a:tabLst>
            </a:pPr>
            <a:r>
              <a:rPr sz="2700" dirty="0">
                <a:latin typeface="Georgia"/>
                <a:cs typeface="Georgia"/>
              </a:rPr>
              <a:t>We know </a:t>
            </a:r>
            <a:r>
              <a:rPr sz="2700" spc="-5" dirty="0">
                <a:latin typeface="Georgia"/>
                <a:cs typeface="Georgia"/>
              </a:rPr>
              <a:t>from Equation that </a:t>
            </a:r>
            <a:r>
              <a:rPr sz="2700" dirty="0">
                <a:latin typeface="Georgia"/>
                <a:cs typeface="Georgia"/>
              </a:rPr>
              <a:t>any </a:t>
            </a:r>
            <a:r>
              <a:rPr sz="2700" spc="-5" dirty="0">
                <a:latin typeface="Georgia"/>
                <a:cs typeface="Georgia"/>
              </a:rPr>
              <a:t>plane </a:t>
            </a:r>
            <a:r>
              <a:rPr sz="2700" dirty="0">
                <a:latin typeface="Georgia"/>
                <a:cs typeface="Georgia"/>
              </a:rPr>
              <a:t>passing  </a:t>
            </a:r>
            <a:r>
              <a:rPr sz="2700" spc="-5" dirty="0">
                <a:latin typeface="Georgia"/>
                <a:cs typeface="Georgia"/>
              </a:rPr>
              <a:t>through the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point</a:t>
            </a:r>
            <a:endParaRPr sz="2700">
              <a:latin typeface="Georgia"/>
              <a:cs typeface="Georgia"/>
            </a:endParaRPr>
          </a:p>
          <a:p>
            <a:pPr marL="337820">
              <a:lnSpc>
                <a:spcPct val="100000"/>
              </a:lnSpc>
              <a:tabLst>
                <a:tab pos="2856230" algn="l"/>
              </a:tabLst>
            </a:pPr>
            <a:r>
              <a:rPr sz="2700" i="1" spc="-5" dirty="0">
                <a:latin typeface="Georgia"/>
                <a:cs typeface="Georgia"/>
              </a:rPr>
              <a:t>P</a:t>
            </a:r>
            <a:r>
              <a:rPr sz="2700" spc="-5" dirty="0">
                <a:latin typeface="Georgia"/>
                <a:cs typeface="Georgia"/>
              </a:rPr>
              <a:t>(</a:t>
            </a:r>
            <a:r>
              <a:rPr sz="2700" i="1" spc="-5" dirty="0">
                <a:latin typeface="Georgia"/>
                <a:cs typeface="Georgia"/>
              </a:rPr>
              <a:t>x</a:t>
            </a:r>
            <a:r>
              <a:rPr sz="2700" spc="-7" baseline="-20061" dirty="0">
                <a:latin typeface="Georgia"/>
                <a:cs typeface="Georgia"/>
              </a:rPr>
              <a:t>0</a:t>
            </a:r>
            <a:r>
              <a:rPr sz="2700" spc="-5" dirty="0">
                <a:latin typeface="Georgia"/>
                <a:cs typeface="Georgia"/>
              </a:rPr>
              <a:t>, </a:t>
            </a:r>
            <a:r>
              <a:rPr sz="2700" i="1" spc="-5" dirty="0">
                <a:latin typeface="Georgia"/>
                <a:cs typeface="Georgia"/>
              </a:rPr>
              <a:t>y</a:t>
            </a:r>
            <a:r>
              <a:rPr sz="2700" spc="-7" baseline="-20061" dirty="0">
                <a:latin typeface="Georgia"/>
                <a:cs typeface="Georgia"/>
              </a:rPr>
              <a:t>0</a:t>
            </a:r>
            <a:r>
              <a:rPr sz="2700" spc="-5" dirty="0">
                <a:latin typeface="Georgia"/>
                <a:cs typeface="Georgia"/>
              </a:rPr>
              <a:t>,</a:t>
            </a:r>
            <a:r>
              <a:rPr sz="2700" spc="5" dirty="0">
                <a:latin typeface="Georgia"/>
                <a:cs typeface="Georgia"/>
              </a:rPr>
              <a:t> </a:t>
            </a:r>
            <a:r>
              <a:rPr sz="2700" i="1" spc="-5" dirty="0">
                <a:latin typeface="Georgia"/>
                <a:cs typeface="Georgia"/>
              </a:rPr>
              <a:t>z</a:t>
            </a:r>
            <a:r>
              <a:rPr sz="2700" spc="-7" baseline="-20061" dirty="0">
                <a:latin typeface="Georgia"/>
                <a:cs typeface="Georgia"/>
              </a:rPr>
              <a:t>0</a:t>
            </a:r>
            <a:r>
              <a:rPr sz="2700" spc="-5" dirty="0">
                <a:latin typeface="Georgia"/>
                <a:cs typeface="Georgia"/>
              </a:rPr>
              <a:t>)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has	</a:t>
            </a:r>
            <a:r>
              <a:rPr sz="2700" dirty="0">
                <a:latin typeface="Georgia"/>
                <a:cs typeface="Georgia"/>
              </a:rPr>
              <a:t>an </a:t>
            </a:r>
            <a:r>
              <a:rPr sz="2700" spc="-5" dirty="0">
                <a:latin typeface="Georgia"/>
                <a:cs typeface="Georgia"/>
              </a:rPr>
              <a:t>equation of the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form</a:t>
            </a:r>
            <a:endParaRPr sz="2700">
              <a:latin typeface="Georgia"/>
              <a:cs typeface="Georgia"/>
            </a:endParaRPr>
          </a:p>
          <a:p>
            <a:pPr marL="364490">
              <a:lnSpc>
                <a:spcPct val="100000"/>
              </a:lnSpc>
              <a:spcBef>
                <a:spcPts val="2385"/>
              </a:spcBef>
              <a:tabLst>
                <a:tab pos="1391285" algn="l"/>
                <a:tab pos="1807210" algn="l"/>
                <a:tab pos="5166995" algn="l"/>
              </a:tabLst>
            </a:pPr>
            <a:r>
              <a:rPr sz="3300" i="1" spc="25" dirty="0">
                <a:latin typeface="Times New Roman"/>
                <a:cs typeface="Times New Roman"/>
              </a:rPr>
              <a:t>z</a:t>
            </a:r>
            <a:r>
              <a:rPr sz="3300" i="1" spc="-130" dirty="0">
                <a:latin typeface="Times New Roman"/>
                <a:cs typeface="Times New Roman"/>
              </a:rPr>
              <a:t> </a:t>
            </a:r>
            <a:r>
              <a:rPr sz="3300" spc="35" dirty="0">
                <a:latin typeface="Symbol"/>
                <a:cs typeface="Symbol"/>
              </a:rPr>
              <a:t></a:t>
            </a:r>
            <a:r>
              <a:rPr sz="3300" spc="-85" dirty="0">
                <a:latin typeface="Times New Roman"/>
                <a:cs typeface="Times New Roman"/>
              </a:rPr>
              <a:t> </a:t>
            </a:r>
            <a:r>
              <a:rPr sz="3300" i="1" spc="65" dirty="0">
                <a:latin typeface="Times New Roman"/>
                <a:cs typeface="Times New Roman"/>
              </a:rPr>
              <a:t>z</a:t>
            </a:r>
            <a:r>
              <a:rPr sz="2850" spc="97" baseline="-23391" dirty="0">
                <a:latin typeface="Times New Roman"/>
                <a:cs typeface="Times New Roman"/>
              </a:rPr>
              <a:t>0	</a:t>
            </a:r>
            <a:r>
              <a:rPr sz="3300" spc="35" dirty="0">
                <a:latin typeface="Symbol"/>
                <a:cs typeface="Symbol"/>
              </a:rPr>
              <a:t></a:t>
            </a:r>
            <a:r>
              <a:rPr sz="3300" spc="35" dirty="0">
                <a:latin typeface="Times New Roman"/>
                <a:cs typeface="Times New Roman"/>
              </a:rPr>
              <a:t>	</a:t>
            </a:r>
            <a:r>
              <a:rPr sz="3300" i="1" spc="15" dirty="0">
                <a:latin typeface="Times New Roman"/>
                <a:cs typeface="Times New Roman"/>
              </a:rPr>
              <a:t>f</a:t>
            </a:r>
            <a:r>
              <a:rPr sz="3300" i="1" spc="-525" dirty="0">
                <a:latin typeface="Times New Roman"/>
                <a:cs typeface="Times New Roman"/>
              </a:rPr>
              <a:t> </a:t>
            </a:r>
            <a:r>
              <a:rPr sz="2850" i="1" spc="37" baseline="-23391" dirty="0">
                <a:latin typeface="Times New Roman"/>
                <a:cs typeface="Times New Roman"/>
              </a:rPr>
              <a:t>x</a:t>
            </a:r>
            <a:r>
              <a:rPr sz="2850" i="1" spc="-67" baseline="-23391" dirty="0">
                <a:latin typeface="Times New Roman"/>
                <a:cs typeface="Times New Roman"/>
              </a:rPr>
              <a:t> </a:t>
            </a:r>
            <a:r>
              <a:rPr sz="3300" spc="105" dirty="0">
                <a:latin typeface="Times New Roman"/>
                <a:cs typeface="Times New Roman"/>
              </a:rPr>
              <a:t>(</a:t>
            </a:r>
            <a:r>
              <a:rPr sz="3300" i="1" spc="105" dirty="0">
                <a:latin typeface="Times New Roman"/>
                <a:cs typeface="Times New Roman"/>
              </a:rPr>
              <a:t>x</a:t>
            </a:r>
            <a:r>
              <a:rPr sz="2850" spc="157" baseline="-23391" dirty="0">
                <a:latin typeface="Times New Roman"/>
                <a:cs typeface="Times New Roman"/>
              </a:rPr>
              <a:t>0</a:t>
            </a:r>
            <a:r>
              <a:rPr sz="2850" spc="-209" baseline="-23391" dirty="0">
                <a:latin typeface="Times New Roman"/>
                <a:cs typeface="Times New Roman"/>
              </a:rPr>
              <a:t> </a:t>
            </a:r>
            <a:r>
              <a:rPr sz="3300" spc="15" dirty="0">
                <a:latin typeface="Times New Roman"/>
                <a:cs typeface="Times New Roman"/>
              </a:rPr>
              <a:t>,</a:t>
            </a:r>
            <a:r>
              <a:rPr sz="3300" spc="-85" dirty="0">
                <a:latin typeface="Times New Roman"/>
                <a:cs typeface="Times New Roman"/>
              </a:rPr>
              <a:t> </a:t>
            </a:r>
            <a:r>
              <a:rPr sz="3300" i="1" spc="50" dirty="0">
                <a:latin typeface="Times New Roman"/>
                <a:cs typeface="Times New Roman"/>
              </a:rPr>
              <a:t>y</a:t>
            </a:r>
            <a:r>
              <a:rPr sz="2850" spc="75" baseline="-23391" dirty="0">
                <a:latin typeface="Times New Roman"/>
                <a:cs typeface="Times New Roman"/>
              </a:rPr>
              <a:t>0</a:t>
            </a:r>
            <a:r>
              <a:rPr sz="2850" spc="-150" baseline="-23391" dirty="0">
                <a:latin typeface="Times New Roman"/>
                <a:cs typeface="Times New Roman"/>
              </a:rPr>
              <a:t> </a:t>
            </a:r>
            <a:r>
              <a:rPr sz="3300" spc="20" dirty="0">
                <a:latin typeface="Times New Roman"/>
                <a:cs typeface="Times New Roman"/>
              </a:rPr>
              <a:t>)</a:t>
            </a:r>
            <a:r>
              <a:rPr sz="3300" spc="-420" dirty="0">
                <a:latin typeface="Times New Roman"/>
                <a:cs typeface="Times New Roman"/>
              </a:rPr>
              <a:t> </a:t>
            </a:r>
            <a:r>
              <a:rPr sz="3300" spc="150" dirty="0">
                <a:latin typeface="Times New Roman"/>
                <a:cs typeface="Times New Roman"/>
              </a:rPr>
              <a:t>(</a:t>
            </a:r>
            <a:r>
              <a:rPr sz="3300" i="1" spc="150" dirty="0">
                <a:latin typeface="Times New Roman"/>
                <a:cs typeface="Times New Roman"/>
              </a:rPr>
              <a:t>x</a:t>
            </a:r>
            <a:r>
              <a:rPr sz="3300" i="1" spc="-210" dirty="0">
                <a:latin typeface="Times New Roman"/>
                <a:cs typeface="Times New Roman"/>
              </a:rPr>
              <a:t> </a:t>
            </a:r>
            <a:r>
              <a:rPr sz="3300" spc="35" dirty="0">
                <a:latin typeface="Symbol"/>
                <a:cs typeface="Symbol"/>
              </a:rPr>
              <a:t>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i="1" spc="20" dirty="0">
                <a:latin typeface="Times New Roman"/>
                <a:cs typeface="Times New Roman"/>
              </a:rPr>
              <a:t>x</a:t>
            </a:r>
            <a:r>
              <a:rPr sz="2850" spc="30" baseline="-23391" dirty="0">
                <a:latin typeface="Times New Roman"/>
                <a:cs typeface="Times New Roman"/>
              </a:rPr>
              <a:t>0</a:t>
            </a:r>
            <a:r>
              <a:rPr sz="2850" spc="-150" baseline="-23391" dirty="0">
                <a:latin typeface="Times New Roman"/>
                <a:cs typeface="Times New Roman"/>
              </a:rPr>
              <a:t> </a:t>
            </a:r>
            <a:r>
              <a:rPr sz="3300" spc="20" dirty="0">
                <a:latin typeface="Times New Roman"/>
                <a:cs typeface="Times New Roman"/>
              </a:rPr>
              <a:t>)</a:t>
            </a:r>
            <a:r>
              <a:rPr sz="3300" spc="-250" dirty="0">
                <a:latin typeface="Times New Roman"/>
                <a:cs typeface="Times New Roman"/>
              </a:rPr>
              <a:t> </a:t>
            </a:r>
            <a:r>
              <a:rPr sz="3300" spc="35" dirty="0">
                <a:latin typeface="Symbol"/>
                <a:cs typeface="Symbol"/>
              </a:rPr>
              <a:t></a:t>
            </a:r>
            <a:r>
              <a:rPr sz="3300" spc="35" dirty="0">
                <a:latin typeface="Times New Roman"/>
                <a:cs typeface="Times New Roman"/>
              </a:rPr>
              <a:t>	</a:t>
            </a:r>
            <a:r>
              <a:rPr sz="3300" i="1" spc="15" dirty="0">
                <a:latin typeface="Times New Roman"/>
                <a:cs typeface="Times New Roman"/>
              </a:rPr>
              <a:t>f</a:t>
            </a:r>
            <a:r>
              <a:rPr sz="3300" i="1" spc="-440" dirty="0">
                <a:latin typeface="Times New Roman"/>
                <a:cs typeface="Times New Roman"/>
              </a:rPr>
              <a:t> </a:t>
            </a:r>
            <a:r>
              <a:rPr sz="2850" i="1" spc="37" baseline="-23391" dirty="0">
                <a:latin typeface="Times New Roman"/>
                <a:cs typeface="Times New Roman"/>
              </a:rPr>
              <a:t>y</a:t>
            </a:r>
            <a:r>
              <a:rPr sz="2850" i="1" spc="-22" baseline="-23391" dirty="0">
                <a:latin typeface="Times New Roman"/>
                <a:cs typeface="Times New Roman"/>
              </a:rPr>
              <a:t> </a:t>
            </a:r>
            <a:r>
              <a:rPr sz="3300" spc="105" dirty="0">
                <a:latin typeface="Times New Roman"/>
                <a:cs typeface="Times New Roman"/>
              </a:rPr>
              <a:t>(</a:t>
            </a:r>
            <a:r>
              <a:rPr sz="3300" i="1" spc="105" dirty="0">
                <a:latin typeface="Times New Roman"/>
                <a:cs typeface="Times New Roman"/>
              </a:rPr>
              <a:t>x</a:t>
            </a:r>
            <a:r>
              <a:rPr sz="2850" spc="157" baseline="-23391" dirty="0">
                <a:latin typeface="Times New Roman"/>
                <a:cs typeface="Times New Roman"/>
              </a:rPr>
              <a:t>0</a:t>
            </a:r>
            <a:r>
              <a:rPr sz="2850" spc="-225" baseline="-23391" dirty="0">
                <a:latin typeface="Times New Roman"/>
                <a:cs typeface="Times New Roman"/>
              </a:rPr>
              <a:t> </a:t>
            </a:r>
            <a:r>
              <a:rPr sz="3300" spc="15" dirty="0">
                <a:latin typeface="Times New Roman"/>
                <a:cs typeface="Times New Roman"/>
              </a:rPr>
              <a:t>,</a:t>
            </a:r>
            <a:r>
              <a:rPr sz="3300" spc="-95" dirty="0">
                <a:latin typeface="Times New Roman"/>
                <a:cs typeface="Times New Roman"/>
              </a:rPr>
              <a:t> </a:t>
            </a:r>
            <a:r>
              <a:rPr sz="3300" i="1" spc="50" dirty="0">
                <a:latin typeface="Times New Roman"/>
                <a:cs typeface="Times New Roman"/>
              </a:rPr>
              <a:t>y</a:t>
            </a:r>
            <a:r>
              <a:rPr sz="2850" spc="75" baseline="-23391" dirty="0">
                <a:latin typeface="Times New Roman"/>
                <a:cs typeface="Times New Roman"/>
              </a:rPr>
              <a:t>0</a:t>
            </a:r>
            <a:r>
              <a:rPr sz="2850" spc="-157" baseline="-23391" dirty="0">
                <a:latin typeface="Times New Roman"/>
                <a:cs typeface="Times New Roman"/>
              </a:rPr>
              <a:t> </a:t>
            </a:r>
            <a:r>
              <a:rPr sz="3300" spc="20" dirty="0">
                <a:latin typeface="Times New Roman"/>
                <a:cs typeface="Times New Roman"/>
              </a:rPr>
              <a:t>)</a:t>
            </a:r>
            <a:r>
              <a:rPr sz="3300" spc="-420" dirty="0">
                <a:latin typeface="Times New Roman"/>
                <a:cs typeface="Times New Roman"/>
              </a:rPr>
              <a:t> </a:t>
            </a:r>
            <a:r>
              <a:rPr sz="3300" spc="20" dirty="0">
                <a:latin typeface="Times New Roman"/>
                <a:cs typeface="Times New Roman"/>
              </a:rPr>
              <a:t>(</a:t>
            </a:r>
            <a:r>
              <a:rPr sz="3300" spc="-425" dirty="0">
                <a:latin typeface="Times New Roman"/>
                <a:cs typeface="Times New Roman"/>
              </a:rPr>
              <a:t> </a:t>
            </a:r>
            <a:r>
              <a:rPr sz="3300" i="1" spc="30" dirty="0">
                <a:latin typeface="Times New Roman"/>
                <a:cs typeface="Times New Roman"/>
              </a:rPr>
              <a:t>y</a:t>
            </a:r>
            <a:r>
              <a:rPr sz="3300" i="1" spc="-165" dirty="0">
                <a:latin typeface="Times New Roman"/>
                <a:cs typeface="Times New Roman"/>
              </a:rPr>
              <a:t> </a:t>
            </a:r>
            <a:r>
              <a:rPr sz="3300" spc="35" dirty="0">
                <a:latin typeface="Symbol"/>
                <a:cs typeface="Symbol"/>
              </a:rPr>
              <a:t></a:t>
            </a:r>
            <a:r>
              <a:rPr sz="3300" spc="60" dirty="0">
                <a:latin typeface="Times New Roman"/>
                <a:cs typeface="Times New Roman"/>
              </a:rPr>
              <a:t> </a:t>
            </a:r>
            <a:r>
              <a:rPr sz="3300" i="1" spc="50" dirty="0">
                <a:latin typeface="Times New Roman"/>
                <a:cs typeface="Times New Roman"/>
              </a:rPr>
              <a:t>y</a:t>
            </a:r>
            <a:r>
              <a:rPr sz="2850" spc="75" baseline="-23391" dirty="0">
                <a:latin typeface="Times New Roman"/>
                <a:cs typeface="Times New Roman"/>
              </a:rPr>
              <a:t>0</a:t>
            </a:r>
            <a:r>
              <a:rPr sz="2850" spc="-150" baseline="-23391" dirty="0">
                <a:latin typeface="Times New Roman"/>
                <a:cs typeface="Times New Roman"/>
              </a:rPr>
              <a:t> </a:t>
            </a:r>
            <a:r>
              <a:rPr sz="3300" spc="20" dirty="0">
                <a:latin typeface="Times New Roman"/>
                <a:cs typeface="Times New Roman"/>
              </a:rPr>
              <a:t>)</a:t>
            </a: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4325" marR="5080" indent="-14986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LINEAR APPROXIMATION</a:t>
            </a:r>
            <a:r>
              <a:rPr spc="-65" dirty="0"/>
              <a:t> </a:t>
            </a:r>
            <a:r>
              <a:rPr spc="-5" dirty="0"/>
              <a:t>AND  </a:t>
            </a:r>
            <a:r>
              <a:rPr spc="-10" dirty="0"/>
              <a:t>LINEARIZATION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5091" y="1549349"/>
            <a:ext cx="8131809" cy="4100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marR="52069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312420" algn="l"/>
                <a:tab pos="3785870" algn="l"/>
                <a:tab pos="4063365" algn="l"/>
              </a:tabLst>
            </a:pPr>
            <a:r>
              <a:rPr sz="2700" dirty="0">
                <a:latin typeface="Georgia"/>
                <a:cs typeface="Georgia"/>
              </a:rPr>
              <a:t>The</a:t>
            </a:r>
            <a:r>
              <a:rPr sz="2700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7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linearization</a:t>
            </a:r>
            <a:r>
              <a:rPr sz="2700" b="1" spc="-4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of	</a:t>
            </a:r>
            <a:r>
              <a:rPr sz="2700" i="1" dirty="0">
                <a:latin typeface="Georgia"/>
                <a:cs typeface="Georgia"/>
              </a:rPr>
              <a:t>f	</a:t>
            </a:r>
            <a:r>
              <a:rPr sz="2700" dirty="0">
                <a:latin typeface="Georgia"/>
                <a:cs typeface="Georgia"/>
              </a:rPr>
              <a:t>at </a:t>
            </a:r>
            <a:r>
              <a:rPr sz="2700" spc="-5" dirty="0">
                <a:latin typeface="Georgia"/>
                <a:cs typeface="Georgia"/>
              </a:rPr>
              <a:t>(</a:t>
            </a:r>
            <a:r>
              <a:rPr sz="2700" i="1" spc="-5" dirty="0">
                <a:latin typeface="Georgia"/>
                <a:cs typeface="Georgia"/>
              </a:rPr>
              <a:t>a</a:t>
            </a:r>
            <a:r>
              <a:rPr sz="2700" spc="-5" dirty="0">
                <a:latin typeface="Georgia"/>
                <a:cs typeface="Georgia"/>
              </a:rPr>
              <a:t>, </a:t>
            </a:r>
            <a:r>
              <a:rPr sz="2700" i="1" dirty="0">
                <a:latin typeface="Georgia"/>
                <a:cs typeface="Georgia"/>
              </a:rPr>
              <a:t>b</a:t>
            </a:r>
            <a:r>
              <a:rPr sz="2700" dirty="0">
                <a:latin typeface="Georgia"/>
                <a:cs typeface="Georgia"/>
              </a:rPr>
              <a:t>) is </a:t>
            </a:r>
            <a:r>
              <a:rPr sz="2700" spc="-5" dirty="0">
                <a:latin typeface="Georgia"/>
                <a:cs typeface="Georgia"/>
              </a:rPr>
              <a:t>the linear  functions whose graph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the tangent plane,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namely</a:t>
            </a:r>
            <a:endParaRPr sz="2700">
              <a:latin typeface="Georgia"/>
              <a:cs typeface="Georgia"/>
            </a:endParaRPr>
          </a:p>
          <a:p>
            <a:pPr marL="325755">
              <a:lnSpc>
                <a:spcPct val="100000"/>
              </a:lnSpc>
              <a:spcBef>
                <a:spcPts val="2240"/>
              </a:spcBef>
              <a:tabLst>
                <a:tab pos="1860550" algn="l"/>
                <a:tab pos="3298190" algn="l"/>
                <a:tab pos="5897880" algn="l"/>
              </a:tabLst>
            </a:pPr>
            <a:r>
              <a:rPr sz="3000" i="1" spc="110" dirty="0">
                <a:latin typeface="Times New Roman"/>
                <a:cs typeface="Times New Roman"/>
              </a:rPr>
              <a:t>L</a:t>
            </a:r>
            <a:r>
              <a:rPr sz="3000" spc="110" dirty="0">
                <a:latin typeface="Times New Roman"/>
                <a:cs typeface="Times New Roman"/>
              </a:rPr>
              <a:t>(</a:t>
            </a:r>
            <a:r>
              <a:rPr sz="3000" i="1" spc="110" dirty="0">
                <a:latin typeface="Times New Roman"/>
                <a:cs typeface="Times New Roman"/>
              </a:rPr>
              <a:t>x</a:t>
            </a:r>
            <a:r>
              <a:rPr sz="3000" spc="110" dirty="0">
                <a:latin typeface="Times New Roman"/>
                <a:cs typeface="Times New Roman"/>
              </a:rPr>
              <a:t>,</a:t>
            </a:r>
            <a:r>
              <a:rPr sz="3000" spc="-75" dirty="0">
                <a:latin typeface="Times New Roman"/>
                <a:cs typeface="Times New Roman"/>
              </a:rPr>
              <a:t> </a:t>
            </a:r>
            <a:r>
              <a:rPr sz="3000" i="1" spc="90" dirty="0">
                <a:latin typeface="Times New Roman"/>
                <a:cs typeface="Times New Roman"/>
              </a:rPr>
              <a:t>y</a:t>
            </a:r>
            <a:r>
              <a:rPr sz="3000" spc="90" dirty="0">
                <a:latin typeface="Times New Roman"/>
                <a:cs typeface="Times New Roman"/>
              </a:rPr>
              <a:t>)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spc="45" dirty="0">
                <a:latin typeface="Symbol"/>
                <a:cs typeface="Symbol"/>
              </a:rPr>
              <a:t></a:t>
            </a:r>
            <a:r>
              <a:rPr sz="3000" spc="45" dirty="0">
                <a:latin typeface="Times New Roman"/>
                <a:cs typeface="Times New Roman"/>
              </a:rPr>
              <a:t>	</a:t>
            </a:r>
            <a:r>
              <a:rPr sz="3000" i="1" spc="20" dirty="0">
                <a:latin typeface="Times New Roman"/>
                <a:cs typeface="Times New Roman"/>
              </a:rPr>
              <a:t>f </a:t>
            </a:r>
            <a:r>
              <a:rPr sz="3000" spc="70" dirty="0">
                <a:latin typeface="Times New Roman"/>
                <a:cs typeface="Times New Roman"/>
              </a:rPr>
              <a:t>(</a:t>
            </a:r>
            <a:r>
              <a:rPr sz="3000" i="1" spc="70" dirty="0">
                <a:latin typeface="Times New Roman"/>
                <a:cs typeface="Times New Roman"/>
              </a:rPr>
              <a:t>a</a:t>
            </a:r>
            <a:r>
              <a:rPr sz="3000" spc="70" dirty="0">
                <a:latin typeface="Times New Roman"/>
                <a:cs typeface="Times New Roman"/>
              </a:rPr>
              <a:t>,</a:t>
            </a:r>
            <a:r>
              <a:rPr sz="3000" spc="-500" dirty="0">
                <a:latin typeface="Times New Roman"/>
                <a:cs typeface="Times New Roman"/>
              </a:rPr>
              <a:t> </a:t>
            </a:r>
            <a:r>
              <a:rPr sz="3000" i="1" spc="55" dirty="0">
                <a:latin typeface="Times New Roman"/>
                <a:cs typeface="Times New Roman"/>
              </a:rPr>
              <a:t>b</a:t>
            </a:r>
            <a:r>
              <a:rPr sz="3000" spc="55" dirty="0">
                <a:latin typeface="Times New Roman"/>
                <a:cs typeface="Times New Roman"/>
              </a:rPr>
              <a:t>)</a:t>
            </a:r>
            <a:r>
              <a:rPr sz="3000" spc="-240" dirty="0">
                <a:latin typeface="Times New Roman"/>
                <a:cs typeface="Times New Roman"/>
              </a:rPr>
              <a:t> </a:t>
            </a:r>
            <a:r>
              <a:rPr sz="3000" spc="45" dirty="0">
                <a:latin typeface="Symbol"/>
                <a:cs typeface="Symbol"/>
              </a:rPr>
              <a:t></a:t>
            </a:r>
            <a:r>
              <a:rPr sz="3000" spc="45" dirty="0">
                <a:latin typeface="Times New Roman"/>
                <a:cs typeface="Times New Roman"/>
              </a:rPr>
              <a:t>	</a:t>
            </a:r>
            <a:r>
              <a:rPr sz="3000" i="1" spc="155" dirty="0">
                <a:latin typeface="Times New Roman"/>
                <a:cs typeface="Times New Roman"/>
              </a:rPr>
              <a:t>f</a:t>
            </a:r>
            <a:r>
              <a:rPr sz="2625" i="1" spc="232" baseline="-23809" dirty="0">
                <a:latin typeface="Times New Roman"/>
                <a:cs typeface="Times New Roman"/>
              </a:rPr>
              <a:t>x</a:t>
            </a:r>
            <a:r>
              <a:rPr sz="2625" i="1" spc="-67" baseline="-23809" dirty="0">
                <a:latin typeface="Times New Roman"/>
                <a:cs typeface="Times New Roman"/>
              </a:rPr>
              <a:t> </a:t>
            </a:r>
            <a:r>
              <a:rPr sz="3000" spc="70" dirty="0">
                <a:latin typeface="Times New Roman"/>
                <a:cs typeface="Times New Roman"/>
              </a:rPr>
              <a:t>(</a:t>
            </a:r>
            <a:r>
              <a:rPr sz="3000" i="1" spc="70" dirty="0">
                <a:latin typeface="Times New Roman"/>
                <a:cs typeface="Times New Roman"/>
              </a:rPr>
              <a:t>a</a:t>
            </a:r>
            <a:r>
              <a:rPr sz="3000" spc="70" dirty="0">
                <a:latin typeface="Times New Roman"/>
                <a:cs typeface="Times New Roman"/>
              </a:rPr>
              <a:t>,</a:t>
            </a:r>
            <a:r>
              <a:rPr sz="3000" spc="-459" dirty="0">
                <a:latin typeface="Times New Roman"/>
                <a:cs typeface="Times New Roman"/>
              </a:rPr>
              <a:t> </a:t>
            </a:r>
            <a:r>
              <a:rPr sz="3000" i="1" spc="190" dirty="0">
                <a:latin typeface="Times New Roman"/>
                <a:cs typeface="Times New Roman"/>
              </a:rPr>
              <a:t>b</a:t>
            </a:r>
            <a:r>
              <a:rPr sz="3000" spc="190" dirty="0">
                <a:latin typeface="Times New Roman"/>
                <a:cs typeface="Times New Roman"/>
              </a:rPr>
              <a:t>)(</a:t>
            </a:r>
            <a:r>
              <a:rPr sz="3000" i="1" spc="190" dirty="0">
                <a:latin typeface="Times New Roman"/>
                <a:cs typeface="Times New Roman"/>
              </a:rPr>
              <a:t>x</a:t>
            </a:r>
            <a:r>
              <a:rPr sz="3000" i="1" spc="-195" dirty="0">
                <a:latin typeface="Times New Roman"/>
                <a:cs typeface="Times New Roman"/>
              </a:rPr>
              <a:t> </a:t>
            </a:r>
            <a:r>
              <a:rPr sz="3000" spc="45" dirty="0">
                <a:latin typeface="Symbol"/>
                <a:cs typeface="Symbol"/>
              </a:rPr>
              <a:t></a:t>
            </a:r>
            <a:r>
              <a:rPr sz="3000" spc="-229" dirty="0">
                <a:latin typeface="Times New Roman"/>
                <a:cs typeface="Times New Roman"/>
              </a:rPr>
              <a:t> </a:t>
            </a:r>
            <a:r>
              <a:rPr sz="3000" i="1" spc="80" dirty="0">
                <a:latin typeface="Times New Roman"/>
                <a:cs typeface="Times New Roman"/>
              </a:rPr>
              <a:t>a</a:t>
            </a:r>
            <a:r>
              <a:rPr sz="3000" spc="80" dirty="0">
                <a:latin typeface="Times New Roman"/>
                <a:cs typeface="Times New Roman"/>
              </a:rPr>
              <a:t>)</a:t>
            </a:r>
            <a:r>
              <a:rPr sz="3000" spc="-235" dirty="0">
                <a:latin typeface="Times New Roman"/>
                <a:cs typeface="Times New Roman"/>
              </a:rPr>
              <a:t> </a:t>
            </a:r>
            <a:r>
              <a:rPr sz="3000" spc="45" dirty="0">
                <a:latin typeface="Symbol"/>
                <a:cs typeface="Symbol"/>
              </a:rPr>
              <a:t></a:t>
            </a:r>
            <a:r>
              <a:rPr sz="3000" spc="45" dirty="0">
                <a:latin typeface="Times New Roman"/>
                <a:cs typeface="Times New Roman"/>
              </a:rPr>
              <a:t>	</a:t>
            </a:r>
            <a:r>
              <a:rPr sz="3000" i="1" spc="20" dirty="0">
                <a:latin typeface="Times New Roman"/>
                <a:cs typeface="Times New Roman"/>
              </a:rPr>
              <a:t>f</a:t>
            </a:r>
            <a:r>
              <a:rPr sz="3000" i="1" spc="-405" dirty="0">
                <a:latin typeface="Times New Roman"/>
                <a:cs typeface="Times New Roman"/>
              </a:rPr>
              <a:t> </a:t>
            </a:r>
            <a:r>
              <a:rPr sz="2625" i="1" spc="30" baseline="-23809" dirty="0">
                <a:latin typeface="Times New Roman"/>
                <a:cs typeface="Times New Roman"/>
              </a:rPr>
              <a:t>y</a:t>
            </a:r>
            <a:r>
              <a:rPr sz="2625" i="1" spc="-44" baseline="-23809" dirty="0">
                <a:latin typeface="Times New Roman"/>
                <a:cs typeface="Times New Roman"/>
              </a:rPr>
              <a:t> </a:t>
            </a:r>
            <a:r>
              <a:rPr sz="3000" spc="70" dirty="0">
                <a:latin typeface="Times New Roman"/>
                <a:cs typeface="Times New Roman"/>
              </a:rPr>
              <a:t>(</a:t>
            </a:r>
            <a:r>
              <a:rPr sz="3000" i="1" spc="70" dirty="0">
                <a:latin typeface="Times New Roman"/>
                <a:cs typeface="Times New Roman"/>
              </a:rPr>
              <a:t>a</a:t>
            </a:r>
            <a:r>
              <a:rPr sz="3000" spc="70" dirty="0">
                <a:latin typeface="Times New Roman"/>
                <a:cs typeface="Times New Roman"/>
              </a:rPr>
              <a:t>,</a:t>
            </a:r>
            <a:r>
              <a:rPr sz="3000" spc="-470" dirty="0">
                <a:latin typeface="Times New Roman"/>
                <a:cs typeface="Times New Roman"/>
              </a:rPr>
              <a:t> </a:t>
            </a:r>
            <a:r>
              <a:rPr sz="3000" i="1" spc="165" dirty="0">
                <a:latin typeface="Times New Roman"/>
                <a:cs typeface="Times New Roman"/>
              </a:rPr>
              <a:t>b</a:t>
            </a:r>
            <a:r>
              <a:rPr sz="3000" spc="165" dirty="0">
                <a:latin typeface="Times New Roman"/>
                <a:cs typeface="Times New Roman"/>
              </a:rPr>
              <a:t>)(</a:t>
            </a:r>
            <a:r>
              <a:rPr sz="3000" spc="-385" dirty="0">
                <a:latin typeface="Times New Roman"/>
                <a:cs typeface="Times New Roman"/>
              </a:rPr>
              <a:t> </a:t>
            </a:r>
            <a:r>
              <a:rPr sz="3000" i="1" spc="35" dirty="0">
                <a:latin typeface="Times New Roman"/>
                <a:cs typeface="Times New Roman"/>
              </a:rPr>
              <a:t>y</a:t>
            </a:r>
            <a:r>
              <a:rPr sz="3000" i="1" spc="-165" dirty="0">
                <a:latin typeface="Times New Roman"/>
                <a:cs typeface="Times New Roman"/>
              </a:rPr>
              <a:t> </a:t>
            </a:r>
            <a:r>
              <a:rPr sz="3000" spc="45" dirty="0">
                <a:latin typeface="Symbol"/>
                <a:cs typeface="Symbol"/>
              </a:rPr>
              <a:t></a:t>
            </a:r>
            <a:r>
              <a:rPr sz="3000" spc="-340" dirty="0">
                <a:latin typeface="Times New Roman"/>
                <a:cs typeface="Times New Roman"/>
              </a:rPr>
              <a:t> </a:t>
            </a:r>
            <a:r>
              <a:rPr sz="3000" i="1" spc="55" dirty="0">
                <a:latin typeface="Times New Roman"/>
                <a:cs typeface="Times New Roman"/>
              </a:rPr>
              <a:t>b</a:t>
            </a:r>
            <a:r>
              <a:rPr sz="3000" spc="55" dirty="0">
                <a:latin typeface="Times New Roman"/>
                <a:cs typeface="Times New Roman"/>
              </a:rPr>
              <a:t>)</a:t>
            </a:r>
            <a:endParaRPr sz="3000">
              <a:latin typeface="Times New Roman"/>
              <a:cs typeface="Times New Roman"/>
            </a:endParaRPr>
          </a:p>
          <a:p>
            <a:pPr marL="312420" indent="-274320">
              <a:lnSpc>
                <a:spcPct val="100000"/>
              </a:lnSpc>
              <a:spcBef>
                <a:spcPts val="356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312420" algn="l"/>
              </a:tabLst>
            </a:pPr>
            <a:r>
              <a:rPr sz="2700" dirty="0">
                <a:latin typeface="Georgia"/>
                <a:cs typeface="Georgia"/>
              </a:rPr>
              <a:t>The approximation</a:t>
            </a:r>
            <a:endParaRPr sz="2700">
              <a:latin typeface="Georgia"/>
              <a:cs typeface="Georgia"/>
            </a:endParaRPr>
          </a:p>
          <a:p>
            <a:pPr marL="384810">
              <a:lnSpc>
                <a:spcPct val="100000"/>
              </a:lnSpc>
              <a:spcBef>
                <a:spcPts val="969"/>
              </a:spcBef>
              <a:tabLst>
                <a:tab pos="1879600" algn="l"/>
                <a:tab pos="3300729" algn="l"/>
                <a:tab pos="5872480" algn="l"/>
              </a:tabLst>
            </a:pPr>
            <a:r>
              <a:rPr sz="3000" i="1" spc="15" dirty="0">
                <a:latin typeface="Times New Roman"/>
                <a:cs typeface="Times New Roman"/>
              </a:rPr>
              <a:t>f </a:t>
            </a:r>
            <a:r>
              <a:rPr sz="3000" spc="100" dirty="0">
                <a:latin typeface="Times New Roman"/>
                <a:cs typeface="Times New Roman"/>
              </a:rPr>
              <a:t>(</a:t>
            </a:r>
            <a:r>
              <a:rPr sz="3000" i="1" spc="100" dirty="0">
                <a:latin typeface="Times New Roman"/>
                <a:cs typeface="Times New Roman"/>
              </a:rPr>
              <a:t>x</a:t>
            </a:r>
            <a:r>
              <a:rPr sz="3000" spc="100" dirty="0">
                <a:latin typeface="Times New Roman"/>
                <a:cs typeface="Times New Roman"/>
              </a:rPr>
              <a:t>,</a:t>
            </a:r>
            <a:r>
              <a:rPr sz="3000" spc="-135" dirty="0">
                <a:latin typeface="Times New Roman"/>
                <a:cs typeface="Times New Roman"/>
              </a:rPr>
              <a:t> </a:t>
            </a:r>
            <a:r>
              <a:rPr sz="3000" i="1" spc="80" dirty="0">
                <a:latin typeface="Times New Roman"/>
                <a:cs typeface="Times New Roman"/>
              </a:rPr>
              <a:t>y</a:t>
            </a:r>
            <a:r>
              <a:rPr sz="3000" spc="80" dirty="0">
                <a:latin typeface="Times New Roman"/>
                <a:cs typeface="Times New Roman"/>
              </a:rPr>
              <a:t>)</a:t>
            </a:r>
            <a:r>
              <a:rPr sz="3000" spc="-55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Symbol"/>
                <a:cs typeface="Symbol"/>
              </a:rPr>
              <a:t></a:t>
            </a:r>
            <a:r>
              <a:rPr sz="3000" spc="30" dirty="0">
                <a:latin typeface="Times New Roman"/>
                <a:cs typeface="Times New Roman"/>
              </a:rPr>
              <a:t>	</a:t>
            </a:r>
            <a:r>
              <a:rPr sz="3000" i="1" spc="15" dirty="0">
                <a:latin typeface="Times New Roman"/>
                <a:cs typeface="Times New Roman"/>
              </a:rPr>
              <a:t>f </a:t>
            </a:r>
            <a:r>
              <a:rPr sz="3000" spc="55" dirty="0">
                <a:latin typeface="Times New Roman"/>
                <a:cs typeface="Times New Roman"/>
              </a:rPr>
              <a:t>(</a:t>
            </a:r>
            <a:r>
              <a:rPr sz="3000" i="1" spc="55" dirty="0">
                <a:latin typeface="Times New Roman"/>
                <a:cs typeface="Times New Roman"/>
              </a:rPr>
              <a:t>a</a:t>
            </a:r>
            <a:r>
              <a:rPr sz="3000" spc="55" dirty="0">
                <a:latin typeface="Times New Roman"/>
                <a:cs typeface="Times New Roman"/>
              </a:rPr>
              <a:t>,</a:t>
            </a:r>
            <a:r>
              <a:rPr sz="3000" spc="-505" dirty="0">
                <a:latin typeface="Times New Roman"/>
                <a:cs typeface="Times New Roman"/>
              </a:rPr>
              <a:t> </a:t>
            </a:r>
            <a:r>
              <a:rPr sz="3000" i="1" spc="40" dirty="0">
                <a:latin typeface="Times New Roman"/>
                <a:cs typeface="Times New Roman"/>
              </a:rPr>
              <a:t>b</a:t>
            </a:r>
            <a:r>
              <a:rPr sz="3000" spc="40" dirty="0">
                <a:latin typeface="Times New Roman"/>
                <a:cs typeface="Times New Roman"/>
              </a:rPr>
              <a:t>)</a:t>
            </a:r>
            <a:r>
              <a:rPr sz="3000" spc="-250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Symbol"/>
                <a:cs typeface="Symbol"/>
              </a:rPr>
              <a:t></a:t>
            </a:r>
            <a:r>
              <a:rPr sz="3000" spc="30" dirty="0">
                <a:latin typeface="Times New Roman"/>
                <a:cs typeface="Times New Roman"/>
              </a:rPr>
              <a:t>	</a:t>
            </a:r>
            <a:r>
              <a:rPr sz="3000" i="1" spc="15" dirty="0">
                <a:latin typeface="Times New Roman"/>
                <a:cs typeface="Times New Roman"/>
              </a:rPr>
              <a:t>f</a:t>
            </a:r>
            <a:r>
              <a:rPr sz="3000" i="1" spc="-475" dirty="0">
                <a:latin typeface="Times New Roman"/>
                <a:cs typeface="Times New Roman"/>
              </a:rPr>
              <a:t> </a:t>
            </a:r>
            <a:r>
              <a:rPr sz="2625" i="1" spc="22" baseline="-23809" dirty="0">
                <a:latin typeface="Times New Roman"/>
                <a:cs typeface="Times New Roman"/>
              </a:rPr>
              <a:t>x</a:t>
            </a:r>
            <a:r>
              <a:rPr sz="2625" i="1" spc="-89" baseline="-23809" dirty="0">
                <a:latin typeface="Times New Roman"/>
                <a:cs typeface="Times New Roman"/>
              </a:rPr>
              <a:t> </a:t>
            </a:r>
            <a:r>
              <a:rPr sz="3000" spc="55" dirty="0">
                <a:latin typeface="Times New Roman"/>
                <a:cs typeface="Times New Roman"/>
              </a:rPr>
              <a:t>(</a:t>
            </a:r>
            <a:r>
              <a:rPr sz="3000" i="1" spc="55" dirty="0">
                <a:latin typeface="Times New Roman"/>
                <a:cs typeface="Times New Roman"/>
              </a:rPr>
              <a:t>a</a:t>
            </a:r>
            <a:r>
              <a:rPr sz="3000" spc="55" dirty="0">
                <a:latin typeface="Times New Roman"/>
                <a:cs typeface="Times New Roman"/>
              </a:rPr>
              <a:t>,</a:t>
            </a:r>
            <a:r>
              <a:rPr sz="3000" spc="-459" dirty="0">
                <a:latin typeface="Times New Roman"/>
                <a:cs typeface="Times New Roman"/>
              </a:rPr>
              <a:t> </a:t>
            </a:r>
            <a:r>
              <a:rPr sz="3000" i="1" spc="175" dirty="0">
                <a:latin typeface="Times New Roman"/>
                <a:cs typeface="Times New Roman"/>
              </a:rPr>
              <a:t>b</a:t>
            </a:r>
            <a:r>
              <a:rPr sz="3000" spc="175" dirty="0">
                <a:latin typeface="Times New Roman"/>
                <a:cs typeface="Times New Roman"/>
              </a:rPr>
              <a:t>)(</a:t>
            </a:r>
            <a:r>
              <a:rPr sz="3000" i="1" spc="175" dirty="0">
                <a:latin typeface="Times New Roman"/>
                <a:cs typeface="Times New Roman"/>
              </a:rPr>
              <a:t>x</a:t>
            </a:r>
            <a:r>
              <a:rPr sz="3000" i="1" spc="-195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Symbol"/>
                <a:cs typeface="Symbol"/>
              </a:rPr>
              <a:t></a:t>
            </a:r>
            <a:r>
              <a:rPr sz="3000" spc="-235" dirty="0">
                <a:latin typeface="Times New Roman"/>
                <a:cs typeface="Times New Roman"/>
              </a:rPr>
              <a:t> </a:t>
            </a:r>
            <a:r>
              <a:rPr sz="3000" i="1" spc="65" dirty="0">
                <a:latin typeface="Times New Roman"/>
                <a:cs typeface="Times New Roman"/>
              </a:rPr>
              <a:t>a</a:t>
            </a:r>
            <a:r>
              <a:rPr sz="3000" spc="65" dirty="0">
                <a:latin typeface="Times New Roman"/>
                <a:cs typeface="Times New Roman"/>
              </a:rPr>
              <a:t>)</a:t>
            </a:r>
            <a:r>
              <a:rPr sz="3000" spc="-250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Symbol"/>
                <a:cs typeface="Symbol"/>
              </a:rPr>
              <a:t></a:t>
            </a:r>
            <a:r>
              <a:rPr sz="3000" spc="30" dirty="0">
                <a:latin typeface="Times New Roman"/>
                <a:cs typeface="Times New Roman"/>
              </a:rPr>
              <a:t>	</a:t>
            </a:r>
            <a:r>
              <a:rPr sz="3000" i="1" spc="15" dirty="0">
                <a:latin typeface="Times New Roman"/>
                <a:cs typeface="Times New Roman"/>
              </a:rPr>
              <a:t>f</a:t>
            </a:r>
            <a:r>
              <a:rPr sz="3000" i="1" spc="-405" dirty="0">
                <a:latin typeface="Times New Roman"/>
                <a:cs typeface="Times New Roman"/>
              </a:rPr>
              <a:t> </a:t>
            </a:r>
            <a:r>
              <a:rPr sz="2625" i="1" spc="22" baseline="-23809" dirty="0">
                <a:latin typeface="Times New Roman"/>
                <a:cs typeface="Times New Roman"/>
              </a:rPr>
              <a:t>y</a:t>
            </a:r>
            <a:r>
              <a:rPr sz="2625" i="1" spc="-44" baseline="-23809" dirty="0">
                <a:latin typeface="Times New Roman"/>
                <a:cs typeface="Times New Roman"/>
              </a:rPr>
              <a:t> </a:t>
            </a:r>
            <a:r>
              <a:rPr sz="3000" spc="55" dirty="0">
                <a:latin typeface="Times New Roman"/>
                <a:cs typeface="Times New Roman"/>
              </a:rPr>
              <a:t>(</a:t>
            </a:r>
            <a:r>
              <a:rPr sz="3000" i="1" spc="55" dirty="0">
                <a:latin typeface="Times New Roman"/>
                <a:cs typeface="Times New Roman"/>
              </a:rPr>
              <a:t>a</a:t>
            </a:r>
            <a:r>
              <a:rPr sz="3000" spc="55" dirty="0">
                <a:latin typeface="Times New Roman"/>
                <a:cs typeface="Times New Roman"/>
              </a:rPr>
              <a:t>,</a:t>
            </a:r>
            <a:r>
              <a:rPr sz="3000" spc="-480" dirty="0">
                <a:latin typeface="Times New Roman"/>
                <a:cs typeface="Times New Roman"/>
              </a:rPr>
              <a:t> </a:t>
            </a:r>
            <a:r>
              <a:rPr sz="3000" i="1" spc="155" dirty="0">
                <a:latin typeface="Times New Roman"/>
                <a:cs typeface="Times New Roman"/>
              </a:rPr>
              <a:t>b</a:t>
            </a:r>
            <a:r>
              <a:rPr sz="3000" spc="155" dirty="0">
                <a:latin typeface="Times New Roman"/>
                <a:cs typeface="Times New Roman"/>
              </a:rPr>
              <a:t>)(</a:t>
            </a:r>
            <a:r>
              <a:rPr sz="3000" spc="-395" dirty="0">
                <a:latin typeface="Times New Roman"/>
                <a:cs typeface="Times New Roman"/>
              </a:rPr>
              <a:t> </a:t>
            </a:r>
            <a:r>
              <a:rPr sz="3000" i="1" spc="25" dirty="0">
                <a:latin typeface="Times New Roman"/>
                <a:cs typeface="Times New Roman"/>
              </a:rPr>
              <a:t>y</a:t>
            </a:r>
            <a:r>
              <a:rPr sz="3000" i="1" spc="-170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Symbol"/>
                <a:cs typeface="Symbol"/>
              </a:rPr>
              <a:t></a:t>
            </a:r>
            <a:r>
              <a:rPr sz="3000" spc="-345" dirty="0">
                <a:latin typeface="Times New Roman"/>
                <a:cs typeface="Times New Roman"/>
              </a:rPr>
              <a:t> </a:t>
            </a:r>
            <a:r>
              <a:rPr sz="3000" i="1" spc="40" dirty="0">
                <a:latin typeface="Times New Roman"/>
                <a:cs typeface="Times New Roman"/>
              </a:rPr>
              <a:t>b</a:t>
            </a:r>
            <a:r>
              <a:rPr sz="3000" spc="40" dirty="0">
                <a:latin typeface="Times New Roman"/>
                <a:cs typeface="Times New Roman"/>
              </a:rPr>
              <a:t>)</a:t>
            </a:r>
            <a:endParaRPr sz="3000">
              <a:latin typeface="Times New Roman"/>
              <a:cs typeface="Times New Roman"/>
            </a:endParaRPr>
          </a:p>
          <a:p>
            <a:pPr marL="312420" marR="332740" indent="-274320">
              <a:lnSpc>
                <a:spcPct val="100000"/>
              </a:lnSpc>
              <a:spcBef>
                <a:spcPts val="1914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312420" algn="l"/>
                <a:tab pos="4561840" algn="l"/>
                <a:tab pos="4839335" algn="l"/>
              </a:tabLst>
            </a:pPr>
            <a:r>
              <a:rPr sz="2700" dirty="0">
                <a:latin typeface="Georgia"/>
                <a:cs typeface="Georgia"/>
              </a:rPr>
              <a:t>is </a:t>
            </a:r>
            <a:r>
              <a:rPr sz="2700" spc="-10" dirty="0">
                <a:latin typeface="Georgia"/>
                <a:cs typeface="Georgia"/>
              </a:rPr>
              <a:t>called </a:t>
            </a:r>
            <a:r>
              <a:rPr sz="2700" spc="-5" dirty="0">
                <a:latin typeface="Georgia"/>
                <a:cs typeface="Georgia"/>
              </a:rPr>
              <a:t>the</a:t>
            </a:r>
            <a:r>
              <a:rPr sz="2700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7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linear approximation</a:t>
            </a:r>
            <a:r>
              <a:rPr sz="2700" b="1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or</a:t>
            </a:r>
            <a:r>
              <a:rPr sz="2700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7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tangent  </a:t>
            </a:r>
            <a:r>
              <a:rPr sz="2700" b="1" u="heavy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plane</a:t>
            </a:r>
            <a:r>
              <a:rPr sz="2700" b="1" u="heavy" spc="10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 </a:t>
            </a:r>
            <a:r>
              <a:rPr sz="2700" b="1" u="heavy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approximation</a:t>
            </a:r>
            <a:r>
              <a:rPr sz="2700" b="1" spc="-8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of	</a:t>
            </a:r>
            <a:r>
              <a:rPr sz="2700" i="1" dirty="0">
                <a:latin typeface="Georgia"/>
                <a:cs typeface="Georgia"/>
              </a:rPr>
              <a:t>f	</a:t>
            </a:r>
            <a:r>
              <a:rPr sz="2700" dirty="0">
                <a:latin typeface="Georgia"/>
                <a:cs typeface="Georgia"/>
              </a:rPr>
              <a:t>at </a:t>
            </a:r>
            <a:r>
              <a:rPr sz="2700" spc="-5" dirty="0">
                <a:latin typeface="Georgia"/>
                <a:cs typeface="Georgia"/>
              </a:rPr>
              <a:t>(</a:t>
            </a:r>
            <a:r>
              <a:rPr sz="2700" i="1" spc="-5" dirty="0">
                <a:latin typeface="Georgia"/>
                <a:cs typeface="Georgia"/>
              </a:rPr>
              <a:t>a</a:t>
            </a:r>
            <a:r>
              <a:rPr sz="2700" spc="-5" dirty="0">
                <a:latin typeface="Georgia"/>
                <a:cs typeface="Georgia"/>
              </a:rPr>
              <a:t>,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i="1" spc="-5" dirty="0">
                <a:latin typeface="Georgia"/>
                <a:cs typeface="Georgia"/>
              </a:rPr>
              <a:t>b</a:t>
            </a:r>
            <a:r>
              <a:rPr sz="2700" spc="-5" dirty="0">
                <a:latin typeface="Georgia"/>
                <a:cs typeface="Georgia"/>
              </a:rPr>
              <a:t>).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60525" marR="5080" indent="-14986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LINEAR APPROXIMATION</a:t>
            </a:r>
            <a:r>
              <a:rPr spc="-65" dirty="0"/>
              <a:t> </a:t>
            </a:r>
            <a:r>
              <a:rPr spc="-5" dirty="0"/>
              <a:t>AND  </a:t>
            </a:r>
            <a:r>
              <a:rPr spc="-10" dirty="0"/>
              <a:t>LINEARIZATION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2391" y="1550873"/>
            <a:ext cx="8352155" cy="4291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120" marR="80645" indent="-274320">
              <a:lnSpc>
                <a:spcPct val="100000"/>
              </a:lnSpc>
              <a:spcBef>
                <a:spcPts val="95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325120" algn="l"/>
                <a:tab pos="2222500" algn="l"/>
                <a:tab pos="2603500" algn="l"/>
                <a:tab pos="4172585" algn="l"/>
              </a:tabLst>
            </a:pPr>
            <a:r>
              <a:rPr sz="2500" spc="-5" dirty="0">
                <a:latin typeface="Georgia"/>
                <a:cs typeface="Georgia"/>
              </a:rPr>
              <a:t>Recall that </a:t>
            </a:r>
            <a:r>
              <a:rPr sz="2500" spc="-10" dirty="0">
                <a:latin typeface="Georgia"/>
                <a:cs typeface="Georgia"/>
              </a:rPr>
              <a:t>Δ</a:t>
            </a:r>
            <a:r>
              <a:rPr sz="2500" i="1" spc="-10" dirty="0">
                <a:latin typeface="Georgia"/>
                <a:cs typeface="Georgia"/>
              </a:rPr>
              <a:t>x </a:t>
            </a:r>
            <a:r>
              <a:rPr sz="2500" spc="-5" dirty="0">
                <a:latin typeface="Georgia"/>
                <a:cs typeface="Georgia"/>
              </a:rPr>
              <a:t>and </a:t>
            </a:r>
            <a:r>
              <a:rPr sz="2500" spc="-10" dirty="0">
                <a:latin typeface="Georgia"/>
                <a:cs typeface="Georgia"/>
              </a:rPr>
              <a:t>Δ</a:t>
            </a:r>
            <a:r>
              <a:rPr sz="2500" i="1" spc="-10" dirty="0">
                <a:latin typeface="Georgia"/>
                <a:cs typeface="Georgia"/>
              </a:rPr>
              <a:t>y </a:t>
            </a:r>
            <a:r>
              <a:rPr sz="2500" spc="-5" dirty="0">
                <a:latin typeface="Georgia"/>
                <a:cs typeface="Georgia"/>
              </a:rPr>
              <a:t>are</a:t>
            </a:r>
            <a:r>
              <a:rPr sz="2500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5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increments</a:t>
            </a:r>
            <a:r>
              <a:rPr sz="2500" b="1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of </a:t>
            </a:r>
            <a:r>
              <a:rPr sz="2500" i="1" spc="-5" dirty="0">
                <a:latin typeface="Georgia"/>
                <a:cs typeface="Georgia"/>
              </a:rPr>
              <a:t>x </a:t>
            </a:r>
            <a:r>
              <a:rPr sz="2500" spc="-5" dirty="0">
                <a:latin typeface="Georgia"/>
                <a:cs typeface="Georgia"/>
              </a:rPr>
              <a:t>and </a:t>
            </a:r>
            <a:r>
              <a:rPr sz="2500" i="1" spc="-10" dirty="0">
                <a:latin typeface="Georgia"/>
                <a:cs typeface="Georgia"/>
              </a:rPr>
              <a:t>y</a:t>
            </a:r>
            <a:r>
              <a:rPr sz="2500" spc="-10" dirty="0">
                <a:latin typeface="Georgia"/>
                <a:cs typeface="Georgia"/>
              </a:rPr>
              <a:t>,  </a:t>
            </a:r>
            <a:r>
              <a:rPr sz="2500" spc="-5" dirty="0">
                <a:latin typeface="Georgia"/>
                <a:cs typeface="Georgia"/>
              </a:rPr>
              <a:t>respectively.	If	</a:t>
            </a:r>
            <a:r>
              <a:rPr sz="2500" i="1" spc="-5" dirty="0">
                <a:latin typeface="Georgia"/>
                <a:cs typeface="Georgia"/>
              </a:rPr>
              <a:t>z </a:t>
            </a:r>
            <a:r>
              <a:rPr sz="2500" spc="-5" dirty="0">
                <a:latin typeface="Georgia"/>
                <a:cs typeface="Georgia"/>
              </a:rPr>
              <a:t>= </a:t>
            </a:r>
            <a:r>
              <a:rPr sz="2500" i="1" spc="-5" dirty="0">
                <a:latin typeface="Georgia"/>
                <a:cs typeface="Georgia"/>
              </a:rPr>
              <a:t>f</a:t>
            </a:r>
            <a:r>
              <a:rPr sz="2500" i="1" spc="1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(</a:t>
            </a:r>
            <a:r>
              <a:rPr sz="2500" i="1" spc="-5" dirty="0">
                <a:latin typeface="Georgia"/>
                <a:cs typeface="Georgia"/>
              </a:rPr>
              <a:t>x</a:t>
            </a:r>
            <a:r>
              <a:rPr sz="2500" spc="-5" dirty="0">
                <a:latin typeface="Georgia"/>
                <a:cs typeface="Georgia"/>
              </a:rPr>
              <a:t>,</a:t>
            </a:r>
            <a:r>
              <a:rPr sz="2500" dirty="0">
                <a:latin typeface="Georgia"/>
                <a:cs typeface="Georgia"/>
              </a:rPr>
              <a:t> </a:t>
            </a:r>
            <a:r>
              <a:rPr sz="2500" i="1" spc="-5" dirty="0">
                <a:latin typeface="Georgia"/>
                <a:cs typeface="Georgia"/>
              </a:rPr>
              <a:t>y</a:t>
            </a:r>
            <a:r>
              <a:rPr sz="2500" spc="-5" dirty="0">
                <a:latin typeface="Georgia"/>
                <a:cs typeface="Georgia"/>
              </a:rPr>
              <a:t>)	is a function of </a:t>
            </a:r>
            <a:r>
              <a:rPr sz="2500" spc="-10" dirty="0">
                <a:latin typeface="Georgia"/>
                <a:cs typeface="Georgia"/>
              </a:rPr>
              <a:t>two </a:t>
            </a:r>
            <a:r>
              <a:rPr sz="2500" spc="-5" dirty="0">
                <a:latin typeface="Georgia"/>
                <a:cs typeface="Georgia"/>
              </a:rPr>
              <a:t>variables,  then </a:t>
            </a:r>
            <a:r>
              <a:rPr sz="2500" spc="-10" dirty="0">
                <a:latin typeface="Georgia"/>
                <a:cs typeface="Georgia"/>
              </a:rPr>
              <a:t>Δ</a:t>
            </a:r>
            <a:r>
              <a:rPr sz="2500" i="1" spc="-10" dirty="0">
                <a:latin typeface="Georgia"/>
                <a:cs typeface="Georgia"/>
              </a:rPr>
              <a:t>z</a:t>
            </a:r>
            <a:r>
              <a:rPr sz="2500" spc="-10" dirty="0">
                <a:latin typeface="Georgia"/>
                <a:cs typeface="Georgia"/>
              </a:rPr>
              <a:t>, the</a:t>
            </a:r>
            <a:r>
              <a:rPr sz="2500" spc="-10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5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increment</a:t>
            </a:r>
            <a:r>
              <a:rPr sz="2500" b="1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of </a:t>
            </a:r>
            <a:r>
              <a:rPr sz="2500" i="1" spc="-5" dirty="0">
                <a:latin typeface="Georgia"/>
                <a:cs typeface="Georgia"/>
              </a:rPr>
              <a:t>z </a:t>
            </a:r>
            <a:r>
              <a:rPr sz="2500" spc="-5" dirty="0">
                <a:latin typeface="Georgia"/>
                <a:cs typeface="Georgia"/>
              </a:rPr>
              <a:t>is defined to</a:t>
            </a:r>
            <a:r>
              <a:rPr sz="2500" spc="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be</a:t>
            </a:r>
            <a:endParaRPr sz="2500">
              <a:latin typeface="Georgia"/>
              <a:cs typeface="Georgia"/>
            </a:endParaRPr>
          </a:p>
          <a:p>
            <a:pPr marL="2162810" lvl="1" indent="-274955">
              <a:lnSpc>
                <a:spcPct val="100000"/>
              </a:lnSpc>
              <a:spcBef>
                <a:spcPts val="1505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2163445" algn="l"/>
              </a:tabLst>
            </a:pPr>
            <a:r>
              <a:rPr sz="2500" spc="-5" dirty="0">
                <a:latin typeface="Georgia"/>
                <a:cs typeface="Georgia"/>
              </a:rPr>
              <a:t>Δ</a:t>
            </a:r>
            <a:r>
              <a:rPr sz="2500" i="1" spc="-5" dirty="0">
                <a:latin typeface="Georgia"/>
                <a:cs typeface="Georgia"/>
              </a:rPr>
              <a:t>z </a:t>
            </a:r>
            <a:r>
              <a:rPr sz="2500" spc="-5" dirty="0">
                <a:latin typeface="Georgia"/>
                <a:cs typeface="Georgia"/>
              </a:rPr>
              <a:t>= </a:t>
            </a:r>
            <a:r>
              <a:rPr sz="2500" i="1" spc="-5" dirty="0">
                <a:latin typeface="Georgia"/>
                <a:cs typeface="Georgia"/>
              </a:rPr>
              <a:t>f </a:t>
            </a:r>
            <a:r>
              <a:rPr sz="2500" spc="-5" dirty="0">
                <a:latin typeface="Georgia"/>
                <a:cs typeface="Georgia"/>
              </a:rPr>
              <a:t>(</a:t>
            </a:r>
            <a:r>
              <a:rPr sz="2500" i="1" spc="-5" dirty="0">
                <a:latin typeface="Georgia"/>
                <a:cs typeface="Georgia"/>
              </a:rPr>
              <a:t>x </a:t>
            </a:r>
            <a:r>
              <a:rPr sz="2500" spc="-5" dirty="0">
                <a:latin typeface="Georgia"/>
                <a:cs typeface="Georgia"/>
              </a:rPr>
              <a:t>+ </a:t>
            </a:r>
            <a:r>
              <a:rPr sz="2500" spc="-10" dirty="0">
                <a:latin typeface="Georgia"/>
                <a:cs typeface="Georgia"/>
              </a:rPr>
              <a:t>Δ</a:t>
            </a:r>
            <a:r>
              <a:rPr sz="2500" i="1" spc="-10" dirty="0">
                <a:latin typeface="Georgia"/>
                <a:cs typeface="Georgia"/>
              </a:rPr>
              <a:t>x</a:t>
            </a:r>
            <a:r>
              <a:rPr sz="2500" spc="-10" dirty="0">
                <a:latin typeface="Georgia"/>
                <a:cs typeface="Georgia"/>
              </a:rPr>
              <a:t>, </a:t>
            </a:r>
            <a:r>
              <a:rPr sz="2500" i="1" spc="-5" dirty="0">
                <a:latin typeface="Georgia"/>
                <a:cs typeface="Georgia"/>
              </a:rPr>
              <a:t>y </a:t>
            </a:r>
            <a:r>
              <a:rPr sz="2500" spc="-5" dirty="0">
                <a:latin typeface="Georgia"/>
                <a:cs typeface="Georgia"/>
              </a:rPr>
              <a:t>+ </a:t>
            </a:r>
            <a:r>
              <a:rPr sz="2500" spc="-10" dirty="0">
                <a:latin typeface="Georgia"/>
                <a:cs typeface="Georgia"/>
              </a:rPr>
              <a:t>Δ</a:t>
            </a:r>
            <a:r>
              <a:rPr sz="2500" i="1" spc="-10" dirty="0">
                <a:latin typeface="Georgia"/>
                <a:cs typeface="Georgia"/>
              </a:rPr>
              <a:t>y</a:t>
            </a:r>
            <a:r>
              <a:rPr sz="2500" spc="-10" dirty="0">
                <a:latin typeface="Georgia"/>
                <a:cs typeface="Georgia"/>
              </a:rPr>
              <a:t>) </a:t>
            </a:r>
            <a:r>
              <a:rPr sz="2500" spc="-5" dirty="0">
                <a:latin typeface="Georgia"/>
                <a:cs typeface="Georgia"/>
              </a:rPr>
              <a:t>− </a:t>
            </a:r>
            <a:r>
              <a:rPr sz="2500" i="1" spc="-5" dirty="0">
                <a:latin typeface="Georgia"/>
                <a:cs typeface="Georgia"/>
              </a:rPr>
              <a:t>f </a:t>
            </a:r>
            <a:r>
              <a:rPr sz="2500" spc="-5" dirty="0">
                <a:latin typeface="Georgia"/>
                <a:cs typeface="Georgia"/>
              </a:rPr>
              <a:t>(</a:t>
            </a:r>
            <a:r>
              <a:rPr sz="2500" i="1" spc="-5" dirty="0">
                <a:latin typeface="Georgia"/>
                <a:cs typeface="Georgia"/>
              </a:rPr>
              <a:t>x</a:t>
            </a:r>
            <a:r>
              <a:rPr sz="2500" spc="-5" dirty="0">
                <a:latin typeface="Georgia"/>
                <a:cs typeface="Georgia"/>
              </a:rPr>
              <a:t>,</a:t>
            </a:r>
            <a:r>
              <a:rPr sz="2500" spc="70" dirty="0">
                <a:latin typeface="Georgia"/>
                <a:cs typeface="Georgia"/>
              </a:rPr>
              <a:t> </a:t>
            </a:r>
            <a:r>
              <a:rPr sz="2500" i="1" spc="-5" dirty="0">
                <a:latin typeface="Georgia"/>
                <a:cs typeface="Georgia"/>
              </a:rPr>
              <a:t>y</a:t>
            </a:r>
            <a:r>
              <a:rPr sz="2500" spc="-5" dirty="0">
                <a:latin typeface="Georgia"/>
                <a:cs typeface="Georgia"/>
              </a:rPr>
              <a:t>)</a:t>
            </a:r>
            <a:endParaRPr sz="25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buClr>
                <a:srgbClr val="D16248"/>
              </a:buClr>
              <a:buFont typeface="Wingdings 2"/>
              <a:buChar char=""/>
            </a:pPr>
            <a:endParaRPr sz="2800">
              <a:latin typeface="Times New Roman"/>
              <a:cs typeface="Times New Roman"/>
            </a:endParaRPr>
          </a:p>
          <a:p>
            <a:pPr marL="325120" marR="17780" indent="-274320">
              <a:lnSpc>
                <a:spcPct val="100000"/>
              </a:lnSpc>
              <a:spcBef>
                <a:spcPts val="1880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325120" algn="l"/>
                <a:tab pos="704215" algn="l"/>
                <a:tab pos="3070225" algn="l"/>
                <a:tab pos="3327400" algn="l"/>
              </a:tabLst>
            </a:pPr>
            <a:r>
              <a:rPr sz="2500" spc="-5" dirty="0">
                <a:latin typeface="Georgia"/>
                <a:cs typeface="Georgia"/>
              </a:rPr>
              <a:t>If	</a:t>
            </a:r>
            <a:r>
              <a:rPr sz="2500" i="1" spc="-5" dirty="0">
                <a:latin typeface="Georgia"/>
                <a:cs typeface="Georgia"/>
              </a:rPr>
              <a:t>z </a:t>
            </a:r>
            <a:r>
              <a:rPr sz="2500" spc="-5" dirty="0">
                <a:latin typeface="Georgia"/>
                <a:cs typeface="Georgia"/>
              </a:rPr>
              <a:t>= </a:t>
            </a:r>
            <a:r>
              <a:rPr sz="2500" i="1" spc="-5" dirty="0">
                <a:latin typeface="Georgia"/>
                <a:cs typeface="Georgia"/>
              </a:rPr>
              <a:t>f </a:t>
            </a:r>
            <a:r>
              <a:rPr sz="2500" spc="-5" dirty="0">
                <a:latin typeface="Georgia"/>
                <a:cs typeface="Georgia"/>
              </a:rPr>
              <a:t>(</a:t>
            </a:r>
            <a:r>
              <a:rPr sz="2500" i="1" spc="-5" dirty="0">
                <a:latin typeface="Georgia"/>
                <a:cs typeface="Georgia"/>
              </a:rPr>
              <a:t>x</a:t>
            </a:r>
            <a:r>
              <a:rPr sz="2500" spc="-5" dirty="0">
                <a:latin typeface="Georgia"/>
                <a:cs typeface="Georgia"/>
              </a:rPr>
              <a:t>,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i="1" spc="-5" dirty="0">
                <a:latin typeface="Georgia"/>
                <a:cs typeface="Georgia"/>
              </a:rPr>
              <a:t>y</a:t>
            </a:r>
            <a:r>
              <a:rPr sz="2500" spc="-5" dirty="0">
                <a:latin typeface="Georgia"/>
                <a:cs typeface="Georgia"/>
              </a:rPr>
              <a:t>),</a:t>
            </a:r>
            <a:r>
              <a:rPr sz="2500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then	</a:t>
            </a:r>
            <a:r>
              <a:rPr sz="2500" i="1" spc="-5" dirty="0">
                <a:latin typeface="Georgia"/>
                <a:cs typeface="Georgia"/>
              </a:rPr>
              <a:t>f	</a:t>
            </a:r>
            <a:r>
              <a:rPr sz="2500" spc="-5" dirty="0">
                <a:latin typeface="Georgia"/>
                <a:cs typeface="Georgia"/>
              </a:rPr>
              <a:t>is</a:t>
            </a:r>
            <a:r>
              <a:rPr sz="2500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5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differentiable</a:t>
            </a:r>
            <a:r>
              <a:rPr sz="2500" b="1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at (</a:t>
            </a:r>
            <a:r>
              <a:rPr sz="2500" i="1" spc="-5" dirty="0">
                <a:latin typeface="Georgia"/>
                <a:cs typeface="Georgia"/>
              </a:rPr>
              <a:t>a</a:t>
            </a:r>
            <a:r>
              <a:rPr sz="2500" spc="-5" dirty="0">
                <a:latin typeface="Georgia"/>
                <a:cs typeface="Georgia"/>
              </a:rPr>
              <a:t>, </a:t>
            </a:r>
            <a:r>
              <a:rPr sz="2500" i="1" spc="-5" dirty="0">
                <a:latin typeface="Georgia"/>
                <a:cs typeface="Georgia"/>
              </a:rPr>
              <a:t>b</a:t>
            </a:r>
            <a:r>
              <a:rPr sz="2500" spc="-5" dirty="0">
                <a:latin typeface="Georgia"/>
                <a:cs typeface="Georgia"/>
              </a:rPr>
              <a:t>) if Δ</a:t>
            </a:r>
            <a:r>
              <a:rPr sz="2500" i="1" spc="-5" dirty="0">
                <a:latin typeface="Georgia"/>
                <a:cs typeface="Georgia"/>
              </a:rPr>
              <a:t>z </a:t>
            </a:r>
            <a:r>
              <a:rPr sz="2500" spc="-10" dirty="0">
                <a:latin typeface="Georgia"/>
                <a:cs typeface="Georgia"/>
              </a:rPr>
              <a:t>can  </a:t>
            </a:r>
            <a:r>
              <a:rPr sz="2500" spc="-5" dirty="0">
                <a:latin typeface="Georgia"/>
                <a:cs typeface="Georgia"/>
              </a:rPr>
              <a:t>be expressed in </a:t>
            </a:r>
            <a:r>
              <a:rPr sz="2500" spc="-10" dirty="0">
                <a:latin typeface="Georgia"/>
                <a:cs typeface="Georgia"/>
              </a:rPr>
              <a:t>the</a:t>
            </a:r>
            <a:r>
              <a:rPr sz="2500" spc="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form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D16248"/>
              </a:buClr>
              <a:buFont typeface="Wingdings 2"/>
              <a:buChar char=""/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16248"/>
              </a:buClr>
              <a:buFont typeface="Wingdings 2"/>
              <a:buChar char=""/>
            </a:pPr>
            <a:endParaRPr sz="2400">
              <a:latin typeface="Times New Roman"/>
              <a:cs typeface="Times New Roman"/>
            </a:endParaRPr>
          </a:p>
          <a:p>
            <a:pPr marL="325120" indent="-274320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325120" algn="l"/>
                <a:tab pos="3260725" algn="l"/>
                <a:tab pos="3710304" algn="l"/>
              </a:tabLst>
            </a:pPr>
            <a:r>
              <a:rPr sz="2500" spc="-10" dirty="0">
                <a:latin typeface="Georgia"/>
                <a:cs typeface="Georgia"/>
              </a:rPr>
              <a:t>where </a:t>
            </a:r>
            <a:r>
              <a:rPr sz="2500" i="1" dirty="0">
                <a:latin typeface="Georgia"/>
                <a:cs typeface="Georgia"/>
              </a:rPr>
              <a:t>ε</a:t>
            </a:r>
            <a:r>
              <a:rPr sz="2475" baseline="-20202" dirty="0">
                <a:latin typeface="Georgia"/>
                <a:cs typeface="Georgia"/>
              </a:rPr>
              <a:t>1  </a:t>
            </a:r>
            <a:r>
              <a:rPr sz="2500" spc="-5" dirty="0">
                <a:latin typeface="Georgia"/>
                <a:cs typeface="Georgia"/>
              </a:rPr>
              <a:t>and </a:t>
            </a:r>
            <a:r>
              <a:rPr sz="2500" i="1" dirty="0">
                <a:latin typeface="Georgia"/>
                <a:cs typeface="Georgia"/>
              </a:rPr>
              <a:t>ε</a:t>
            </a:r>
            <a:r>
              <a:rPr sz="2475" baseline="-20202" dirty="0">
                <a:latin typeface="Georgia"/>
                <a:cs typeface="Georgia"/>
              </a:rPr>
              <a:t>2</a:t>
            </a:r>
            <a:r>
              <a:rPr sz="2475" spc="89" baseline="-20202" dirty="0">
                <a:latin typeface="Georgia"/>
                <a:cs typeface="Georgia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→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Georgia"/>
                <a:cs typeface="Georgia"/>
              </a:rPr>
              <a:t>0	as	</a:t>
            </a:r>
            <a:r>
              <a:rPr sz="2500" spc="-10" dirty="0">
                <a:latin typeface="Georgia"/>
                <a:cs typeface="Georgia"/>
              </a:rPr>
              <a:t>(Δ</a:t>
            </a:r>
            <a:r>
              <a:rPr sz="2500" i="1" spc="-10" dirty="0">
                <a:latin typeface="Georgia"/>
                <a:cs typeface="Georgia"/>
              </a:rPr>
              <a:t>x</a:t>
            </a:r>
            <a:r>
              <a:rPr sz="2500" spc="-10" dirty="0">
                <a:latin typeface="Georgia"/>
                <a:cs typeface="Georgia"/>
              </a:rPr>
              <a:t>, Δ</a:t>
            </a:r>
            <a:r>
              <a:rPr sz="2500" i="1" spc="-10" dirty="0">
                <a:latin typeface="Georgia"/>
                <a:cs typeface="Georgia"/>
              </a:rPr>
              <a:t>y</a:t>
            </a:r>
            <a:r>
              <a:rPr sz="2500" spc="-10" dirty="0">
                <a:latin typeface="Georgia"/>
                <a:cs typeface="Georgia"/>
              </a:rPr>
              <a:t>) </a:t>
            </a:r>
            <a:r>
              <a:rPr sz="2500" spc="-5" dirty="0">
                <a:latin typeface="Times New Roman"/>
                <a:cs typeface="Times New Roman"/>
              </a:rPr>
              <a:t>→ </a:t>
            </a:r>
            <a:r>
              <a:rPr sz="2500" spc="-5" dirty="0">
                <a:latin typeface="Georgia"/>
                <a:cs typeface="Georgia"/>
              </a:rPr>
              <a:t>(0,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0).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1150" marR="5080" indent="-14986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LINEAR APPROXIMATION</a:t>
            </a:r>
            <a:r>
              <a:rPr spc="-65" dirty="0"/>
              <a:t> </a:t>
            </a:r>
            <a:r>
              <a:rPr spc="-5" dirty="0"/>
              <a:t>AND  </a:t>
            </a:r>
            <a:r>
              <a:rPr spc="-10" dirty="0"/>
              <a:t>LINEARIZATION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7791" y="1549349"/>
            <a:ext cx="737997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99720" algn="l"/>
                <a:tab pos="2195830" algn="l"/>
                <a:tab pos="5982335" algn="l"/>
                <a:tab pos="6373495" algn="l"/>
                <a:tab pos="7112634" algn="l"/>
              </a:tabLst>
            </a:pP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Theorem</a:t>
            </a:r>
            <a:r>
              <a:rPr sz="2700" b="1" spc="-5" dirty="0">
                <a:latin typeface="Georgia"/>
                <a:cs typeface="Georgia"/>
              </a:rPr>
              <a:t>:	</a:t>
            </a:r>
            <a:r>
              <a:rPr sz="2700" dirty="0">
                <a:latin typeface="Georgia"/>
                <a:cs typeface="Georgia"/>
              </a:rPr>
              <a:t>If </a:t>
            </a:r>
            <a:r>
              <a:rPr sz="2700" spc="-5" dirty="0">
                <a:latin typeface="Georgia"/>
                <a:cs typeface="Georgia"/>
              </a:rPr>
              <a:t>the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partial derivatives	</a:t>
            </a:r>
            <a:r>
              <a:rPr sz="2700" i="1" dirty="0">
                <a:latin typeface="Georgia"/>
                <a:cs typeface="Georgia"/>
              </a:rPr>
              <a:t>f</a:t>
            </a:r>
            <a:r>
              <a:rPr sz="2700" i="1" baseline="-20061" dirty="0">
                <a:latin typeface="Georgia"/>
                <a:cs typeface="Georgia"/>
              </a:rPr>
              <a:t>x	</a:t>
            </a:r>
            <a:r>
              <a:rPr sz="2700" dirty="0">
                <a:latin typeface="Georgia"/>
                <a:cs typeface="Georgia"/>
              </a:rPr>
              <a:t>and	</a:t>
            </a:r>
            <a:r>
              <a:rPr sz="2700" i="1" dirty="0">
                <a:latin typeface="Georgia"/>
                <a:cs typeface="Georgia"/>
              </a:rPr>
              <a:t>f</a:t>
            </a:r>
            <a:r>
              <a:rPr sz="2700" i="1" baseline="-20061" dirty="0">
                <a:latin typeface="Georgia"/>
                <a:cs typeface="Georgia"/>
              </a:rPr>
              <a:t>y</a:t>
            </a:r>
            <a:endParaRPr sz="2700" baseline="-20061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00" y="1549349"/>
            <a:ext cx="73088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latin typeface="Georgia"/>
                <a:cs typeface="Georgia"/>
              </a:rPr>
              <a:t>exist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622935">
              <a:lnSpc>
                <a:spcPct val="100000"/>
              </a:lnSpc>
              <a:spcBef>
                <a:spcPts val="100"/>
              </a:spcBef>
              <a:tabLst>
                <a:tab pos="7162800" algn="l"/>
                <a:tab pos="7441565" algn="l"/>
              </a:tabLst>
            </a:pPr>
            <a:r>
              <a:rPr dirty="0"/>
              <a:t>n</a:t>
            </a:r>
            <a:r>
              <a:rPr spc="5" dirty="0"/>
              <a:t>e</a:t>
            </a:r>
            <a:r>
              <a:rPr dirty="0"/>
              <a:t>ar </a:t>
            </a:r>
            <a:r>
              <a:rPr spc="-20" dirty="0"/>
              <a:t>(</a:t>
            </a:r>
            <a:r>
              <a:rPr i="1" dirty="0">
                <a:latin typeface="Georgia"/>
                <a:cs typeface="Georgia"/>
              </a:rPr>
              <a:t>a</a:t>
            </a:r>
            <a:r>
              <a:rPr dirty="0"/>
              <a:t>, </a:t>
            </a:r>
            <a:r>
              <a:rPr i="1" spc="5" dirty="0">
                <a:latin typeface="Georgia"/>
                <a:cs typeface="Georgia"/>
              </a:rPr>
              <a:t>b</a:t>
            </a:r>
            <a:r>
              <a:rPr dirty="0"/>
              <a:t>)</a:t>
            </a:r>
            <a:r>
              <a:rPr spc="-5" dirty="0"/>
              <a:t> </a:t>
            </a:r>
            <a:r>
              <a:rPr dirty="0"/>
              <a:t>and are </a:t>
            </a:r>
            <a:r>
              <a:rPr spc="-5" dirty="0"/>
              <a:t>continuo</a:t>
            </a:r>
            <a:r>
              <a:rPr spc="-15" dirty="0"/>
              <a:t>u</a:t>
            </a:r>
            <a:r>
              <a:rPr dirty="0"/>
              <a:t>s</a:t>
            </a:r>
            <a:r>
              <a:rPr spc="-5" dirty="0"/>
              <a:t> </a:t>
            </a:r>
            <a:r>
              <a:rPr spc="-15" dirty="0"/>
              <a:t>a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(</a:t>
            </a:r>
            <a:r>
              <a:rPr i="1" dirty="0">
                <a:latin typeface="Georgia"/>
                <a:cs typeface="Georgia"/>
              </a:rPr>
              <a:t>a</a:t>
            </a:r>
            <a:r>
              <a:rPr dirty="0"/>
              <a:t>, </a:t>
            </a:r>
            <a:r>
              <a:rPr i="1" spc="5" dirty="0">
                <a:latin typeface="Georgia"/>
                <a:cs typeface="Georgia"/>
              </a:rPr>
              <a:t>b</a:t>
            </a:r>
            <a:r>
              <a:rPr dirty="0"/>
              <a:t>),</a:t>
            </a:r>
            <a:r>
              <a:rPr spc="-5" dirty="0"/>
              <a:t> the</a:t>
            </a:r>
            <a:r>
              <a:rPr dirty="0"/>
              <a:t>n	</a:t>
            </a:r>
            <a:r>
              <a:rPr i="1" dirty="0">
                <a:latin typeface="Georgia"/>
                <a:cs typeface="Georgia"/>
              </a:rPr>
              <a:t>f	</a:t>
            </a:r>
            <a:r>
              <a:rPr dirty="0"/>
              <a:t>is  </a:t>
            </a:r>
            <a:r>
              <a:rPr spc="-5" dirty="0"/>
              <a:t>differentiable </a:t>
            </a:r>
            <a:r>
              <a:rPr spc="-10" dirty="0"/>
              <a:t>at </a:t>
            </a:r>
            <a:r>
              <a:rPr spc="-5" dirty="0"/>
              <a:t>(</a:t>
            </a:r>
            <a:r>
              <a:rPr i="1" spc="-5" dirty="0">
                <a:latin typeface="Georgia"/>
                <a:cs typeface="Georgia"/>
              </a:rPr>
              <a:t>a</a:t>
            </a:r>
            <a:r>
              <a:rPr spc="-5" dirty="0"/>
              <a:t>,</a:t>
            </a:r>
            <a:r>
              <a:rPr spc="10" dirty="0"/>
              <a:t> </a:t>
            </a:r>
            <a:r>
              <a:rPr i="1" spc="-5" dirty="0">
                <a:latin typeface="Georgia"/>
                <a:cs typeface="Georgia"/>
              </a:rPr>
              <a:t>b</a:t>
            </a:r>
            <a:r>
              <a:rPr spc="-5" dirty="0"/>
              <a:t>).</a:t>
            </a:r>
          </a:p>
          <a:p>
            <a:pPr marL="287020" marR="5080" indent="-274320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  <a:tab pos="3903979" algn="l"/>
              </a:tabLst>
            </a:pPr>
            <a:r>
              <a:rPr spc="-5" dirty="0"/>
              <a:t>For </a:t>
            </a:r>
            <a:r>
              <a:rPr dirty="0"/>
              <a:t>a </a:t>
            </a:r>
            <a:r>
              <a:rPr spc="-5" dirty="0"/>
              <a:t>differentiable function of two </a:t>
            </a:r>
            <a:r>
              <a:rPr dirty="0"/>
              <a:t>variables, </a:t>
            </a:r>
            <a:r>
              <a:rPr i="1" dirty="0">
                <a:latin typeface="Georgia"/>
                <a:cs typeface="Georgia"/>
              </a:rPr>
              <a:t>z </a:t>
            </a:r>
            <a:r>
              <a:rPr dirty="0"/>
              <a:t>= </a:t>
            </a:r>
            <a:r>
              <a:rPr i="1" dirty="0">
                <a:latin typeface="Georgia"/>
                <a:cs typeface="Georgia"/>
              </a:rPr>
              <a:t>f </a:t>
            </a:r>
            <a:r>
              <a:rPr spc="-5" dirty="0"/>
              <a:t>(</a:t>
            </a:r>
            <a:r>
              <a:rPr i="1" spc="-5" dirty="0">
                <a:latin typeface="Georgia"/>
                <a:cs typeface="Georgia"/>
              </a:rPr>
              <a:t>x</a:t>
            </a:r>
            <a:r>
              <a:rPr spc="-5" dirty="0"/>
              <a:t>,  </a:t>
            </a:r>
            <a:r>
              <a:rPr i="1" dirty="0">
                <a:latin typeface="Georgia"/>
                <a:cs typeface="Georgia"/>
              </a:rPr>
              <a:t>y</a:t>
            </a:r>
            <a:r>
              <a:rPr dirty="0"/>
              <a:t>), </a:t>
            </a:r>
            <a:r>
              <a:rPr spc="-5" dirty="0"/>
              <a:t>we define the</a:t>
            </a:r>
            <a:r>
              <a:rPr spc="-5" dirty="0">
                <a:solidFill>
                  <a:srgbClr val="3333FF"/>
                </a:solidFill>
              </a:rPr>
              <a:t> </a:t>
            </a:r>
            <a:r>
              <a:rPr b="1" u="heavy" spc="-10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differentials</a:t>
            </a:r>
            <a:r>
              <a:rPr b="1" spc="-10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i="1" spc="-5" dirty="0">
                <a:latin typeface="Georgia"/>
                <a:cs typeface="Georgia"/>
              </a:rPr>
              <a:t>dx </a:t>
            </a:r>
            <a:r>
              <a:rPr dirty="0"/>
              <a:t>and </a:t>
            </a:r>
            <a:r>
              <a:rPr i="1" spc="-5" dirty="0">
                <a:latin typeface="Georgia"/>
                <a:cs typeface="Georgia"/>
              </a:rPr>
              <a:t>dy </a:t>
            </a:r>
            <a:r>
              <a:rPr spc="-5" dirty="0"/>
              <a:t>to be  independent</a:t>
            </a:r>
            <a:r>
              <a:rPr spc="-10" dirty="0"/>
              <a:t> </a:t>
            </a:r>
            <a:r>
              <a:rPr dirty="0"/>
              <a:t>variables.	Then </a:t>
            </a:r>
            <a:r>
              <a:rPr spc="-5" dirty="0"/>
              <a:t>the</a:t>
            </a:r>
            <a:r>
              <a:rPr spc="-5" dirty="0">
                <a:solidFill>
                  <a:srgbClr val="3333FF"/>
                </a:solidFill>
              </a:rPr>
              <a:t> </a:t>
            </a:r>
            <a:r>
              <a:rPr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differential</a:t>
            </a:r>
            <a:r>
              <a:rPr b="1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i="1" spc="-5" dirty="0">
                <a:latin typeface="Georgia"/>
                <a:cs typeface="Georgia"/>
              </a:rPr>
              <a:t>dz</a:t>
            </a:r>
            <a:r>
              <a:rPr spc="-5" dirty="0"/>
              <a:t>,  also called the</a:t>
            </a:r>
            <a:r>
              <a:rPr spc="-5" dirty="0">
                <a:solidFill>
                  <a:srgbClr val="3333FF"/>
                </a:solidFill>
              </a:rPr>
              <a:t> </a:t>
            </a:r>
            <a:r>
              <a:rPr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total differential</a:t>
            </a:r>
            <a:r>
              <a:rPr spc="-5" dirty="0"/>
              <a:t>, </a:t>
            </a:r>
            <a:r>
              <a:rPr dirty="0"/>
              <a:t>is </a:t>
            </a:r>
            <a:r>
              <a:rPr spc="-5" dirty="0"/>
              <a:t>defined by</a:t>
            </a:r>
          </a:p>
        </p:txBody>
      </p:sp>
      <p:sp>
        <p:nvSpPr>
          <p:cNvPr id="6" name="object 6"/>
          <p:cNvSpPr/>
          <p:nvPr/>
        </p:nvSpPr>
        <p:spPr>
          <a:xfrm>
            <a:off x="5909848" y="5569526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>
                <a:moveTo>
                  <a:pt x="0" y="0"/>
                </a:moveTo>
                <a:lnTo>
                  <a:pt x="423860" y="0"/>
                </a:lnTo>
              </a:path>
            </a:pathLst>
          </a:custGeom>
          <a:ln w="16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67187" y="5569526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>
                <a:moveTo>
                  <a:pt x="0" y="0"/>
                </a:moveTo>
                <a:lnTo>
                  <a:pt x="429624" y="0"/>
                </a:lnTo>
              </a:path>
            </a:pathLst>
          </a:custGeom>
          <a:ln w="16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78033" y="5523217"/>
            <a:ext cx="2179320" cy="3092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059305" algn="l"/>
              </a:tabLst>
            </a:pPr>
            <a:r>
              <a:rPr sz="1850" i="1" spc="15" dirty="0">
                <a:latin typeface="Times New Roman"/>
                <a:cs typeface="Times New Roman"/>
              </a:rPr>
              <a:t>x	y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17832" y="5569112"/>
            <a:ext cx="1663064" cy="51180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1269365" algn="l"/>
              </a:tabLst>
            </a:pPr>
            <a:r>
              <a:rPr sz="3150" spc="-10" dirty="0">
                <a:latin typeface="Symbol"/>
                <a:cs typeface="Symbol"/>
              </a:rPr>
              <a:t></a:t>
            </a:r>
            <a:r>
              <a:rPr sz="3150" i="1" spc="40" dirty="0">
                <a:latin typeface="Times New Roman"/>
                <a:cs typeface="Times New Roman"/>
              </a:rPr>
              <a:t>x</a:t>
            </a:r>
            <a:r>
              <a:rPr sz="3150" i="1" dirty="0">
                <a:latin typeface="Times New Roman"/>
                <a:cs typeface="Times New Roman"/>
              </a:rPr>
              <a:t>	</a:t>
            </a:r>
            <a:r>
              <a:rPr sz="3150" spc="-10" dirty="0">
                <a:latin typeface="Symbol"/>
                <a:cs typeface="Symbol"/>
              </a:rPr>
              <a:t></a:t>
            </a:r>
            <a:r>
              <a:rPr sz="3150" i="1" spc="40" dirty="0">
                <a:latin typeface="Times New Roman"/>
                <a:cs typeface="Times New Roman"/>
              </a:rPr>
              <a:t>y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8044" y="5252628"/>
            <a:ext cx="7166609" cy="51180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  <a:tabLst>
                <a:tab pos="902335" algn="l"/>
                <a:tab pos="1209040" algn="l"/>
                <a:tab pos="3260090" algn="l"/>
              </a:tabLst>
            </a:pPr>
            <a:r>
              <a:rPr sz="3150" i="1" spc="55" dirty="0">
                <a:latin typeface="Times New Roman"/>
                <a:cs typeface="Times New Roman"/>
              </a:rPr>
              <a:t>dz</a:t>
            </a:r>
            <a:r>
              <a:rPr sz="3150" i="1" spc="-10" dirty="0">
                <a:latin typeface="Times New Roman"/>
                <a:cs typeface="Times New Roman"/>
              </a:rPr>
              <a:t> </a:t>
            </a:r>
            <a:r>
              <a:rPr sz="3150" spc="50" dirty="0">
                <a:latin typeface="Symbol"/>
                <a:cs typeface="Symbol"/>
              </a:rPr>
              <a:t></a:t>
            </a:r>
            <a:r>
              <a:rPr sz="3150" spc="50" dirty="0">
                <a:latin typeface="Times New Roman"/>
                <a:cs typeface="Times New Roman"/>
              </a:rPr>
              <a:t>	</a:t>
            </a:r>
            <a:r>
              <a:rPr sz="3150" i="1" spc="25" dirty="0">
                <a:latin typeface="Times New Roman"/>
                <a:cs typeface="Times New Roman"/>
              </a:rPr>
              <a:t>f	</a:t>
            </a:r>
            <a:r>
              <a:rPr sz="3150" spc="65" dirty="0">
                <a:latin typeface="Times New Roman"/>
                <a:cs typeface="Times New Roman"/>
              </a:rPr>
              <a:t>(</a:t>
            </a:r>
            <a:r>
              <a:rPr sz="3150" i="1" spc="65" dirty="0">
                <a:latin typeface="Times New Roman"/>
                <a:cs typeface="Times New Roman"/>
              </a:rPr>
              <a:t>a</a:t>
            </a:r>
            <a:r>
              <a:rPr sz="3150" spc="65" dirty="0">
                <a:latin typeface="Times New Roman"/>
                <a:cs typeface="Times New Roman"/>
              </a:rPr>
              <a:t>,</a:t>
            </a:r>
            <a:r>
              <a:rPr sz="3150" spc="-500" dirty="0">
                <a:latin typeface="Times New Roman"/>
                <a:cs typeface="Times New Roman"/>
              </a:rPr>
              <a:t> </a:t>
            </a:r>
            <a:r>
              <a:rPr sz="3150" i="1" spc="50" dirty="0">
                <a:latin typeface="Times New Roman"/>
                <a:cs typeface="Times New Roman"/>
              </a:rPr>
              <a:t>b</a:t>
            </a:r>
            <a:r>
              <a:rPr sz="3150" spc="50" dirty="0">
                <a:latin typeface="Times New Roman"/>
                <a:cs typeface="Times New Roman"/>
              </a:rPr>
              <a:t>)</a:t>
            </a:r>
            <a:r>
              <a:rPr sz="3150" spc="-375" dirty="0">
                <a:latin typeface="Times New Roman"/>
                <a:cs typeface="Times New Roman"/>
              </a:rPr>
              <a:t> </a:t>
            </a:r>
            <a:r>
              <a:rPr sz="3150" i="1" spc="60" dirty="0">
                <a:latin typeface="Times New Roman"/>
                <a:cs typeface="Times New Roman"/>
              </a:rPr>
              <a:t>dx</a:t>
            </a:r>
            <a:r>
              <a:rPr sz="3150" i="1" spc="-280" dirty="0">
                <a:latin typeface="Times New Roman"/>
                <a:cs typeface="Times New Roman"/>
              </a:rPr>
              <a:t> </a:t>
            </a:r>
            <a:r>
              <a:rPr sz="3150" spc="50" dirty="0">
                <a:latin typeface="Symbol"/>
                <a:cs typeface="Symbol"/>
              </a:rPr>
              <a:t></a:t>
            </a:r>
            <a:r>
              <a:rPr sz="3150" spc="390" dirty="0">
                <a:latin typeface="Times New Roman"/>
                <a:cs typeface="Times New Roman"/>
              </a:rPr>
              <a:t> </a:t>
            </a:r>
            <a:r>
              <a:rPr sz="3150" i="1" spc="25" dirty="0">
                <a:latin typeface="Times New Roman"/>
                <a:cs typeface="Times New Roman"/>
              </a:rPr>
              <a:t>f	</a:t>
            </a:r>
            <a:r>
              <a:rPr sz="3150" spc="65" dirty="0">
                <a:latin typeface="Times New Roman"/>
                <a:cs typeface="Times New Roman"/>
              </a:rPr>
              <a:t>(</a:t>
            </a:r>
            <a:r>
              <a:rPr sz="3150" i="1" spc="65" dirty="0">
                <a:latin typeface="Times New Roman"/>
                <a:cs typeface="Times New Roman"/>
              </a:rPr>
              <a:t>a</a:t>
            </a:r>
            <a:r>
              <a:rPr sz="3150" spc="65" dirty="0">
                <a:latin typeface="Times New Roman"/>
                <a:cs typeface="Times New Roman"/>
              </a:rPr>
              <a:t>,</a:t>
            </a:r>
            <a:r>
              <a:rPr sz="3150" spc="-505" dirty="0">
                <a:latin typeface="Times New Roman"/>
                <a:cs typeface="Times New Roman"/>
              </a:rPr>
              <a:t> </a:t>
            </a:r>
            <a:r>
              <a:rPr sz="3150" i="1" spc="50" dirty="0">
                <a:latin typeface="Times New Roman"/>
                <a:cs typeface="Times New Roman"/>
              </a:rPr>
              <a:t>b</a:t>
            </a:r>
            <a:r>
              <a:rPr sz="3150" spc="50" dirty="0">
                <a:latin typeface="Times New Roman"/>
                <a:cs typeface="Times New Roman"/>
              </a:rPr>
              <a:t>)</a:t>
            </a:r>
            <a:r>
              <a:rPr sz="3150" spc="-370" dirty="0">
                <a:latin typeface="Times New Roman"/>
                <a:cs typeface="Times New Roman"/>
              </a:rPr>
              <a:t> </a:t>
            </a:r>
            <a:r>
              <a:rPr sz="3150" i="1" spc="60" dirty="0">
                <a:latin typeface="Times New Roman"/>
                <a:cs typeface="Times New Roman"/>
              </a:rPr>
              <a:t>dy</a:t>
            </a:r>
            <a:r>
              <a:rPr sz="3150" i="1" spc="-45" dirty="0">
                <a:latin typeface="Times New Roman"/>
                <a:cs typeface="Times New Roman"/>
              </a:rPr>
              <a:t> </a:t>
            </a:r>
            <a:r>
              <a:rPr sz="3150" spc="50" dirty="0">
                <a:latin typeface="Symbol"/>
                <a:cs typeface="Symbol"/>
              </a:rPr>
              <a:t></a:t>
            </a:r>
            <a:r>
              <a:rPr sz="3150" spc="190" dirty="0">
                <a:latin typeface="Times New Roman"/>
                <a:cs typeface="Times New Roman"/>
              </a:rPr>
              <a:t> </a:t>
            </a:r>
            <a:r>
              <a:rPr sz="4725" spc="15" baseline="35273" dirty="0">
                <a:latin typeface="Symbol"/>
                <a:cs typeface="Symbol"/>
              </a:rPr>
              <a:t></a:t>
            </a:r>
            <a:r>
              <a:rPr sz="4725" i="1" spc="15" baseline="35273" dirty="0">
                <a:latin typeface="Times New Roman"/>
                <a:cs typeface="Times New Roman"/>
              </a:rPr>
              <a:t>z</a:t>
            </a:r>
            <a:r>
              <a:rPr sz="4725" i="1" spc="89" baseline="35273" dirty="0">
                <a:latin typeface="Times New Roman"/>
                <a:cs typeface="Times New Roman"/>
              </a:rPr>
              <a:t> </a:t>
            </a:r>
            <a:r>
              <a:rPr sz="3150" i="1" spc="60" dirty="0">
                <a:latin typeface="Times New Roman"/>
                <a:cs typeface="Times New Roman"/>
              </a:rPr>
              <a:t>dx</a:t>
            </a:r>
            <a:r>
              <a:rPr sz="3150" i="1" spc="-290" dirty="0">
                <a:latin typeface="Times New Roman"/>
                <a:cs typeface="Times New Roman"/>
              </a:rPr>
              <a:t> </a:t>
            </a:r>
            <a:r>
              <a:rPr sz="3150" spc="50" dirty="0">
                <a:latin typeface="Symbol"/>
                <a:cs typeface="Symbol"/>
              </a:rPr>
              <a:t></a:t>
            </a:r>
            <a:r>
              <a:rPr sz="3150" spc="60" dirty="0">
                <a:latin typeface="Times New Roman"/>
                <a:cs typeface="Times New Roman"/>
              </a:rPr>
              <a:t> </a:t>
            </a:r>
            <a:r>
              <a:rPr sz="4725" spc="22" baseline="35273" dirty="0">
                <a:latin typeface="Symbol"/>
                <a:cs typeface="Symbol"/>
              </a:rPr>
              <a:t></a:t>
            </a:r>
            <a:r>
              <a:rPr sz="4725" i="1" spc="22" baseline="35273" dirty="0">
                <a:latin typeface="Times New Roman"/>
                <a:cs typeface="Times New Roman"/>
              </a:rPr>
              <a:t>z</a:t>
            </a:r>
            <a:r>
              <a:rPr sz="4725" i="1" spc="120" baseline="35273" dirty="0">
                <a:latin typeface="Times New Roman"/>
                <a:cs typeface="Times New Roman"/>
              </a:rPr>
              <a:t> </a:t>
            </a:r>
            <a:r>
              <a:rPr sz="3150" i="1" spc="80" dirty="0">
                <a:latin typeface="Times New Roman"/>
                <a:cs typeface="Times New Roman"/>
              </a:rPr>
              <a:t>dy</a:t>
            </a:r>
            <a:endParaRPr sz="3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1150" marR="5080" indent="-14986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LINEAR APPROXIMATION</a:t>
            </a:r>
            <a:r>
              <a:rPr spc="-65" dirty="0"/>
              <a:t> </a:t>
            </a:r>
            <a:r>
              <a:rPr spc="-5" dirty="0"/>
              <a:t>AND  </a:t>
            </a:r>
            <a:r>
              <a:rPr spc="-10" dirty="0"/>
              <a:t>LINEARIZATION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523248" y="5463089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>
                <a:moveTo>
                  <a:pt x="0" y="0"/>
                </a:moveTo>
                <a:lnTo>
                  <a:pt x="402915" y="0"/>
                </a:lnTo>
              </a:path>
            </a:pathLst>
          </a:custGeom>
          <a:ln w="13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96976" y="5463089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>
                <a:moveTo>
                  <a:pt x="0" y="0"/>
                </a:moveTo>
                <a:lnTo>
                  <a:pt x="402915" y="0"/>
                </a:lnTo>
              </a:path>
            </a:pathLst>
          </a:custGeom>
          <a:ln w="13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76055" y="5463089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>
                <a:moveTo>
                  <a:pt x="0" y="0"/>
                </a:moveTo>
                <a:lnTo>
                  <a:pt x="402861" y="0"/>
                </a:lnTo>
              </a:path>
            </a:pathLst>
          </a:custGeom>
          <a:ln w="13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3167" y="1367490"/>
            <a:ext cx="8644255" cy="4508500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394335" indent="-274955">
              <a:lnSpc>
                <a:spcPct val="100000"/>
              </a:lnSpc>
              <a:spcBef>
                <a:spcPts val="1545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393700" algn="l"/>
                <a:tab pos="394970" algn="l"/>
              </a:tabLst>
            </a:pPr>
            <a:r>
              <a:rPr sz="2400" spc="-5" dirty="0">
                <a:latin typeface="Georgia"/>
                <a:cs typeface="Georgia"/>
              </a:rPr>
              <a:t>For </a:t>
            </a:r>
            <a:r>
              <a:rPr sz="2400" dirty="0">
                <a:latin typeface="Georgia"/>
                <a:cs typeface="Georgia"/>
              </a:rPr>
              <a:t>a </a:t>
            </a:r>
            <a:r>
              <a:rPr sz="2400" spc="-5" dirty="0">
                <a:latin typeface="Georgia"/>
                <a:cs typeface="Georgia"/>
              </a:rPr>
              <a:t>function of three </a:t>
            </a:r>
            <a:r>
              <a:rPr sz="2400" dirty="0">
                <a:latin typeface="Georgia"/>
                <a:cs typeface="Georgia"/>
              </a:rPr>
              <a:t>variables, </a:t>
            </a:r>
            <a:r>
              <a:rPr sz="2400" i="1" dirty="0">
                <a:latin typeface="Georgia"/>
                <a:cs typeface="Georgia"/>
              </a:rPr>
              <a:t>w </a:t>
            </a:r>
            <a:r>
              <a:rPr sz="2400" dirty="0">
                <a:latin typeface="Georgia"/>
                <a:cs typeface="Georgia"/>
              </a:rPr>
              <a:t>= </a:t>
            </a:r>
            <a:r>
              <a:rPr sz="2400" i="1" dirty="0">
                <a:latin typeface="Georgia"/>
                <a:cs typeface="Georgia"/>
              </a:rPr>
              <a:t>f </a:t>
            </a:r>
            <a:r>
              <a:rPr sz="2400" spc="-5" dirty="0">
                <a:latin typeface="Georgia"/>
                <a:cs typeface="Georgia"/>
              </a:rPr>
              <a:t>(</a:t>
            </a:r>
            <a:r>
              <a:rPr sz="2400" i="1" spc="-5" dirty="0">
                <a:latin typeface="Georgia"/>
                <a:cs typeface="Georgia"/>
              </a:rPr>
              <a:t>x</a:t>
            </a:r>
            <a:r>
              <a:rPr sz="2400" spc="-5" dirty="0">
                <a:latin typeface="Georgia"/>
                <a:cs typeface="Georgia"/>
              </a:rPr>
              <a:t>, </a:t>
            </a:r>
            <a:r>
              <a:rPr sz="2400" i="1" spc="-5" dirty="0">
                <a:latin typeface="Georgia"/>
                <a:cs typeface="Georgia"/>
              </a:rPr>
              <a:t>y</a:t>
            </a:r>
            <a:r>
              <a:rPr sz="2400" spc="-5" dirty="0">
                <a:latin typeface="Georgia"/>
                <a:cs typeface="Georgia"/>
              </a:rPr>
              <a:t>,</a:t>
            </a:r>
            <a:r>
              <a:rPr sz="2400" spc="-75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z</a:t>
            </a:r>
            <a:r>
              <a:rPr sz="2400" spc="-5" dirty="0">
                <a:latin typeface="Georgia"/>
                <a:cs typeface="Georgia"/>
              </a:rPr>
              <a:t>):</a:t>
            </a:r>
            <a:endParaRPr sz="2400">
              <a:latin typeface="Georgia"/>
              <a:cs typeface="Georgia"/>
            </a:endParaRPr>
          </a:p>
          <a:p>
            <a:pPr marL="394335" indent="-274955">
              <a:lnSpc>
                <a:spcPct val="100000"/>
              </a:lnSpc>
              <a:spcBef>
                <a:spcPts val="1445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393700" algn="l"/>
                <a:tab pos="394970" algn="l"/>
                <a:tab pos="753745" algn="l"/>
              </a:tabLst>
            </a:pPr>
            <a:r>
              <a:rPr sz="2400" dirty="0">
                <a:latin typeface="Georgia"/>
                <a:cs typeface="Georgia"/>
              </a:rPr>
              <a:t>1.	The</a:t>
            </a:r>
            <a:r>
              <a:rPr sz="2400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4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linear </a:t>
            </a:r>
            <a:r>
              <a:rPr sz="2400" b="1" u="heavy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approximation</a:t>
            </a:r>
            <a:r>
              <a:rPr sz="2400" b="1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at (</a:t>
            </a:r>
            <a:r>
              <a:rPr sz="2400" i="1" dirty="0">
                <a:latin typeface="Georgia"/>
                <a:cs typeface="Georgia"/>
              </a:rPr>
              <a:t>a</a:t>
            </a:r>
            <a:r>
              <a:rPr sz="2400" dirty="0">
                <a:latin typeface="Georgia"/>
                <a:cs typeface="Georgia"/>
              </a:rPr>
              <a:t>, </a:t>
            </a:r>
            <a:r>
              <a:rPr sz="2400" i="1" dirty="0">
                <a:latin typeface="Georgia"/>
                <a:cs typeface="Georgia"/>
              </a:rPr>
              <a:t>b</a:t>
            </a:r>
            <a:r>
              <a:rPr sz="2400" dirty="0">
                <a:latin typeface="Georgia"/>
                <a:cs typeface="Georgia"/>
              </a:rPr>
              <a:t>, </a:t>
            </a:r>
            <a:r>
              <a:rPr sz="2400" i="1" dirty="0">
                <a:latin typeface="Georgia"/>
                <a:cs typeface="Georgia"/>
              </a:rPr>
              <a:t>c</a:t>
            </a:r>
            <a:r>
              <a:rPr sz="2400" dirty="0">
                <a:latin typeface="Georgia"/>
                <a:cs typeface="Georgia"/>
              </a:rPr>
              <a:t>)</a:t>
            </a:r>
            <a:r>
              <a:rPr sz="2400" spc="-9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is</a:t>
            </a:r>
            <a:endParaRPr sz="2400">
              <a:latin typeface="Georgia"/>
              <a:cs typeface="Georgia"/>
            </a:endParaRPr>
          </a:p>
          <a:p>
            <a:pPr marL="50800">
              <a:lnSpc>
                <a:spcPct val="100000"/>
              </a:lnSpc>
              <a:spcBef>
                <a:spcPts val="2100"/>
              </a:spcBef>
            </a:pPr>
            <a:r>
              <a:rPr sz="2150" i="1" spc="15" dirty="0">
                <a:latin typeface="Times New Roman"/>
                <a:cs typeface="Times New Roman"/>
              </a:rPr>
              <a:t>f</a:t>
            </a:r>
            <a:r>
              <a:rPr sz="2150" i="1" spc="-15" dirty="0">
                <a:latin typeface="Times New Roman"/>
                <a:cs typeface="Times New Roman"/>
              </a:rPr>
              <a:t> </a:t>
            </a:r>
            <a:r>
              <a:rPr sz="2150" spc="80" dirty="0">
                <a:latin typeface="Times New Roman"/>
                <a:cs typeface="Times New Roman"/>
              </a:rPr>
              <a:t>(</a:t>
            </a:r>
            <a:r>
              <a:rPr sz="2150" i="1" spc="80" dirty="0">
                <a:latin typeface="Times New Roman"/>
                <a:cs typeface="Times New Roman"/>
              </a:rPr>
              <a:t>x</a:t>
            </a:r>
            <a:r>
              <a:rPr sz="2150" spc="80" dirty="0">
                <a:latin typeface="Times New Roman"/>
                <a:cs typeface="Times New Roman"/>
              </a:rPr>
              <a:t>,</a:t>
            </a:r>
            <a:r>
              <a:rPr sz="2150" spc="-55" dirty="0">
                <a:latin typeface="Times New Roman"/>
                <a:cs typeface="Times New Roman"/>
              </a:rPr>
              <a:t> </a:t>
            </a:r>
            <a:r>
              <a:rPr sz="2150" i="1" spc="45" dirty="0">
                <a:latin typeface="Times New Roman"/>
                <a:cs typeface="Times New Roman"/>
              </a:rPr>
              <a:t>y</a:t>
            </a:r>
            <a:r>
              <a:rPr sz="2150" spc="45" dirty="0">
                <a:latin typeface="Times New Roman"/>
                <a:cs typeface="Times New Roman"/>
              </a:rPr>
              <a:t>,</a:t>
            </a:r>
            <a:r>
              <a:rPr sz="2150" spc="-155" dirty="0">
                <a:latin typeface="Times New Roman"/>
                <a:cs typeface="Times New Roman"/>
              </a:rPr>
              <a:t> </a:t>
            </a:r>
            <a:r>
              <a:rPr sz="2150" i="1" spc="75" dirty="0">
                <a:latin typeface="Times New Roman"/>
                <a:cs typeface="Times New Roman"/>
              </a:rPr>
              <a:t>z</a:t>
            </a:r>
            <a:r>
              <a:rPr sz="2150" spc="75" dirty="0">
                <a:latin typeface="Times New Roman"/>
                <a:cs typeface="Times New Roman"/>
              </a:rPr>
              <a:t>)</a:t>
            </a:r>
            <a:r>
              <a:rPr sz="2150" spc="-35" dirty="0">
                <a:latin typeface="Times New Roman"/>
                <a:cs typeface="Times New Roman"/>
              </a:rPr>
              <a:t> </a:t>
            </a:r>
            <a:r>
              <a:rPr sz="2150" spc="35" dirty="0">
                <a:latin typeface="Symbol"/>
                <a:cs typeface="Symbol"/>
              </a:rPr>
              <a:t></a:t>
            </a:r>
            <a:r>
              <a:rPr sz="2150" spc="390" dirty="0">
                <a:latin typeface="Times New Roman"/>
                <a:cs typeface="Times New Roman"/>
              </a:rPr>
              <a:t> </a:t>
            </a:r>
            <a:r>
              <a:rPr sz="2150" i="1" spc="15" dirty="0">
                <a:latin typeface="Times New Roman"/>
                <a:cs typeface="Times New Roman"/>
              </a:rPr>
              <a:t>f</a:t>
            </a:r>
            <a:r>
              <a:rPr sz="2150" i="1" spc="-10" dirty="0">
                <a:latin typeface="Times New Roman"/>
                <a:cs typeface="Times New Roman"/>
              </a:rPr>
              <a:t> </a:t>
            </a:r>
            <a:r>
              <a:rPr sz="2150" spc="50" dirty="0">
                <a:latin typeface="Times New Roman"/>
                <a:cs typeface="Times New Roman"/>
              </a:rPr>
              <a:t>(</a:t>
            </a:r>
            <a:r>
              <a:rPr sz="2150" i="1" spc="50" dirty="0">
                <a:latin typeface="Times New Roman"/>
                <a:cs typeface="Times New Roman"/>
              </a:rPr>
              <a:t>a</a:t>
            </a:r>
            <a:r>
              <a:rPr sz="2150" spc="50" dirty="0">
                <a:latin typeface="Times New Roman"/>
                <a:cs typeface="Times New Roman"/>
              </a:rPr>
              <a:t>,</a:t>
            </a:r>
            <a:r>
              <a:rPr sz="2150" spc="-335" dirty="0">
                <a:latin typeface="Times New Roman"/>
                <a:cs typeface="Times New Roman"/>
              </a:rPr>
              <a:t> </a:t>
            </a:r>
            <a:r>
              <a:rPr sz="2150" i="1" spc="20" dirty="0">
                <a:latin typeface="Times New Roman"/>
                <a:cs typeface="Times New Roman"/>
              </a:rPr>
              <a:t>b</a:t>
            </a:r>
            <a:r>
              <a:rPr sz="2150" spc="20" dirty="0">
                <a:latin typeface="Times New Roman"/>
                <a:cs typeface="Times New Roman"/>
              </a:rPr>
              <a:t>,</a:t>
            </a:r>
            <a:r>
              <a:rPr sz="2150" spc="-300" dirty="0">
                <a:latin typeface="Times New Roman"/>
                <a:cs typeface="Times New Roman"/>
              </a:rPr>
              <a:t> </a:t>
            </a:r>
            <a:r>
              <a:rPr sz="2150" i="1" spc="50" dirty="0">
                <a:latin typeface="Times New Roman"/>
                <a:cs typeface="Times New Roman"/>
              </a:rPr>
              <a:t>c</a:t>
            </a:r>
            <a:r>
              <a:rPr sz="2150" spc="50" dirty="0">
                <a:latin typeface="Times New Roman"/>
                <a:cs typeface="Times New Roman"/>
              </a:rPr>
              <a:t>)</a:t>
            </a:r>
            <a:r>
              <a:rPr sz="2150" spc="-170" dirty="0">
                <a:latin typeface="Times New Roman"/>
                <a:cs typeface="Times New Roman"/>
              </a:rPr>
              <a:t> </a:t>
            </a:r>
            <a:r>
              <a:rPr sz="2150" spc="35" dirty="0">
                <a:latin typeface="Symbol"/>
                <a:cs typeface="Symbol"/>
              </a:rPr>
              <a:t></a:t>
            </a:r>
            <a:r>
              <a:rPr sz="2150" spc="285" dirty="0">
                <a:latin typeface="Times New Roman"/>
                <a:cs typeface="Times New Roman"/>
              </a:rPr>
              <a:t> </a:t>
            </a:r>
            <a:r>
              <a:rPr sz="2150" i="1" spc="15" dirty="0">
                <a:latin typeface="Times New Roman"/>
                <a:cs typeface="Times New Roman"/>
              </a:rPr>
              <a:t>f</a:t>
            </a:r>
            <a:r>
              <a:rPr sz="2150" i="1" spc="-340" dirty="0">
                <a:latin typeface="Times New Roman"/>
                <a:cs typeface="Times New Roman"/>
              </a:rPr>
              <a:t> </a:t>
            </a:r>
            <a:r>
              <a:rPr sz="1875" i="1" spc="22" baseline="-24444" dirty="0">
                <a:latin typeface="Times New Roman"/>
                <a:cs typeface="Times New Roman"/>
              </a:rPr>
              <a:t>x</a:t>
            </a:r>
            <a:r>
              <a:rPr sz="1875" i="1" spc="-52" baseline="-24444" dirty="0">
                <a:latin typeface="Times New Roman"/>
                <a:cs typeface="Times New Roman"/>
              </a:rPr>
              <a:t> </a:t>
            </a:r>
            <a:r>
              <a:rPr sz="2150" spc="50" dirty="0">
                <a:latin typeface="Times New Roman"/>
                <a:cs typeface="Times New Roman"/>
              </a:rPr>
              <a:t>(</a:t>
            </a:r>
            <a:r>
              <a:rPr sz="2150" i="1" spc="50" dirty="0">
                <a:latin typeface="Times New Roman"/>
                <a:cs typeface="Times New Roman"/>
              </a:rPr>
              <a:t>a</a:t>
            </a:r>
            <a:r>
              <a:rPr sz="2150" spc="50" dirty="0">
                <a:latin typeface="Times New Roman"/>
                <a:cs typeface="Times New Roman"/>
              </a:rPr>
              <a:t>,</a:t>
            </a:r>
            <a:r>
              <a:rPr sz="2150" spc="-335" dirty="0">
                <a:latin typeface="Times New Roman"/>
                <a:cs typeface="Times New Roman"/>
              </a:rPr>
              <a:t> </a:t>
            </a:r>
            <a:r>
              <a:rPr sz="2150" i="1" spc="25" dirty="0">
                <a:latin typeface="Times New Roman"/>
                <a:cs typeface="Times New Roman"/>
              </a:rPr>
              <a:t>b</a:t>
            </a:r>
            <a:r>
              <a:rPr sz="2150" spc="25" dirty="0">
                <a:latin typeface="Times New Roman"/>
                <a:cs typeface="Times New Roman"/>
              </a:rPr>
              <a:t>,</a:t>
            </a:r>
            <a:r>
              <a:rPr sz="2150" spc="-300" dirty="0">
                <a:latin typeface="Times New Roman"/>
                <a:cs typeface="Times New Roman"/>
              </a:rPr>
              <a:t> </a:t>
            </a:r>
            <a:r>
              <a:rPr sz="2150" i="1" spc="140" dirty="0">
                <a:latin typeface="Times New Roman"/>
                <a:cs typeface="Times New Roman"/>
              </a:rPr>
              <a:t>c</a:t>
            </a:r>
            <a:r>
              <a:rPr sz="2150" spc="140" dirty="0">
                <a:latin typeface="Times New Roman"/>
                <a:cs typeface="Times New Roman"/>
              </a:rPr>
              <a:t>)(</a:t>
            </a:r>
            <a:r>
              <a:rPr sz="2150" i="1" spc="140" dirty="0">
                <a:latin typeface="Times New Roman"/>
                <a:cs typeface="Times New Roman"/>
              </a:rPr>
              <a:t>x</a:t>
            </a:r>
            <a:r>
              <a:rPr sz="2150" i="1" spc="-145" dirty="0">
                <a:latin typeface="Times New Roman"/>
                <a:cs typeface="Times New Roman"/>
              </a:rPr>
              <a:t> </a:t>
            </a:r>
            <a:r>
              <a:rPr sz="2150" spc="35" dirty="0">
                <a:latin typeface="Symbol"/>
                <a:cs typeface="Symbol"/>
              </a:rPr>
              <a:t></a:t>
            </a:r>
            <a:r>
              <a:rPr sz="2150" spc="-160" dirty="0">
                <a:latin typeface="Times New Roman"/>
                <a:cs typeface="Times New Roman"/>
              </a:rPr>
              <a:t> </a:t>
            </a:r>
            <a:r>
              <a:rPr sz="2150" i="1" spc="60" dirty="0">
                <a:latin typeface="Times New Roman"/>
                <a:cs typeface="Times New Roman"/>
              </a:rPr>
              <a:t>a</a:t>
            </a:r>
            <a:r>
              <a:rPr sz="2150" spc="60" dirty="0">
                <a:latin typeface="Times New Roman"/>
                <a:cs typeface="Times New Roman"/>
              </a:rPr>
              <a:t>)</a:t>
            </a:r>
            <a:r>
              <a:rPr sz="2150" spc="-170" dirty="0">
                <a:latin typeface="Times New Roman"/>
                <a:cs typeface="Times New Roman"/>
              </a:rPr>
              <a:t> </a:t>
            </a:r>
            <a:r>
              <a:rPr sz="2150" spc="35" dirty="0">
                <a:latin typeface="Symbol"/>
                <a:cs typeface="Symbol"/>
              </a:rPr>
              <a:t></a:t>
            </a:r>
            <a:r>
              <a:rPr sz="2150" spc="285" dirty="0">
                <a:latin typeface="Times New Roman"/>
                <a:cs typeface="Times New Roman"/>
              </a:rPr>
              <a:t> </a:t>
            </a:r>
            <a:r>
              <a:rPr sz="2150" i="1" spc="15" dirty="0">
                <a:latin typeface="Times New Roman"/>
                <a:cs typeface="Times New Roman"/>
              </a:rPr>
              <a:t>f</a:t>
            </a:r>
            <a:r>
              <a:rPr sz="2150" i="1" spc="-285" dirty="0">
                <a:latin typeface="Times New Roman"/>
                <a:cs typeface="Times New Roman"/>
              </a:rPr>
              <a:t> </a:t>
            </a:r>
            <a:r>
              <a:rPr sz="1875" i="1" spc="22" baseline="-24444" dirty="0">
                <a:latin typeface="Times New Roman"/>
                <a:cs typeface="Times New Roman"/>
              </a:rPr>
              <a:t>y</a:t>
            </a:r>
            <a:r>
              <a:rPr sz="1875" i="1" spc="-15" baseline="-24444" dirty="0">
                <a:latin typeface="Times New Roman"/>
                <a:cs typeface="Times New Roman"/>
              </a:rPr>
              <a:t> </a:t>
            </a:r>
            <a:r>
              <a:rPr sz="2150" spc="50" dirty="0">
                <a:latin typeface="Times New Roman"/>
                <a:cs typeface="Times New Roman"/>
              </a:rPr>
              <a:t>(</a:t>
            </a:r>
            <a:r>
              <a:rPr sz="2150" i="1" spc="50" dirty="0">
                <a:latin typeface="Times New Roman"/>
                <a:cs typeface="Times New Roman"/>
              </a:rPr>
              <a:t>a</a:t>
            </a:r>
            <a:r>
              <a:rPr sz="2150" spc="50" dirty="0">
                <a:latin typeface="Times New Roman"/>
                <a:cs typeface="Times New Roman"/>
              </a:rPr>
              <a:t>,</a:t>
            </a:r>
            <a:r>
              <a:rPr sz="2150" spc="-330" dirty="0">
                <a:latin typeface="Times New Roman"/>
                <a:cs typeface="Times New Roman"/>
              </a:rPr>
              <a:t> </a:t>
            </a:r>
            <a:r>
              <a:rPr sz="2150" i="1" spc="25" dirty="0">
                <a:latin typeface="Times New Roman"/>
                <a:cs typeface="Times New Roman"/>
              </a:rPr>
              <a:t>b</a:t>
            </a:r>
            <a:r>
              <a:rPr sz="2150" spc="25" dirty="0">
                <a:latin typeface="Times New Roman"/>
                <a:cs typeface="Times New Roman"/>
              </a:rPr>
              <a:t>,</a:t>
            </a:r>
            <a:r>
              <a:rPr sz="2150" spc="-300" dirty="0">
                <a:latin typeface="Times New Roman"/>
                <a:cs typeface="Times New Roman"/>
              </a:rPr>
              <a:t> </a:t>
            </a:r>
            <a:r>
              <a:rPr sz="2150" i="1" spc="125" dirty="0">
                <a:latin typeface="Times New Roman"/>
                <a:cs typeface="Times New Roman"/>
              </a:rPr>
              <a:t>c</a:t>
            </a:r>
            <a:r>
              <a:rPr sz="2150" spc="125" dirty="0">
                <a:latin typeface="Times New Roman"/>
                <a:cs typeface="Times New Roman"/>
              </a:rPr>
              <a:t>)(</a:t>
            </a:r>
            <a:r>
              <a:rPr sz="2150" spc="-280" dirty="0">
                <a:latin typeface="Times New Roman"/>
                <a:cs typeface="Times New Roman"/>
              </a:rPr>
              <a:t> </a:t>
            </a:r>
            <a:r>
              <a:rPr sz="2150" i="1" spc="25" dirty="0">
                <a:latin typeface="Times New Roman"/>
                <a:cs typeface="Times New Roman"/>
              </a:rPr>
              <a:t>y</a:t>
            </a:r>
            <a:r>
              <a:rPr sz="2150" i="1" spc="-105" dirty="0">
                <a:latin typeface="Times New Roman"/>
                <a:cs typeface="Times New Roman"/>
              </a:rPr>
              <a:t> </a:t>
            </a:r>
            <a:r>
              <a:rPr sz="2150" spc="35" dirty="0">
                <a:latin typeface="Symbol"/>
                <a:cs typeface="Symbol"/>
              </a:rPr>
              <a:t></a:t>
            </a:r>
            <a:r>
              <a:rPr sz="2150" spc="-235" dirty="0">
                <a:latin typeface="Times New Roman"/>
                <a:cs typeface="Times New Roman"/>
              </a:rPr>
              <a:t> </a:t>
            </a:r>
            <a:r>
              <a:rPr sz="2150" i="1" spc="40" dirty="0">
                <a:latin typeface="Times New Roman"/>
                <a:cs typeface="Times New Roman"/>
              </a:rPr>
              <a:t>b</a:t>
            </a:r>
            <a:r>
              <a:rPr sz="2150" spc="40" dirty="0">
                <a:latin typeface="Times New Roman"/>
                <a:cs typeface="Times New Roman"/>
              </a:rPr>
              <a:t>)</a:t>
            </a:r>
            <a:r>
              <a:rPr sz="2150" spc="-165" dirty="0">
                <a:latin typeface="Times New Roman"/>
                <a:cs typeface="Times New Roman"/>
              </a:rPr>
              <a:t> </a:t>
            </a:r>
            <a:r>
              <a:rPr sz="2150" spc="35" dirty="0">
                <a:latin typeface="Symbol"/>
                <a:cs typeface="Symbol"/>
              </a:rPr>
              <a:t></a:t>
            </a:r>
            <a:r>
              <a:rPr sz="2150" spc="285" dirty="0">
                <a:latin typeface="Times New Roman"/>
                <a:cs typeface="Times New Roman"/>
              </a:rPr>
              <a:t> </a:t>
            </a:r>
            <a:r>
              <a:rPr sz="2150" i="1" spc="15" dirty="0">
                <a:latin typeface="Times New Roman"/>
                <a:cs typeface="Times New Roman"/>
              </a:rPr>
              <a:t>f</a:t>
            </a:r>
            <a:r>
              <a:rPr sz="2150" i="1" spc="-340" dirty="0">
                <a:latin typeface="Times New Roman"/>
                <a:cs typeface="Times New Roman"/>
              </a:rPr>
              <a:t> </a:t>
            </a:r>
            <a:r>
              <a:rPr sz="1875" i="1" spc="22" baseline="-24444" dirty="0">
                <a:latin typeface="Times New Roman"/>
                <a:cs typeface="Times New Roman"/>
              </a:rPr>
              <a:t>z</a:t>
            </a:r>
            <a:r>
              <a:rPr sz="1875" i="1" spc="-7" baseline="-24444" dirty="0">
                <a:latin typeface="Times New Roman"/>
                <a:cs typeface="Times New Roman"/>
              </a:rPr>
              <a:t> </a:t>
            </a:r>
            <a:r>
              <a:rPr sz="2150" spc="50" dirty="0">
                <a:latin typeface="Times New Roman"/>
                <a:cs typeface="Times New Roman"/>
              </a:rPr>
              <a:t>(</a:t>
            </a:r>
            <a:r>
              <a:rPr sz="2150" i="1" spc="50" dirty="0">
                <a:latin typeface="Times New Roman"/>
                <a:cs typeface="Times New Roman"/>
              </a:rPr>
              <a:t>a</a:t>
            </a:r>
            <a:r>
              <a:rPr sz="2150" spc="50" dirty="0">
                <a:latin typeface="Times New Roman"/>
                <a:cs typeface="Times New Roman"/>
              </a:rPr>
              <a:t>,</a:t>
            </a:r>
            <a:r>
              <a:rPr sz="2150" spc="-335" dirty="0">
                <a:latin typeface="Times New Roman"/>
                <a:cs typeface="Times New Roman"/>
              </a:rPr>
              <a:t> </a:t>
            </a:r>
            <a:r>
              <a:rPr sz="2150" i="1" spc="20" dirty="0">
                <a:latin typeface="Times New Roman"/>
                <a:cs typeface="Times New Roman"/>
              </a:rPr>
              <a:t>b</a:t>
            </a:r>
            <a:r>
              <a:rPr sz="2150" spc="20" dirty="0">
                <a:latin typeface="Times New Roman"/>
                <a:cs typeface="Times New Roman"/>
              </a:rPr>
              <a:t>,</a:t>
            </a:r>
            <a:r>
              <a:rPr sz="2150" spc="-295" dirty="0">
                <a:latin typeface="Times New Roman"/>
                <a:cs typeface="Times New Roman"/>
              </a:rPr>
              <a:t> </a:t>
            </a:r>
            <a:r>
              <a:rPr sz="2150" i="1" spc="140" dirty="0">
                <a:latin typeface="Times New Roman"/>
                <a:cs typeface="Times New Roman"/>
              </a:rPr>
              <a:t>c</a:t>
            </a:r>
            <a:r>
              <a:rPr sz="2150" spc="140" dirty="0">
                <a:latin typeface="Times New Roman"/>
                <a:cs typeface="Times New Roman"/>
              </a:rPr>
              <a:t>)(</a:t>
            </a:r>
            <a:r>
              <a:rPr sz="2150" i="1" spc="140" dirty="0">
                <a:latin typeface="Times New Roman"/>
                <a:cs typeface="Times New Roman"/>
              </a:rPr>
              <a:t>z</a:t>
            </a:r>
            <a:r>
              <a:rPr sz="2150" i="1" spc="-90" dirty="0">
                <a:latin typeface="Times New Roman"/>
                <a:cs typeface="Times New Roman"/>
              </a:rPr>
              <a:t> </a:t>
            </a:r>
            <a:r>
              <a:rPr sz="2150" spc="35" dirty="0">
                <a:latin typeface="Symbol"/>
                <a:cs typeface="Symbol"/>
              </a:rPr>
              <a:t></a:t>
            </a:r>
            <a:r>
              <a:rPr sz="2150" spc="-195" dirty="0">
                <a:latin typeface="Times New Roman"/>
                <a:cs typeface="Times New Roman"/>
              </a:rPr>
              <a:t> </a:t>
            </a:r>
            <a:r>
              <a:rPr sz="2150" i="1" spc="50" dirty="0">
                <a:latin typeface="Times New Roman"/>
                <a:cs typeface="Times New Roman"/>
              </a:rPr>
              <a:t>c</a:t>
            </a:r>
            <a:r>
              <a:rPr sz="2150" spc="50" dirty="0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  <a:p>
            <a:pPr marL="394335" indent="-274955">
              <a:lnSpc>
                <a:spcPct val="100000"/>
              </a:lnSpc>
              <a:spcBef>
                <a:spcPts val="1080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393700" algn="l"/>
                <a:tab pos="394970" algn="l"/>
                <a:tab pos="792480" algn="l"/>
              </a:tabLst>
            </a:pPr>
            <a:r>
              <a:rPr sz="2400" dirty="0">
                <a:latin typeface="Georgia"/>
                <a:cs typeface="Georgia"/>
              </a:rPr>
              <a:t>2.	The</a:t>
            </a:r>
            <a:r>
              <a:rPr sz="2400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4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increment</a:t>
            </a:r>
            <a:r>
              <a:rPr sz="2400" b="1" spc="-5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of </a:t>
            </a:r>
            <a:r>
              <a:rPr sz="2400" i="1" dirty="0">
                <a:latin typeface="Georgia"/>
                <a:cs typeface="Georgia"/>
              </a:rPr>
              <a:t>w</a:t>
            </a:r>
            <a:r>
              <a:rPr sz="2400" i="1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is</a:t>
            </a:r>
            <a:endParaRPr sz="2400">
              <a:latin typeface="Georgia"/>
              <a:cs typeface="Georgia"/>
            </a:endParaRPr>
          </a:p>
          <a:p>
            <a:pPr marL="462915">
              <a:lnSpc>
                <a:spcPct val="100000"/>
              </a:lnSpc>
              <a:spcBef>
                <a:spcPts val="1050"/>
              </a:spcBef>
              <a:tabLst>
                <a:tab pos="1282065" algn="l"/>
                <a:tab pos="2617470" algn="l"/>
              </a:tabLst>
            </a:pPr>
            <a:r>
              <a:rPr sz="2600" spc="55" dirty="0">
                <a:latin typeface="Symbol"/>
                <a:cs typeface="Symbol"/>
              </a:rPr>
              <a:t></a:t>
            </a:r>
            <a:r>
              <a:rPr sz="2600" i="1" spc="55" dirty="0">
                <a:latin typeface="Times New Roman"/>
                <a:cs typeface="Times New Roman"/>
              </a:rPr>
              <a:t>w</a:t>
            </a:r>
            <a:r>
              <a:rPr sz="2600" i="1" spc="-19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Symbol"/>
                <a:cs typeface="Symbol"/>
              </a:rPr>
              <a:t></a:t>
            </a:r>
            <a:r>
              <a:rPr sz="2600" spc="85" dirty="0">
                <a:latin typeface="Times New Roman"/>
                <a:cs typeface="Times New Roman"/>
              </a:rPr>
              <a:t>	</a:t>
            </a:r>
            <a:r>
              <a:rPr sz="2600" i="1" spc="40" dirty="0">
                <a:latin typeface="Times New Roman"/>
                <a:cs typeface="Times New Roman"/>
              </a:rPr>
              <a:t>f </a:t>
            </a:r>
            <a:r>
              <a:rPr sz="2600" spc="130" dirty="0">
                <a:latin typeface="Times New Roman"/>
                <a:cs typeface="Times New Roman"/>
              </a:rPr>
              <a:t>(</a:t>
            </a:r>
            <a:r>
              <a:rPr sz="2600" i="1" spc="130" dirty="0">
                <a:latin typeface="Times New Roman"/>
                <a:cs typeface="Times New Roman"/>
              </a:rPr>
              <a:t>x</a:t>
            </a:r>
            <a:r>
              <a:rPr sz="2600" i="1" spc="-325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Symbol"/>
                <a:cs typeface="Symbol"/>
              </a:rPr>
              <a:t></a:t>
            </a:r>
            <a:r>
              <a:rPr sz="2600" spc="-23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Symbol"/>
                <a:cs typeface="Symbol"/>
              </a:rPr>
              <a:t></a:t>
            </a:r>
            <a:r>
              <a:rPr sz="2600" i="1" spc="25" dirty="0">
                <a:latin typeface="Times New Roman"/>
                <a:cs typeface="Times New Roman"/>
              </a:rPr>
              <a:t>x</a:t>
            </a:r>
            <a:r>
              <a:rPr sz="2600" spc="25" dirty="0">
                <a:latin typeface="Times New Roman"/>
                <a:cs typeface="Times New Roman"/>
              </a:rPr>
              <a:t>,	</a:t>
            </a:r>
            <a:r>
              <a:rPr sz="2600" i="1" spc="70" dirty="0">
                <a:latin typeface="Times New Roman"/>
                <a:cs typeface="Times New Roman"/>
              </a:rPr>
              <a:t>y</a:t>
            </a:r>
            <a:r>
              <a:rPr sz="2600" i="1" spc="-19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Symbol"/>
                <a:cs typeface="Symbol"/>
              </a:rPr>
              <a:t>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Symbol"/>
                <a:cs typeface="Symbol"/>
              </a:rPr>
              <a:t></a:t>
            </a:r>
            <a:r>
              <a:rPr sz="2600" i="1" spc="40" dirty="0">
                <a:latin typeface="Times New Roman"/>
                <a:cs typeface="Times New Roman"/>
              </a:rPr>
              <a:t>y</a:t>
            </a:r>
            <a:r>
              <a:rPr sz="2600" spc="40" dirty="0">
                <a:latin typeface="Times New Roman"/>
                <a:cs typeface="Times New Roman"/>
              </a:rPr>
              <a:t>,</a:t>
            </a:r>
            <a:r>
              <a:rPr sz="2600" spc="260" dirty="0">
                <a:latin typeface="Times New Roman"/>
                <a:cs typeface="Times New Roman"/>
              </a:rPr>
              <a:t> </a:t>
            </a:r>
            <a:r>
              <a:rPr sz="2600" i="1" spc="60" dirty="0">
                <a:latin typeface="Times New Roman"/>
                <a:cs typeface="Times New Roman"/>
              </a:rPr>
              <a:t>z</a:t>
            </a:r>
            <a:r>
              <a:rPr sz="2600" i="1" spc="-16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Symbol"/>
                <a:cs typeface="Symbol"/>
              </a:rPr>
              <a:t></a:t>
            </a:r>
            <a:r>
              <a:rPr sz="2600" spc="-240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Symbol"/>
                <a:cs typeface="Symbol"/>
              </a:rPr>
              <a:t></a:t>
            </a:r>
            <a:r>
              <a:rPr sz="2600" i="1" spc="65" dirty="0">
                <a:latin typeface="Times New Roman"/>
                <a:cs typeface="Times New Roman"/>
              </a:rPr>
              <a:t>z</a:t>
            </a:r>
            <a:r>
              <a:rPr sz="2600" spc="65" dirty="0">
                <a:latin typeface="Times New Roman"/>
                <a:cs typeface="Times New Roman"/>
              </a:rPr>
              <a:t>)</a:t>
            </a:r>
            <a:r>
              <a:rPr sz="2600" spc="-254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Symbol"/>
                <a:cs typeface="Symbol"/>
              </a:rPr>
              <a:t></a:t>
            </a:r>
            <a:r>
              <a:rPr sz="2600" spc="220" dirty="0">
                <a:latin typeface="Times New Roman"/>
                <a:cs typeface="Times New Roman"/>
              </a:rPr>
              <a:t> </a:t>
            </a:r>
            <a:r>
              <a:rPr sz="2600" i="1" spc="40" dirty="0">
                <a:latin typeface="Times New Roman"/>
                <a:cs typeface="Times New Roman"/>
              </a:rPr>
              <a:t>f</a:t>
            </a:r>
            <a:r>
              <a:rPr sz="2600" i="1" spc="-70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(</a:t>
            </a:r>
            <a:r>
              <a:rPr sz="2600" i="1" spc="90" dirty="0">
                <a:latin typeface="Times New Roman"/>
                <a:cs typeface="Times New Roman"/>
              </a:rPr>
              <a:t>x</a:t>
            </a:r>
            <a:r>
              <a:rPr sz="2600" spc="90" dirty="0">
                <a:latin typeface="Times New Roman"/>
                <a:cs typeface="Times New Roman"/>
              </a:rPr>
              <a:t>,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i="1" spc="55" dirty="0">
                <a:latin typeface="Times New Roman"/>
                <a:cs typeface="Times New Roman"/>
              </a:rPr>
              <a:t>y</a:t>
            </a:r>
            <a:r>
              <a:rPr sz="2600" spc="55" dirty="0">
                <a:latin typeface="Times New Roman"/>
                <a:cs typeface="Times New Roman"/>
              </a:rPr>
              <a:t>,</a:t>
            </a:r>
            <a:r>
              <a:rPr sz="2600" spc="-229" dirty="0">
                <a:latin typeface="Times New Roman"/>
                <a:cs typeface="Times New Roman"/>
              </a:rPr>
              <a:t> </a:t>
            </a:r>
            <a:r>
              <a:rPr sz="2600" i="1" spc="95" dirty="0">
                <a:latin typeface="Times New Roman"/>
                <a:cs typeface="Times New Roman"/>
              </a:rPr>
              <a:t>z</a:t>
            </a:r>
            <a:r>
              <a:rPr sz="2600" spc="95" dirty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  <a:p>
            <a:pPr marL="394335" indent="-274955">
              <a:lnSpc>
                <a:spcPct val="100000"/>
              </a:lnSpc>
              <a:spcBef>
                <a:spcPts val="1590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393700" algn="l"/>
                <a:tab pos="394970" algn="l"/>
                <a:tab pos="791210" algn="l"/>
                <a:tab pos="3303904" algn="l"/>
                <a:tab pos="3875404" algn="l"/>
              </a:tabLst>
            </a:pPr>
            <a:r>
              <a:rPr sz="2400" dirty="0">
                <a:latin typeface="Georgia"/>
                <a:cs typeface="Georgia"/>
              </a:rPr>
              <a:t>3.	The</a:t>
            </a:r>
            <a:r>
              <a:rPr sz="2400" spc="10" dirty="0">
                <a:solidFill>
                  <a:srgbClr val="3333FF"/>
                </a:solidFill>
                <a:latin typeface="Georgia"/>
                <a:cs typeface="Georgia"/>
              </a:rPr>
              <a:t> </a:t>
            </a:r>
            <a:r>
              <a:rPr sz="2400" b="1" u="heavy" spc="-5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Georgia"/>
                <a:cs typeface="Georgia"/>
              </a:rPr>
              <a:t>differential</a:t>
            </a:r>
            <a:r>
              <a:rPr sz="2400" b="1" spc="-5" dirty="0">
                <a:solidFill>
                  <a:srgbClr val="3333FF"/>
                </a:solidFill>
                <a:latin typeface="Georgia"/>
                <a:cs typeface="Georgia"/>
              </a:rPr>
              <a:t>	</a:t>
            </a:r>
            <a:r>
              <a:rPr sz="2400" i="1" spc="-5" dirty="0">
                <a:latin typeface="Georgia"/>
                <a:cs typeface="Georgia"/>
              </a:rPr>
              <a:t>dw	</a:t>
            </a:r>
            <a:r>
              <a:rPr sz="2400" dirty="0">
                <a:latin typeface="Georgia"/>
                <a:cs typeface="Georgia"/>
              </a:rPr>
              <a:t>is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>
              <a:latin typeface="Times New Roman"/>
              <a:cs typeface="Times New Roman"/>
            </a:endParaRPr>
          </a:p>
          <a:p>
            <a:pPr marL="537845">
              <a:lnSpc>
                <a:spcPts val="2530"/>
              </a:lnSpc>
            </a:pPr>
            <a:r>
              <a:rPr sz="2550" i="1" spc="35" dirty="0">
                <a:latin typeface="Times New Roman"/>
                <a:cs typeface="Times New Roman"/>
              </a:rPr>
              <a:t>dw</a:t>
            </a:r>
            <a:r>
              <a:rPr sz="2550" i="1" spc="-150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Symbol"/>
                <a:cs typeface="Symbol"/>
              </a:rPr>
              <a:t></a:t>
            </a:r>
            <a:r>
              <a:rPr sz="2550" spc="135" dirty="0">
                <a:latin typeface="Times New Roman"/>
                <a:cs typeface="Times New Roman"/>
              </a:rPr>
              <a:t> </a:t>
            </a:r>
            <a:r>
              <a:rPr sz="3825" spc="7" baseline="34858" dirty="0">
                <a:latin typeface="Symbol"/>
                <a:cs typeface="Symbol"/>
              </a:rPr>
              <a:t></a:t>
            </a:r>
            <a:r>
              <a:rPr sz="3825" i="1" spc="7" baseline="34858" dirty="0">
                <a:latin typeface="Times New Roman"/>
                <a:cs typeface="Times New Roman"/>
              </a:rPr>
              <a:t>w</a:t>
            </a:r>
            <a:r>
              <a:rPr sz="3825" i="1" spc="-202" baseline="34858" dirty="0">
                <a:latin typeface="Times New Roman"/>
                <a:cs typeface="Times New Roman"/>
              </a:rPr>
              <a:t> </a:t>
            </a:r>
            <a:r>
              <a:rPr sz="2550" i="1" spc="30" dirty="0">
                <a:latin typeface="Times New Roman"/>
                <a:cs typeface="Times New Roman"/>
              </a:rPr>
              <a:t>dx</a:t>
            </a:r>
            <a:r>
              <a:rPr sz="2550" i="1" spc="-210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Symbol"/>
                <a:cs typeface="Symbol"/>
              </a:rPr>
              <a:t></a:t>
            </a:r>
            <a:r>
              <a:rPr sz="2550" spc="10" dirty="0">
                <a:latin typeface="Times New Roman"/>
                <a:cs typeface="Times New Roman"/>
              </a:rPr>
              <a:t> </a:t>
            </a:r>
            <a:r>
              <a:rPr sz="3825" spc="7" baseline="34858" dirty="0">
                <a:latin typeface="Symbol"/>
                <a:cs typeface="Symbol"/>
              </a:rPr>
              <a:t></a:t>
            </a:r>
            <a:r>
              <a:rPr sz="3825" i="1" spc="7" baseline="34858" dirty="0">
                <a:latin typeface="Times New Roman"/>
                <a:cs typeface="Times New Roman"/>
              </a:rPr>
              <a:t>w</a:t>
            </a:r>
            <a:r>
              <a:rPr sz="3825" i="1" spc="-202" baseline="34858" dirty="0">
                <a:latin typeface="Times New Roman"/>
                <a:cs typeface="Times New Roman"/>
              </a:rPr>
              <a:t> </a:t>
            </a:r>
            <a:r>
              <a:rPr sz="2550" i="1" spc="30" dirty="0">
                <a:latin typeface="Times New Roman"/>
                <a:cs typeface="Times New Roman"/>
              </a:rPr>
              <a:t>dy</a:t>
            </a:r>
            <a:r>
              <a:rPr sz="2550" i="1" spc="-175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Symbol"/>
                <a:cs typeface="Symbol"/>
              </a:rPr>
              <a:t></a:t>
            </a:r>
            <a:r>
              <a:rPr sz="2550" spc="10" dirty="0">
                <a:latin typeface="Times New Roman"/>
                <a:cs typeface="Times New Roman"/>
              </a:rPr>
              <a:t> </a:t>
            </a:r>
            <a:r>
              <a:rPr sz="3825" spc="7" baseline="34858" dirty="0">
                <a:latin typeface="Symbol"/>
                <a:cs typeface="Symbol"/>
              </a:rPr>
              <a:t></a:t>
            </a:r>
            <a:r>
              <a:rPr sz="3825" i="1" spc="7" baseline="34858" dirty="0">
                <a:latin typeface="Times New Roman"/>
                <a:cs typeface="Times New Roman"/>
              </a:rPr>
              <a:t>w</a:t>
            </a:r>
            <a:r>
              <a:rPr sz="3825" i="1" spc="-202" baseline="34858" dirty="0">
                <a:latin typeface="Times New Roman"/>
                <a:cs typeface="Times New Roman"/>
              </a:rPr>
              <a:t> </a:t>
            </a:r>
            <a:r>
              <a:rPr sz="2550" i="1" spc="50" dirty="0">
                <a:latin typeface="Times New Roman"/>
                <a:cs typeface="Times New Roman"/>
              </a:rPr>
              <a:t>dz</a:t>
            </a:r>
            <a:endParaRPr sz="2550">
              <a:latin typeface="Times New Roman"/>
              <a:cs typeface="Times New Roman"/>
            </a:endParaRPr>
          </a:p>
          <a:p>
            <a:pPr marL="1297940">
              <a:lnSpc>
                <a:spcPts val="2530"/>
              </a:lnSpc>
              <a:tabLst>
                <a:tab pos="2368550" algn="l"/>
                <a:tab pos="3455670" algn="l"/>
              </a:tabLst>
            </a:pPr>
            <a:r>
              <a:rPr sz="2550" dirty="0">
                <a:latin typeface="Symbol"/>
                <a:cs typeface="Symbol"/>
              </a:rPr>
              <a:t></a:t>
            </a:r>
            <a:r>
              <a:rPr sz="2550" i="1" dirty="0">
                <a:latin typeface="Times New Roman"/>
                <a:cs typeface="Times New Roman"/>
              </a:rPr>
              <a:t>x	</a:t>
            </a:r>
            <a:r>
              <a:rPr sz="2550" dirty="0">
                <a:latin typeface="Symbol"/>
                <a:cs typeface="Symbol"/>
              </a:rPr>
              <a:t></a:t>
            </a:r>
            <a:r>
              <a:rPr sz="2550" i="1" dirty="0">
                <a:latin typeface="Times New Roman"/>
                <a:cs typeface="Times New Roman"/>
              </a:rPr>
              <a:t>y	</a:t>
            </a:r>
            <a:r>
              <a:rPr sz="2550" dirty="0">
                <a:latin typeface="Symbol"/>
                <a:cs typeface="Symbol"/>
              </a:rPr>
              <a:t></a:t>
            </a:r>
            <a:r>
              <a:rPr sz="2550" i="1" dirty="0">
                <a:latin typeface="Times New Roman"/>
                <a:cs typeface="Times New Roman"/>
              </a:rPr>
              <a:t>z</a:t>
            </a:r>
            <a:endParaRPr sz="2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412750"/>
            <a:ext cx="47593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Georgia"/>
                <a:cs typeface="Georgia"/>
              </a:rPr>
              <a:t>TAYLOR’s</a:t>
            </a:r>
            <a:r>
              <a:rPr sz="3300" b="0" spc="-75" dirty="0">
                <a:latin typeface="Georgia"/>
                <a:cs typeface="Georgia"/>
              </a:rPr>
              <a:t> </a:t>
            </a:r>
            <a:r>
              <a:rPr sz="3300" b="0" spc="-5" dirty="0">
                <a:latin typeface="Georgia"/>
                <a:cs typeface="Georgia"/>
              </a:rPr>
              <a:t>EXPANSIONS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3936872"/>
            <a:ext cx="6661784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Then </a:t>
            </a:r>
            <a:r>
              <a:rPr sz="2700" spc="-5" dirty="0">
                <a:latin typeface="Georgia"/>
                <a:cs typeface="Georgia"/>
              </a:rPr>
              <a:t>such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power series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unique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114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its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812" y="4348048"/>
            <a:ext cx="550037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latin typeface="Georgia"/>
                <a:cs typeface="Georgia"/>
              </a:rPr>
              <a:t>coefficients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given by the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formula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491" y="4894326"/>
            <a:ext cx="187325" cy="375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00" spc="-5" dirty="0">
                <a:solidFill>
                  <a:srgbClr val="D16248"/>
                </a:solidFill>
                <a:latin typeface="Wingdings 2"/>
                <a:cs typeface="Wingdings 2"/>
              </a:rPr>
              <a:t></a:t>
            </a:r>
            <a:endParaRPr sz="2300">
              <a:latin typeface="Wingdings 2"/>
              <a:cs typeface="Wingdings 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75671" y="2788094"/>
            <a:ext cx="159385" cy="1898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525" dirty="0"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58599" y="2412453"/>
            <a:ext cx="371475" cy="3975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3600" spc="697" baseline="-28935" dirty="0">
                <a:latin typeface="Symbol"/>
                <a:cs typeface="Symbol"/>
              </a:rPr>
              <a:t></a:t>
            </a:r>
            <a:r>
              <a:rPr sz="1050" i="1" spc="525" dirty="0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1647" y="2788094"/>
            <a:ext cx="159385" cy="1898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i="1" spc="525" dirty="0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491" y="1502092"/>
            <a:ext cx="8251825" cy="117729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87020" marR="5080" indent="-274320">
              <a:lnSpc>
                <a:spcPts val="3200"/>
              </a:lnSpc>
              <a:spcBef>
                <a:spcPts val="65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  <a:tab pos="2516505" algn="l"/>
                <a:tab pos="3296920" algn="l"/>
              </a:tabLst>
            </a:pPr>
            <a:r>
              <a:rPr sz="4050" baseline="1028" dirty="0">
                <a:latin typeface="Georgia"/>
                <a:cs typeface="Georgia"/>
              </a:rPr>
              <a:t>Let</a:t>
            </a:r>
            <a:r>
              <a:rPr sz="4050" spc="-7" baseline="1028" dirty="0">
                <a:latin typeface="Georgia"/>
                <a:cs typeface="Georgia"/>
              </a:rPr>
              <a:t> </a:t>
            </a:r>
            <a:r>
              <a:rPr sz="4050" baseline="1028" dirty="0">
                <a:latin typeface="Georgia"/>
                <a:cs typeface="Georgia"/>
              </a:rPr>
              <a:t>a</a:t>
            </a:r>
            <a:r>
              <a:rPr sz="4050" spc="7" baseline="1028" dirty="0">
                <a:latin typeface="Georgia"/>
                <a:cs typeface="Georgia"/>
              </a:rPr>
              <a:t> </a:t>
            </a:r>
            <a:r>
              <a:rPr sz="4050" spc="-7" baseline="1028" dirty="0">
                <a:latin typeface="Georgia"/>
                <a:cs typeface="Georgia"/>
              </a:rPr>
              <a:t>function	</a:t>
            </a:r>
            <a:r>
              <a:rPr sz="3525" i="1" spc="7" baseline="3546" dirty="0">
                <a:latin typeface="Times New Roman"/>
                <a:cs typeface="Times New Roman"/>
              </a:rPr>
              <a:t>f</a:t>
            </a:r>
            <a:r>
              <a:rPr sz="3525" i="1" spc="330" baseline="3546" dirty="0">
                <a:latin typeface="Times New Roman"/>
                <a:cs typeface="Times New Roman"/>
              </a:rPr>
              <a:t> </a:t>
            </a:r>
            <a:r>
              <a:rPr sz="3100" spc="-254" dirty="0">
                <a:latin typeface="Symbol"/>
                <a:cs typeface="Symbol"/>
              </a:rPr>
              <a:t></a:t>
            </a:r>
            <a:r>
              <a:rPr sz="3100" spc="-450" dirty="0">
                <a:latin typeface="Times New Roman"/>
                <a:cs typeface="Times New Roman"/>
              </a:rPr>
              <a:t> </a:t>
            </a:r>
            <a:r>
              <a:rPr sz="3525" i="1" spc="-37" baseline="3546" dirty="0">
                <a:latin typeface="Times New Roman"/>
                <a:cs typeface="Times New Roman"/>
              </a:rPr>
              <a:t>x</a:t>
            </a:r>
            <a:r>
              <a:rPr sz="3100" spc="-25" dirty="0">
                <a:latin typeface="Symbol"/>
                <a:cs typeface="Symbol"/>
              </a:rPr>
              <a:t></a:t>
            </a:r>
            <a:r>
              <a:rPr sz="3100" spc="-25" dirty="0">
                <a:latin typeface="Times New Roman"/>
                <a:cs typeface="Times New Roman"/>
              </a:rPr>
              <a:t>	</a:t>
            </a:r>
            <a:r>
              <a:rPr sz="4050" spc="-7" baseline="1028" dirty="0">
                <a:latin typeface="Georgia"/>
                <a:cs typeface="Georgia"/>
              </a:rPr>
              <a:t>be </a:t>
            </a:r>
            <a:r>
              <a:rPr sz="4050" baseline="1028" dirty="0">
                <a:latin typeface="Georgia"/>
                <a:cs typeface="Georgia"/>
              </a:rPr>
              <a:t>given as </a:t>
            </a:r>
            <a:r>
              <a:rPr sz="4050" spc="-7" baseline="1028" dirty="0">
                <a:latin typeface="Georgia"/>
                <a:cs typeface="Georgia"/>
              </a:rPr>
              <a:t>the </a:t>
            </a:r>
            <a:r>
              <a:rPr sz="4050" spc="-15" baseline="1028" dirty="0">
                <a:latin typeface="Georgia"/>
                <a:cs typeface="Georgia"/>
              </a:rPr>
              <a:t>sum </a:t>
            </a:r>
            <a:r>
              <a:rPr sz="4050" spc="-7" baseline="1028" dirty="0">
                <a:latin typeface="Georgia"/>
                <a:cs typeface="Georgia"/>
              </a:rPr>
              <a:t>of </a:t>
            </a:r>
            <a:r>
              <a:rPr sz="4050" baseline="1028" dirty="0">
                <a:latin typeface="Georgia"/>
                <a:cs typeface="Georgia"/>
              </a:rPr>
              <a:t>a power 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series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convergence </a:t>
            </a:r>
            <a:r>
              <a:rPr sz="2700" dirty="0">
                <a:latin typeface="Georgia"/>
                <a:cs typeface="Georgia"/>
              </a:rPr>
              <a:t>interval </a:t>
            </a:r>
            <a:r>
              <a:rPr sz="2700" spc="-5" dirty="0">
                <a:latin typeface="Georgia"/>
                <a:cs typeface="Georgia"/>
              </a:rPr>
              <a:t>of the power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series</a:t>
            </a:r>
            <a:endParaRPr sz="2700">
              <a:latin typeface="Georgia"/>
              <a:cs typeface="Georgia"/>
            </a:endParaRPr>
          </a:p>
          <a:p>
            <a:pPr marL="1901189">
              <a:lnSpc>
                <a:spcPct val="100000"/>
              </a:lnSpc>
              <a:spcBef>
                <a:spcPts val="844"/>
              </a:spcBef>
            </a:pPr>
            <a:r>
              <a:rPr sz="1050" spc="750" dirty="0">
                <a:latin typeface="Symbol"/>
                <a:cs typeface="Symbol"/>
              </a:rPr>
              <a:t></a:t>
            </a:r>
            <a:endParaRPr sz="10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48975" y="2953377"/>
            <a:ext cx="466090" cy="1898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i="1" spc="525" dirty="0">
                <a:latin typeface="Times New Roman"/>
                <a:cs typeface="Times New Roman"/>
              </a:rPr>
              <a:t>n</a:t>
            </a:r>
            <a:r>
              <a:rPr sz="1050" i="1" spc="-190" dirty="0">
                <a:latin typeface="Times New Roman"/>
                <a:cs typeface="Times New Roman"/>
              </a:rPr>
              <a:t> </a:t>
            </a:r>
            <a:r>
              <a:rPr sz="1050" spc="590" dirty="0">
                <a:latin typeface="Symbol"/>
                <a:cs typeface="Symbol"/>
              </a:rPr>
              <a:t></a:t>
            </a:r>
            <a:r>
              <a:rPr sz="1050" spc="590" dirty="0"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670" y="2511910"/>
            <a:ext cx="3469640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316865" algn="l"/>
                <a:tab pos="2380615" algn="l"/>
              </a:tabLst>
            </a:pPr>
            <a:r>
              <a:rPr sz="1850" i="1" spc="495" dirty="0">
                <a:latin typeface="Times New Roman"/>
                <a:cs typeface="Times New Roman"/>
              </a:rPr>
              <a:t>f	</a:t>
            </a:r>
            <a:r>
              <a:rPr sz="3600" spc="585" baseline="-3472" dirty="0">
                <a:latin typeface="Symbol"/>
                <a:cs typeface="Symbol"/>
              </a:rPr>
              <a:t></a:t>
            </a:r>
            <a:r>
              <a:rPr sz="3600" spc="-217" baseline="-3472" dirty="0">
                <a:latin typeface="Times New Roman"/>
                <a:cs typeface="Times New Roman"/>
              </a:rPr>
              <a:t> </a:t>
            </a:r>
            <a:r>
              <a:rPr sz="1850" i="1" spc="790" dirty="0">
                <a:latin typeface="Times New Roman"/>
                <a:cs typeface="Times New Roman"/>
              </a:rPr>
              <a:t>x</a:t>
            </a:r>
            <a:r>
              <a:rPr sz="1850" i="1" spc="-195" dirty="0">
                <a:latin typeface="Times New Roman"/>
                <a:cs typeface="Times New Roman"/>
              </a:rPr>
              <a:t> </a:t>
            </a:r>
            <a:r>
              <a:rPr sz="3600" spc="585" baseline="-3472" dirty="0">
                <a:latin typeface="Symbol"/>
                <a:cs typeface="Symbol"/>
              </a:rPr>
              <a:t></a:t>
            </a:r>
            <a:r>
              <a:rPr sz="3600" spc="277" baseline="-3472" dirty="0">
                <a:latin typeface="Times New Roman"/>
                <a:cs typeface="Times New Roman"/>
              </a:rPr>
              <a:t> </a:t>
            </a:r>
            <a:r>
              <a:rPr sz="1850" spc="975" dirty="0">
                <a:latin typeface="Symbol"/>
                <a:cs typeface="Symbol"/>
              </a:rPr>
              <a:t></a:t>
            </a:r>
            <a:r>
              <a:rPr sz="1850" spc="335" dirty="0">
                <a:latin typeface="Times New Roman"/>
                <a:cs typeface="Times New Roman"/>
              </a:rPr>
              <a:t> </a:t>
            </a:r>
            <a:r>
              <a:rPr sz="4125" spc="2879" baseline="-9090" dirty="0">
                <a:latin typeface="Symbol"/>
                <a:cs typeface="Symbol"/>
              </a:rPr>
              <a:t></a:t>
            </a:r>
            <a:r>
              <a:rPr sz="4125" spc="-359" baseline="-9090" dirty="0">
                <a:latin typeface="Times New Roman"/>
                <a:cs typeface="Times New Roman"/>
              </a:rPr>
              <a:t> </a:t>
            </a:r>
            <a:r>
              <a:rPr sz="1850" i="1" spc="890" dirty="0">
                <a:latin typeface="Times New Roman"/>
                <a:cs typeface="Times New Roman"/>
              </a:rPr>
              <a:t>a	</a:t>
            </a:r>
            <a:r>
              <a:rPr sz="3600" spc="585" baseline="-3472" dirty="0">
                <a:latin typeface="Symbol"/>
                <a:cs typeface="Symbol"/>
              </a:rPr>
              <a:t></a:t>
            </a:r>
            <a:r>
              <a:rPr sz="3600" spc="-262" baseline="-3472" dirty="0">
                <a:latin typeface="Times New Roman"/>
                <a:cs typeface="Times New Roman"/>
              </a:rPr>
              <a:t> </a:t>
            </a:r>
            <a:r>
              <a:rPr sz="1850" i="1" spc="790" dirty="0">
                <a:latin typeface="Times New Roman"/>
                <a:cs typeface="Times New Roman"/>
              </a:rPr>
              <a:t>x</a:t>
            </a:r>
            <a:r>
              <a:rPr sz="1850" i="1" spc="165" dirty="0">
                <a:latin typeface="Times New Roman"/>
                <a:cs typeface="Times New Roman"/>
              </a:rPr>
              <a:t> </a:t>
            </a:r>
            <a:r>
              <a:rPr sz="1850" spc="975" dirty="0">
                <a:latin typeface="Symbol"/>
                <a:cs typeface="Symbol"/>
              </a:rPr>
              <a:t></a:t>
            </a:r>
            <a:r>
              <a:rPr sz="1850" spc="254" dirty="0">
                <a:latin typeface="Times New Roman"/>
                <a:cs typeface="Times New Roman"/>
              </a:rPr>
              <a:t> </a:t>
            </a:r>
            <a:r>
              <a:rPr sz="1850" i="1" spc="790" dirty="0">
                <a:latin typeface="Times New Roman"/>
                <a:cs typeface="Times New Roman"/>
              </a:rPr>
              <a:t>x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54346" y="4369667"/>
            <a:ext cx="25654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-150" dirty="0">
                <a:latin typeface="Symbol"/>
                <a:cs typeface="Symbol"/>
              </a:rPr>
              <a:t>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50" dirty="0">
                <a:latin typeface="Symbol"/>
                <a:cs typeface="Symbol"/>
              </a:rPr>
              <a:t>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48833" y="4365945"/>
            <a:ext cx="533400" cy="5022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20370" algn="l"/>
              </a:tabLst>
            </a:pPr>
            <a:r>
              <a:rPr sz="3100" spc="-250" dirty="0">
                <a:latin typeface="Symbol"/>
                <a:cs typeface="Symbol"/>
              </a:rPr>
              <a:t></a:t>
            </a:r>
            <a:r>
              <a:rPr sz="3100" spc="-250" dirty="0">
                <a:latin typeface="Times New Roman"/>
                <a:cs typeface="Times New Roman"/>
              </a:rPr>
              <a:t>	</a:t>
            </a:r>
            <a:r>
              <a:rPr sz="3100" spc="-250" dirty="0">
                <a:latin typeface="Symbol"/>
                <a:cs typeface="Symbol"/>
              </a:rPr>
              <a:t></a:t>
            </a:r>
            <a:endParaRPr sz="3100">
              <a:latin typeface="Symbol"/>
              <a:cs typeface="Symbo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931590" y="4898934"/>
            <a:ext cx="1048385" cy="0"/>
          </a:xfrm>
          <a:custGeom>
            <a:avLst/>
            <a:gdLst/>
            <a:ahLst/>
            <a:cxnLst/>
            <a:rect l="l" t="t" r="r" b="b"/>
            <a:pathLst>
              <a:path w="1048384">
                <a:moveTo>
                  <a:pt x="0" y="0"/>
                </a:moveTo>
                <a:lnTo>
                  <a:pt x="1047806" y="0"/>
                </a:lnTo>
              </a:path>
            </a:pathLst>
          </a:custGeom>
          <a:ln w="152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718502" y="4642226"/>
            <a:ext cx="113664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spc="15" dirty="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27655" y="4411578"/>
            <a:ext cx="113664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i="1" spc="15" dirty="0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84297" y="4862326"/>
            <a:ext cx="113664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i="1" spc="15" dirty="0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95304" y="4439207"/>
            <a:ext cx="10985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i="1" spc="5" dirty="0">
                <a:latin typeface="Times New Roman"/>
                <a:cs typeface="Times New Roman"/>
              </a:rPr>
              <a:t>f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88263" y="4439207"/>
            <a:ext cx="1600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i="1" spc="15" dirty="0">
                <a:latin typeface="Times New Roman"/>
                <a:cs typeface="Times New Roman"/>
              </a:rPr>
              <a:t>x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28310" y="4895862"/>
            <a:ext cx="29337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i="1" spc="135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!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32401" y="4659308"/>
            <a:ext cx="53594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56235" algn="l"/>
              </a:tabLst>
            </a:pPr>
            <a:r>
              <a:rPr sz="2350" i="1" spc="15" dirty="0">
                <a:latin typeface="Times New Roman"/>
                <a:cs typeface="Times New Roman"/>
              </a:rPr>
              <a:t>a	</a:t>
            </a:r>
            <a:r>
              <a:rPr sz="2350" spc="15" dirty="0">
                <a:latin typeface="Symbol"/>
                <a:cs typeface="Symbol"/>
              </a:rPr>
              <a:t></a:t>
            </a:r>
            <a:endParaRPr sz="23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412750"/>
            <a:ext cx="47593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Georgia"/>
                <a:cs typeface="Georgia"/>
              </a:rPr>
              <a:t>TAYLOR’s</a:t>
            </a:r>
            <a:r>
              <a:rPr sz="3300" b="0" spc="-75" dirty="0">
                <a:latin typeface="Georgia"/>
                <a:cs typeface="Georgia"/>
              </a:rPr>
              <a:t> </a:t>
            </a:r>
            <a:r>
              <a:rPr sz="3300" b="0" spc="-5" dirty="0">
                <a:latin typeface="Georgia"/>
                <a:cs typeface="Georgia"/>
              </a:rPr>
              <a:t>EXPANSIONS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091" y="1502092"/>
            <a:ext cx="8276590" cy="13081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12420" marR="30480" indent="-274320">
              <a:lnSpc>
                <a:spcPct val="98200"/>
              </a:lnSpc>
              <a:spcBef>
                <a:spcPts val="18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312420" algn="l"/>
                <a:tab pos="2313305" algn="l"/>
                <a:tab pos="3076575" algn="l"/>
              </a:tabLst>
            </a:pPr>
            <a:r>
              <a:rPr sz="4050" baseline="1028" dirty="0">
                <a:latin typeface="Georgia"/>
                <a:cs typeface="Georgia"/>
              </a:rPr>
              <a:t>If a</a:t>
            </a:r>
            <a:r>
              <a:rPr sz="4050" spc="-15" baseline="1028" dirty="0">
                <a:latin typeface="Georgia"/>
                <a:cs typeface="Georgia"/>
              </a:rPr>
              <a:t> </a:t>
            </a:r>
            <a:r>
              <a:rPr sz="4050" spc="-7" baseline="1028" dirty="0">
                <a:latin typeface="Georgia"/>
                <a:cs typeface="Georgia"/>
              </a:rPr>
              <a:t>function	</a:t>
            </a:r>
            <a:r>
              <a:rPr sz="3525" i="1" spc="7" baseline="3546" dirty="0">
                <a:latin typeface="Times New Roman"/>
                <a:cs typeface="Times New Roman"/>
              </a:rPr>
              <a:t>f</a:t>
            </a:r>
            <a:r>
              <a:rPr sz="3525" i="1" spc="337" baseline="3546" dirty="0">
                <a:latin typeface="Times New Roman"/>
                <a:cs typeface="Times New Roman"/>
              </a:rPr>
              <a:t> </a:t>
            </a:r>
            <a:r>
              <a:rPr sz="3100" spc="-254" dirty="0">
                <a:latin typeface="Symbol"/>
                <a:cs typeface="Symbol"/>
              </a:rPr>
              <a:t></a:t>
            </a:r>
            <a:r>
              <a:rPr sz="3100" spc="-450" dirty="0">
                <a:latin typeface="Times New Roman"/>
                <a:cs typeface="Times New Roman"/>
              </a:rPr>
              <a:t> </a:t>
            </a:r>
            <a:r>
              <a:rPr sz="3525" i="1" spc="-37" baseline="3546" dirty="0">
                <a:latin typeface="Times New Roman"/>
                <a:cs typeface="Times New Roman"/>
              </a:rPr>
              <a:t>x</a:t>
            </a:r>
            <a:r>
              <a:rPr sz="3100" spc="-25" dirty="0">
                <a:latin typeface="Symbol"/>
                <a:cs typeface="Symbol"/>
              </a:rPr>
              <a:t></a:t>
            </a:r>
            <a:r>
              <a:rPr sz="3100" spc="-25" dirty="0">
                <a:latin typeface="Times New Roman"/>
                <a:cs typeface="Times New Roman"/>
              </a:rPr>
              <a:t>	</a:t>
            </a:r>
            <a:r>
              <a:rPr sz="4050" spc="-7" baseline="1028" dirty="0">
                <a:latin typeface="Georgia"/>
                <a:cs typeface="Georgia"/>
              </a:rPr>
              <a:t>has derivatives of </a:t>
            </a:r>
            <a:r>
              <a:rPr sz="4050" spc="-15" baseline="1028" dirty="0">
                <a:latin typeface="Georgia"/>
                <a:cs typeface="Georgia"/>
              </a:rPr>
              <a:t>all </a:t>
            </a:r>
            <a:r>
              <a:rPr sz="4050" spc="-7" baseline="1028" dirty="0">
                <a:latin typeface="Georgia"/>
                <a:cs typeface="Georgia"/>
              </a:rPr>
              <a:t>orders </a:t>
            </a:r>
            <a:r>
              <a:rPr sz="4050" baseline="1028" dirty="0">
                <a:latin typeface="Georgia"/>
                <a:cs typeface="Georgia"/>
              </a:rPr>
              <a:t>at </a:t>
            </a:r>
            <a:r>
              <a:rPr sz="4050" i="1" spc="-7" baseline="1028" dirty="0">
                <a:latin typeface="Georgia"/>
                <a:cs typeface="Georgia"/>
              </a:rPr>
              <a:t>x</a:t>
            </a:r>
            <a:r>
              <a:rPr sz="2700" spc="-7" baseline="-18518" dirty="0">
                <a:latin typeface="Georgia"/>
                <a:cs typeface="Georgia"/>
              </a:rPr>
              <a:t>0, </a:t>
            </a:r>
            <a:r>
              <a:rPr sz="1800" spc="-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then </a:t>
            </a:r>
            <a:r>
              <a:rPr sz="2700" spc="-5" dirty="0">
                <a:latin typeface="Georgia"/>
                <a:cs typeface="Georgia"/>
              </a:rPr>
              <a:t>we can formally write the corresponding </a:t>
            </a:r>
            <a:r>
              <a:rPr sz="2700" dirty="0">
                <a:latin typeface="Georgia"/>
                <a:cs typeface="Georgia"/>
              </a:rPr>
              <a:t>Taylor  </a:t>
            </a:r>
            <a:r>
              <a:rPr sz="2700" spc="-5" dirty="0">
                <a:latin typeface="Georgia"/>
                <a:cs typeface="Georgia"/>
              </a:rPr>
              <a:t>series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94568" y="3313561"/>
            <a:ext cx="834390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98" y="0"/>
                </a:lnTo>
              </a:path>
            </a:pathLst>
          </a:custGeom>
          <a:ln w="14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39222" y="3313561"/>
            <a:ext cx="875665" cy="0"/>
          </a:xfrm>
          <a:custGeom>
            <a:avLst/>
            <a:gdLst/>
            <a:ahLst/>
            <a:cxnLst/>
            <a:rect l="l" t="t" r="r" b="b"/>
            <a:pathLst>
              <a:path w="875664">
                <a:moveTo>
                  <a:pt x="0" y="0"/>
                </a:moveTo>
                <a:lnTo>
                  <a:pt x="875174" y="0"/>
                </a:lnTo>
              </a:path>
            </a:pathLst>
          </a:custGeom>
          <a:ln w="14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1346" y="3313561"/>
            <a:ext cx="916940" cy="0"/>
          </a:xfrm>
          <a:custGeom>
            <a:avLst/>
            <a:gdLst/>
            <a:ahLst/>
            <a:cxnLst/>
            <a:rect l="l" t="t" r="r" b="b"/>
            <a:pathLst>
              <a:path w="916940">
                <a:moveTo>
                  <a:pt x="0" y="0"/>
                </a:moveTo>
                <a:lnTo>
                  <a:pt x="916551" y="0"/>
                </a:lnTo>
              </a:path>
            </a:pathLst>
          </a:custGeom>
          <a:ln w="14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52504" y="3024513"/>
            <a:ext cx="2360295" cy="2305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60600" algn="l"/>
              </a:tabLst>
            </a:pPr>
            <a:r>
              <a:rPr sz="1350" spc="5" dirty="0">
                <a:latin typeface="Times New Roman"/>
                <a:cs typeface="Times New Roman"/>
              </a:rPr>
              <a:t>2	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85380" y="3310110"/>
            <a:ext cx="4574540" cy="3797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081530" algn="l"/>
                <a:tab pos="4313555" algn="l"/>
              </a:tabLst>
            </a:pPr>
            <a:r>
              <a:rPr sz="2300" spc="-105" dirty="0">
                <a:latin typeface="Times New Roman"/>
                <a:cs typeface="Times New Roman"/>
              </a:rPr>
              <a:t>1</a:t>
            </a:r>
            <a:r>
              <a:rPr sz="2300" spc="15" dirty="0">
                <a:latin typeface="Times New Roman"/>
                <a:cs typeface="Times New Roman"/>
              </a:rPr>
              <a:t>!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75" dirty="0">
                <a:latin typeface="Times New Roman"/>
                <a:cs typeface="Times New Roman"/>
              </a:rPr>
              <a:t>2</a:t>
            </a:r>
            <a:r>
              <a:rPr sz="2300" spc="15" dirty="0">
                <a:latin typeface="Times New Roman"/>
                <a:cs typeface="Times New Roman"/>
              </a:rPr>
              <a:t>!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5" dirty="0">
                <a:latin typeface="Times New Roman"/>
                <a:cs typeface="Times New Roman"/>
              </a:rPr>
              <a:t>3</a:t>
            </a:r>
            <a:r>
              <a:rPr sz="2300" spc="15" dirty="0">
                <a:latin typeface="Times New Roman"/>
                <a:cs typeface="Times New Roman"/>
              </a:rPr>
              <a:t>!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04982" y="2772881"/>
            <a:ext cx="5205730" cy="490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2106930" algn="l"/>
                <a:tab pos="4318635" algn="l"/>
              </a:tabLst>
            </a:pPr>
            <a:r>
              <a:rPr sz="2300" i="1" spc="15" dirty="0">
                <a:latin typeface="Times New Roman"/>
                <a:cs typeface="Times New Roman"/>
              </a:rPr>
              <a:t>f </a:t>
            </a:r>
            <a:r>
              <a:rPr sz="2300" spc="-40" dirty="0">
                <a:latin typeface="Times New Roman"/>
                <a:cs typeface="Times New Roman"/>
              </a:rPr>
              <a:t>'</a:t>
            </a:r>
            <a:r>
              <a:rPr sz="4575" spc="-60" baseline="-2732" dirty="0">
                <a:latin typeface="Symbol"/>
                <a:cs typeface="Symbol"/>
              </a:rPr>
              <a:t></a:t>
            </a:r>
            <a:r>
              <a:rPr sz="4575" spc="-405" baseline="-2732" dirty="0">
                <a:latin typeface="Times New Roman"/>
                <a:cs typeface="Times New Roman"/>
              </a:rPr>
              <a:t> </a:t>
            </a:r>
            <a:r>
              <a:rPr sz="2300" i="1" spc="-15" dirty="0">
                <a:latin typeface="Times New Roman"/>
                <a:cs typeface="Times New Roman"/>
              </a:rPr>
              <a:t>x</a:t>
            </a:r>
            <a:r>
              <a:rPr sz="2025" spc="-22" baseline="-24691" dirty="0">
                <a:latin typeface="Times New Roman"/>
                <a:cs typeface="Times New Roman"/>
              </a:rPr>
              <a:t>0</a:t>
            </a:r>
            <a:r>
              <a:rPr sz="2025" spc="60" baseline="-24691" dirty="0">
                <a:latin typeface="Times New Roman"/>
                <a:cs typeface="Times New Roman"/>
              </a:rPr>
              <a:t> </a:t>
            </a:r>
            <a:r>
              <a:rPr sz="4575" spc="-367" baseline="-2732" dirty="0">
                <a:latin typeface="Symbol"/>
                <a:cs typeface="Symbol"/>
              </a:rPr>
              <a:t></a:t>
            </a:r>
            <a:r>
              <a:rPr sz="4575" spc="-367" baseline="-2732" dirty="0">
                <a:latin typeface="Times New Roman"/>
                <a:cs typeface="Times New Roman"/>
              </a:rPr>
              <a:t>	</a:t>
            </a:r>
            <a:r>
              <a:rPr sz="2300" i="1" spc="15" dirty="0">
                <a:latin typeface="Times New Roman"/>
                <a:cs typeface="Times New Roman"/>
              </a:rPr>
              <a:t>f </a:t>
            </a:r>
            <a:r>
              <a:rPr sz="2300" spc="-55" dirty="0">
                <a:latin typeface="Times New Roman"/>
                <a:cs typeface="Times New Roman"/>
              </a:rPr>
              <a:t>''</a:t>
            </a:r>
            <a:r>
              <a:rPr sz="4575" spc="-82" baseline="-2732" dirty="0">
                <a:latin typeface="Symbol"/>
                <a:cs typeface="Symbol"/>
              </a:rPr>
              <a:t></a:t>
            </a:r>
            <a:r>
              <a:rPr sz="4575" spc="-419" baseline="-2732" dirty="0">
                <a:latin typeface="Times New Roman"/>
                <a:cs typeface="Times New Roman"/>
              </a:rPr>
              <a:t> </a:t>
            </a:r>
            <a:r>
              <a:rPr sz="2300" i="1" spc="-10" dirty="0">
                <a:latin typeface="Times New Roman"/>
                <a:cs typeface="Times New Roman"/>
              </a:rPr>
              <a:t>x</a:t>
            </a:r>
            <a:r>
              <a:rPr sz="2025" spc="-15" baseline="-24691" dirty="0">
                <a:latin typeface="Times New Roman"/>
                <a:cs typeface="Times New Roman"/>
              </a:rPr>
              <a:t>0</a:t>
            </a:r>
            <a:r>
              <a:rPr sz="2025" spc="52" baseline="-24691" dirty="0">
                <a:latin typeface="Times New Roman"/>
                <a:cs typeface="Times New Roman"/>
              </a:rPr>
              <a:t> </a:t>
            </a:r>
            <a:r>
              <a:rPr sz="4575" spc="-367" baseline="-2732" dirty="0">
                <a:latin typeface="Symbol"/>
                <a:cs typeface="Symbol"/>
              </a:rPr>
              <a:t></a:t>
            </a:r>
            <a:r>
              <a:rPr sz="4575" spc="-367" baseline="-2732" dirty="0">
                <a:latin typeface="Times New Roman"/>
                <a:cs typeface="Times New Roman"/>
              </a:rPr>
              <a:t>	</a:t>
            </a:r>
            <a:r>
              <a:rPr sz="2300" i="1" spc="15" dirty="0">
                <a:latin typeface="Times New Roman"/>
                <a:cs typeface="Times New Roman"/>
              </a:rPr>
              <a:t>f </a:t>
            </a:r>
            <a:r>
              <a:rPr sz="2300" spc="-65" dirty="0">
                <a:latin typeface="Times New Roman"/>
                <a:cs typeface="Times New Roman"/>
              </a:rPr>
              <a:t>'''</a:t>
            </a:r>
            <a:r>
              <a:rPr sz="4575" spc="-97" baseline="-2732" dirty="0">
                <a:latin typeface="Symbol"/>
                <a:cs typeface="Symbol"/>
              </a:rPr>
              <a:t></a:t>
            </a:r>
            <a:r>
              <a:rPr sz="4575" spc="-442" baseline="-2732" dirty="0">
                <a:latin typeface="Times New Roman"/>
                <a:cs typeface="Times New Roman"/>
              </a:rPr>
              <a:t> </a:t>
            </a:r>
            <a:r>
              <a:rPr sz="2300" i="1" spc="-10" dirty="0">
                <a:latin typeface="Times New Roman"/>
                <a:cs typeface="Times New Roman"/>
              </a:rPr>
              <a:t>x</a:t>
            </a:r>
            <a:r>
              <a:rPr sz="2025" spc="-15" baseline="-24691" dirty="0">
                <a:latin typeface="Times New Roman"/>
                <a:cs typeface="Times New Roman"/>
              </a:rPr>
              <a:t>0 </a:t>
            </a:r>
            <a:r>
              <a:rPr sz="4575" spc="-367" baseline="-2732" dirty="0">
                <a:latin typeface="Symbol"/>
                <a:cs typeface="Symbol"/>
              </a:rPr>
              <a:t></a:t>
            </a:r>
            <a:endParaRPr sz="4575" baseline="-2732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719" y="2987232"/>
            <a:ext cx="1873885" cy="490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300" i="1" spc="15" dirty="0">
                <a:latin typeface="Times New Roman"/>
                <a:cs typeface="Times New Roman"/>
              </a:rPr>
              <a:t>f </a:t>
            </a:r>
            <a:r>
              <a:rPr sz="4575" spc="-367" baseline="-2732" dirty="0">
                <a:latin typeface="Symbol"/>
                <a:cs typeface="Symbol"/>
              </a:rPr>
              <a:t></a:t>
            </a:r>
            <a:r>
              <a:rPr sz="4575" spc="-367" baseline="-2732" dirty="0">
                <a:latin typeface="Times New Roman"/>
                <a:cs typeface="Times New Roman"/>
              </a:rPr>
              <a:t> </a:t>
            </a:r>
            <a:r>
              <a:rPr sz="2300" i="1" spc="-30" dirty="0">
                <a:latin typeface="Times New Roman"/>
                <a:cs typeface="Times New Roman"/>
              </a:rPr>
              <a:t>x</a:t>
            </a:r>
            <a:r>
              <a:rPr sz="4575" spc="-44" baseline="-2732" dirty="0">
                <a:latin typeface="Symbol"/>
                <a:cs typeface="Symbol"/>
              </a:rPr>
              <a:t></a:t>
            </a:r>
            <a:r>
              <a:rPr sz="4575" spc="-44" baseline="-2732" dirty="0">
                <a:latin typeface="Times New Roman"/>
                <a:cs typeface="Times New Roman"/>
              </a:rPr>
              <a:t> </a:t>
            </a:r>
            <a:r>
              <a:rPr sz="2300" spc="30" dirty="0">
                <a:latin typeface="Symbol"/>
                <a:cs typeface="Symbol"/>
              </a:rPr>
              <a:t>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i="1" spc="15" dirty="0">
                <a:latin typeface="Times New Roman"/>
                <a:cs typeface="Times New Roman"/>
              </a:rPr>
              <a:t>f </a:t>
            </a:r>
            <a:r>
              <a:rPr sz="4575" spc="-367" baseline="-2732" dirty="0">
                <a:latin typeface="Symbol"/>
                <a:cs typeface="Symbol"/>
              </a:rPr>
              <a:t></a:t>
            </a:r>
            <a:r>
              <a:rPr sz="4575" spc="-367" baseline="-2732" dirty="0">
                <a:latin typeface="Times New Roman"/>
                <a:cs typeface="Times New Roman"/>
              </a:rPr>
              <a:t> </a:t>
            </a:r>
            <a:r>
              <a:rPr sz="2300" i="1" spc="-10" dirty="0">
                <a:latin typeface="Times New Roman"/>
                <a:cs typeface="Times New Roman"/>
              </a:rPr>
              <a:t>x</a:t>
            </a:r>
            <a:r>
              <a:rPr sz="2025" spc="-15" baseline="-24691" dirty="0">
                <a:latin typeface="Times New Roman"/>
                <a:cs typeface="Times New Roman"/>
              </a:rPr>
              <a:t>0 </a:t>
            </a:r>
            <a:r>
              <a:rPr sz="4575" spc="-367" baseline="-2732" dirty="0">
                <a:latin typeface="Symbol"/>
                <a:cs typeface="Symbol"/>
              </a:rPr>
              <a:t></a:t>
            </a:r>
            <a:r>
              <a:rPr sz="4575" spc="-697" baseline="-2732" dirty="0">
                <a:latin typeface="Times New Roman"/>
                <a:cs typeface="Times New Roman"/>
              </a:rPr>
              <a:t> </a:t>
            </a:r>
            <a:r>
              <a:rPr sz="2300" spc="30" dirty="0">
                <a:latin typeface="Symbol"/>
                <a:cs typeface="Symbol"/>
              </a:rPr>
              <a:t>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6243" y="2987232"/>
            <a:ext cx="5680075" cy="490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2149475" algn="l"/>
                <a:tab pos="3221990" algn="l"/>
                <a:tab pos="4403090" algn="l"/>
                <a:tab pos="5464175" algn="l"/>
              </a:tabLst>
            </a:pPr>
            <a:r>
              <a:rPr sz="4575" spc="-367" baseline="-2732" dirty="0">
                <a:latin typeface="Symbol"/>
                <a:cs typeface="Symbol"/>
              </a:rPr>
              <a:t></a:t>
            </a:r>
            <a:r>
              <a:rPr sz="4575" spc="-727" baseline="-2732" dirty="0">
                <a:latin typeface="Times New Roman"/>
                <a:cs typeface="Times New Roman"/>
              </a:rPr>
              <a:t> </a:t>
            </a:r>
            <a:r>
              <a:rPr sz="2300" i="1" spc="20" dirty="0">
                <a:latin typeface="Times New Roman"/>
                <a:cs typeface="Times New Roman"/>
              </a:rPr>
              <a:t>x</a:t>
            </a:r>
            <a:r>
              <a:rPr sz="2300" i="1" spc="-165" dirty="0">
                <a:latin typeface="Times New Roman"/>
                <a:cs typeface="Times New Roman"/>
              </a:rPr>
              <a:t> </a:t>
            </a:r>
            <a:r>
              <a:rPr sz="2300" spc="30" dirty="0">
                <a:latin typeface="Symbol"/>
                <a:cs typeface="Symbol"/>
              </a:rPr>
              <a:t></a:t>
            </a:r>
            <a:r>
              <a:rPr sz="2300" spc="-95" dirty="0">
                <a:latin typeface="Times New Roman"/>
                <a:cs typeface="Times New Roman"/>
              </a:rPr>
              <a:t> </a:t>
            </a:r>
            <a:r>
              <a:rPr sz="2300" i="1" spc="-10" dirty="0">
                <a:latin typeface="Times New Roman"/>
                <a:cs typeface="Times New Roman"/>
              </a:rPr>
              <a:t>x</a:t>
            </a:r>
            <a:r>
              <a:rPr sz="2025" spc="-15" baseline="-24691" dirty="0">
                <a:latin typeface="Times New Roman"/>
                <a:cs typeface="Times New Roman"/>
              </a:rPr>
              <a:t>0</a:t>
            </a:r>
            <a:r>
              <a:rPr sz="2025" spc="52" baseline="-24691" dirty="0">
                <a:latin typeface="Times New Roman"/>
                <a:cs typeface="Times New Roman"/>
              </a:rPr>
              <a:t> </a:t>
            </a:r>
            <a:r>
              <a:rPr sz="4575" spc="-367" baseline="-2732" dirty="0">
                <a:latin typeface="Symbol"/>
                <a:cs typeface="Symbol"/>
              </a:rPr>
              <a:t></a:t>
            </a:r>
            <a:r>
              <a:rPr sz="4575" spc="-630" baseline="-2732" dirty="0">
                <a:latin typeface="Times New Roman"/>
                <a:cs typeface="Times New Roman"/>
              </a:rPr>
              <a:t> </a:t>
            </a:r>
            <a:r>
              <a:rPr sz="2300" spc="30" dirty="0">
                <a:latin typeface="Symbol"/>
                <a:cs typeface="Symbol"/>
              </a:rPr>
              <a:t></a:t>
            </a:r>
            <a:r>
              <a:rPr sz="2300" spc="30" dirty="0">
                <a:latin typeface="Times New Roman"/>
                <a:cs typeface="Times New Roman"/>
              </a:rPr>
              <a:t>	</a:t>
            </a:r>
            <a:r>
              <a:rPr sz="4575" spc="-367" baseline="-2732" dirty="0">
                <a:latin typeface="Symbol"/>
                <a:cs typeface="Symbol"/>
              </a:rPr>
              <a:t></a:t>
            </a:r>
            <a:r>
              <a:rPr sz="4575" spc="-727" baseline="-2732" dirty="0">
                <a:latin typeface="Times New Roman"/>
                <a:cs typeface="Times New Roman"/>
              </a:rPr>
              <a:t> </a:t>
            </a:r>
            <a:r>
              <a:rPr sz="2300" i="1" spc="20" dirty="0">
                <a:latin typeface="Times New Roman"/>
                <a:cs typeface="Times New Roman"/>
              </a:rPr>
              <a:t>x</a:t>
            </a:r>
            <a:r>
              <a:rPr sz="2300" i="1" spc="-165" dirty="0">
                <a:latin typeface="Times New Roman"/>
                <a:cs typeface="Times New Roman"/>
              </a:rPr>
              <a:t> </a:t>
            </a:r>
            <a:r>
              <a:rPr sz="2300" spc="30" dirty="0">
                <a:latin typeface="Symbol"/>
                <a:cs typeface="Symbol"/>
              </a:rPr>
              <a:t></a:t>
            </a:r>
            <a:r>
              <a:rPr sz="2300" spc="-95" dirty="0">
                <a:latin typeface="Times New Roman"/>
                <a:cs typeface="Times New Roman"/>
              </a:rPr>
              <a:t> </a:t>
            </a:r>
            <a:r>
              <a:rPr sz="2300" i="1" spc="-10" dirty="0">
                <a:latin typeface="Times New Roman"/>
                <a:cs typeface="Times New Roman"/>
              </a:rPr>
              <a:t>x</a:t>
            </a:r>
            <a:r>
              <a:rPr sz="2025" spc="-15" baseline="-24691" dirty="0">
                <a:latin typeface="Times New Roman"/>
                <a:cs typeface="Times New Roman"/>
              </a:rPr>
              <a:t>0</a:t>
            </a:r>
            <a:r>
              <a:rPr sz="2025" spc="60" baseline="-24691" dirty="0">
                <a:latin typeface="Times New Roman"/>
                <a:cs typeface="Times New Roman"/>
              </a:rPr>
              <a:t> </a:t>
            </a:r>
            <a:r>
              <a:rPr sz="4575" spc="-367" baseline="-2732" dirty="0">
                <a:latin typeface="Symbol"/>
                <a:cs typeface="Symbol"/>
              </a:rPr>
              <a:t></a:t>
            </a:r>
            <a:r>
              <a:rPr sz="4575" spc="-367" baseline="-2732" dirty="0">
                <a:latin typeface="Times New Roman"/>
                <a:cs typeface="Times New Roman"/>
              </a:rPr>
              <a:t>	</a:t>
            </a:r>
            <a:r>
              <a:rPr sz="2300" spc="30" dirty="0">
                <a:latin typeface="Symbol"/>
                <a:cs typeface="Symbol"/>
              </a:rPr>
              <a:t></a:t>
            </a:r>
            <a:r>
              <a:rPr sz="2300" spc="30" dirty="0">
                <a:latin typeface="Times New Roman"/>
                <a:cs typeface="Times New Roman"/>
              </a:rPr>
              <a:t>	</a:t>
            </a:r>
            <a:r>
              <a:rPr sz="4575" spc="-367" baseline="-2732" dirty="0">
                <a:latin typeface="Symbol"/>
                <a:cs typeface="Symbol"/>
              </a:rPr>
              <a:t></a:t>
            </a:r>
            <a:r>
              <a:rPr sz="4575" spc="-735" baseline="-2732" dirty="0">
                <a:latin typeface="Times New Roman"/>
                <a:cs typeface="Times New Roman"/>
              </a:rPr>
              <a:t> </a:t>
            </a:r>
            <a:r>
              <a:rPr sz="2300" i="1" spc="20" dirty="0">
                <a:latin typeface="Times New Roman"/>
                <a:cs typeface="Times New Roman"/>
              </a:rPr>
              <a:t>x</a:t>
            </a:r>
            <a:r>
              <a:rPr sz="2300" i="1" spc="-165" dirty="0">
                <a:latin typeface="Times New Roman"/>
                <a:cs typeface="Times New Roman"/>
              </a:rPr>
              <a:t> </a:t>
            </a:r>
            <a:r>
              <a:rPr sz="2300" spc="30" dirty="0">
                <a:latin typeface="Symbol"/>
                <a:cs typeface="Symbol"/>
              </a:rPr>
              <a:t></a:t>
            </a:r>
            <a:r>
              <a:rPr sz="2300" spc="-90" dirty="0">
                <a:latin typeface="Times New Roman"/>
                <a:cs typeface="Times New Roman"/>
              </a:rPr>
              <a:t> </a:t>
            </a:r>
            <a:r>
              <a:rPr sz="2300" i="1" spc="-10" dirty="0">
                <a:latin typeface="Times New Roman"/>
                <a:cs typeface="Times New Roman"/>
              </a:rPr>
              <a:t>x</a:t>
            </a:r>
            <a:r>
              <a:rPr sz="2025" spc="-15" baseline="-24691" dirty="0">
                <a:latin typeface="Times New Roman"/>
                <a:cs typeface="Times New Roman"/>
              </a:rPr>
              <a:t>0</a:t>
            </a:r>
            <a:r>
              <a:rPr sz="2025" spc="52" baseline="-24691" dirty="0">
                <a:latin typeface="Times New Roman"/>
                <a:cs typeface="Times New Roman"/>
              </a:rPr>
              <a:t> </a:t>
            </a:r>
            <a:r>
              <a:rPr sz="4575" spc="-367" baseline="-2732" dirty="0">
                <a:latin typeface="Symbol"/>
                <a:cs typeface="Symbol"/>
              </a:rPr>
              <a:t></a:t>
            </a:r>
            <a:r>
              <a:rPr sz="4575" spc="-367" baseline="-2732" dirty="0">
                <a:latin typeface="Times New Roman"/>
                <a:cs typeface="Times New Roman"/>
              </a:rPr>
              <a:t>	</a:t>
            </a:r>
            <a:r>
              <a:rPr sz="2300" spc="30" dirty="0">
                <a:latin typeface="Symbol"/>
                <a:cs typeface="Symbol"/>
              </a:rPr>
              <a:t>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61875" y="3151683"/>
            <a:ext cx="292829" cy="2990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5091" y="3854577"/>
            <a:ext cx="7875905" cy="126047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12420" marR="30480" indent="-274320">
              <a:lnSpc>
                <a:spcPct val="93100"/>
              </a:lnSpc>
              <a:spcBef>
                <a:spcPts val="32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312420" algn="l"/>
                <a:tab pos="1889125" algn="l"/>
                <a:tab pos="2767330" algn="l"/>
                <a:tab pos="5285105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power series created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this way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then </a:t>
            </a:r>
            <a:r>
              <a:rPr sz="2700" spc="-10" dirty="0">
                <a:latin typeface="Georgia"/>
                <a:cs typeface="Georgia"/>
              </a:rPr>
              <a:t>called </a:t>
            </a:r>
            <a:r>
              <a:rPr sz="4050" spc="-15" baseline="2057" dirty="0">
                <a:latin typeface="Georgia"/>
                <a:cs typeface="Georgia"/>
              </a:rPr>
              <a:t> </a:t>
            </a:r>
            <a:r>
              <a:rPr sz="4050" spc="-7" baseline="2057" dirty="0">
                <a:latin typeface="Georgia"/>
                <a:cs typeface="Georgia"/>
              </a:rPr>
              <a:t>the </a:t>
            </a:r>
            <a:r>
              <a:rPr sz="4050" spc="-7" baseline="2057" dirty="0">
                <a:solidFill>
                  <a:srgbClr val="FF0000"/>
                </a:solidFill>
                <a:latin typeface="Georgia"/>
                <a:cs typeface="Georgia"/>
              </a:rPr>
              <a:t>Taylor series </a:t>
            </a:r>
            <a:r>
              <a:rPr sz="4050" spc="-7" baseline="2057" dirty="0">
                <a:latin typeface="Georgia"/>
                <a:cs typeface="Georgia"/>
              </a:rPr>
              <a:t>of</a:t>
            </a:r>
            <a:r>
              <a:rPr sz="4050" baseline="2057" dirty="0">
                <a:latin typeface="Georgia"/>
                <a:cs typeface="Georgia"/>
              </a:rPr>
              <a:t> </a:t>
            </a:r>
            <a:r>
              <a:rPr sz="4050" spc="-7" baseline="2057" dirty="0">
                <a:latin typeface="Georgia"/>
                <a:cs typeface="Georgia"/>
              </a:rPr>
              <a:t>the</a:t>
            </a:r>
            <a:r>
              <a:rPr sz="4050" spc="7" baseline="2057" dirty="0">
                <a:latin typeface="Georgia"/>
                <a:cs typeface="Georgia"/>
              </a:rPr>
              <a:t> </a:t>
            </a:r>
            <a:r>
              <a:rPr sz="4050" spc="-7" baseline="2057" dirty="0">
                <a:latin typeface="Georgia"/>
                <a:cs typeface="Georgia"/>
              </a:rPr>
              <a:t>function	</a:t>
            </a:r>
            <a:r>
              <a:rPr sz="2350" i="1" spc="5" dirty="0">
                <a:latin typeface="Times New Roman"/>
                <a:cs typeface="Times New Roman"/>
              </a:rPr>
              <a:t>f </a:t>
            </a:r>
            <a:r>
              <a:rPr sz="4650" spc="-382" baseline="-2688" dirty="0">
                <a:latin typeface="Symbol"/>
                <a:cs typeface="Symbol"/>
              </a:rPr>
              <a:t></a:t>
            </a:r>
            <a:r>
              <a:rPr sz="4650" spc="-382" baseline="-2688" dirty="0">
                <a:latin typeface="Times New Roman"/>
                <a:cs typeface="Times New Roman"/>
              </a:rPr>
              <a:t> </a:t>
            </a:r>
            <a:r>
              <a:rPr sz="2350" i="1" spc="-25" dirty="0">
                <a:latin typeface="Times New Roman"/>
                <a:cs typeface="Times New Roman"/>
              </a:rPr>
              <a:t>x</a:t>
            </a:r>
            <a:r>
              <a:rPr sz="4650" spc="-37" baseline="-2688" dirty="0">
                <a:latin typeface="Symbol"/>
                <a:cs typeface="Symbol"/>
              </a:rPr>
              <a:t></a:t>
            </a:r>
            <a:r>
              <a:rPr sz="4650" spc="-37" baseline="-2688" dirty="0">
                <a:latin typeface="Times New Roman"/>
                <a:cs typeface="Times New Roman"/>
              </a:rPr>
              <a:t> </a:t>
            </a:r>
            <a:r>
              <a:rPr sz="4050" baseline="2057" dirty="0">
                <a:latin typeface="Georgia"/>
                <a:cs typeface="Georgia"/>
              </a:rPr>
              <a:t>. A </a:t>
            </a:r>
            <a:r>
              <a:rPr sz="4050" spc="-7" baseline="2057" dirty="0">
                <a:latin typeface="Georgia"/>
                <a:cs typeface="Georgia"/>
              </a:rPr>
              <a:t>Taylor </a:t>
            </a:r>
            <a:r>
              <a:rPr sz="2700" spc="-5" dirty="0">
                <a:latin typeface="Georgia"/>
                <a:cs typeface="Georgia"/>
              </a:rPr>
              <a:t> series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for	</a:t>
            </a:r>
            <a:r>
              <a:rPr sz="3600" i="1" spc="-22" baseline="-6944" dirty="0">
                <a:latin typeface="Times New Roman"/>
                <a:cs typeface="Times New Roman"/>
              </a:rPr>
              <a:t>x</a:t>
            </a:r>
            <a:r>
              <a:rPr sz="2100" spc="-22" baseline="-35714" dirty="0">
                <a:latin typeface="Times New Roman"/>
                <a:cs typeface="Times New Roman"/>
              </a:rPr>
              <a:t>0 </a:t>
            </a:r>
            <a:r>
              <a:rPr sz="2100" spc="150" baseline="-35714" dirty="0">
                <a:latin typeface="Times New Roman"/>
                <a:cs typeface="Times New Roman"/>
              </a:rPr>
              <a:t> </a:t>
            </a:r>
            <a:r>
              <a:rPr sz="3600" spc="37" baseline="-6944" dirty="0">
                <a:latin typeface="Symbol"/>
                <a:cs typeface="Symbol"/>
              </a:rPr>
              <a:t></a:t>
            </a:r>
            <a:r>
              <a:rPr sz="3600" spc="-142" baseline="-6944" dirty="0">
                <a:latin typeface="Times New Roman"/>
                <a:cs typeface="Times New Roman"/>
              </a:rPr>
              <a:t> </a:t>
            </a:r>
            <a:r>
              <a:rPr sz="3600" spc="30" baseline="-6944" dirty="0">
                <a:latin typeface="Times New Roman"/>
                <a:cs typeface="Times New Roman"/>
              </a:rPr>
              <a:t>0	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called </a:t>
            </a:r>
            <a:r>
              <a:rPr sz="2700" spc="-5" dirty="0">
                <a:solidFill>
                  <a:srgbClr val="FF0000"/>
                </a:solidFill>
                <a:latin typeface="Georgia"/>
                <a:cs typeface="Georgia"/>
              </a:rPr>
              <a:t>MacLaurin</a:t>
            </a:r>
            <a:r>
              <a:rPr sz="2700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Georgia"/>
                <a:cs typeface="Georgia"/>
              </a:rPr>
              <a:t>series</a:t>
            </a:r>
            <a:r>
              <a:rPr sz="2700" spc="-5" dirty="0">
                <a:latin typeface="Georgia"/>
                <a:cs typeface="Georgia"/>
              </a:rPr>
              <a:t>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2D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712</Words>
  <Application>Microsoft Office PowerPoint</Application>
  <PresentationFormat>On-screen Show (4:3)</PresentationFormat>
  <Paragraphs>209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APPLICATION OF PARTIAL  DIFFERENTIATION</vt:lpstr>
      <vt:lpstr>Tangent Planes and  Linear Approximations</vt:lpstr>
      <vt:lpstr>Tangent Planes and  Linear Approximations</vt:lpstr>
      <vt:lpstr>LINEAR APPROXIMATION AND  LINEARIZATION</vt:lpstr>
      <vt:lpstr>LINEAR APPROXIMATION AND  LINEARIZATION</vt:lpstr>
      <vt:lpstr>LINEAR APPROXIMATION AND  LINEARIZATION</vt:lpstr>
      <vt:lpstr>LINEAR APPROXIMATION AND  LINEARIZATION</vt:lpstr>
      <vt:lpstr>TAYLOR’s EXPANSIONS</vt:lpstr>
      <vt:lpstr>TAYLOR’s EXPANSIONS</vt:lpstr>
      <vt:lpstr>TAYLOR’s EXPANSIONS</vt:lpstr>
      <vt:lpstr>TAYLOR’s EXPANSIONS</vt:lpstr>
      <vt:lpstr>TAYLOR’s EXPANSIONS</vt:lpstr>
      <vt:lpstr>TAYLOR’s EXPANSIONS</vt:lpstr>
      <vt:lpstr>TAYLOR’s EXPANSIONS</vt:lpstr>
      <vt:lpstr>Maxima and Minima</vt:lpstr>
      <vt:lpstr>Maxima and Minima</vt:lpstr>
      <vt:lpstr>Maxima and Minima</vt:lpstr>
      <vt:lpstr>Maxima and Minima</vt:lpstr>
      <vt:lpstr>Maxima and Minima</vt:lpstr>
      <vt:lpstr>LAGRANGE METHOD</vt:lpstr>
      <vt:lpstr>LAGRANGE METHOD</vt:lpstr>
      <vt:lpstr>LAGRANGE METHOD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PARTIAL  DIFFERENTIATION</dc:title>
  <dcterms:created xsi:type="dcterms:W3CDTF">2019-06-08T07:51:43Z</dcterms:created>
  <dcterms:modified xsi:type="dcterms:W3CDTF">2019-06-08T07:54:07Z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2019-06-08T00:00:00Z</vt:filetime>
  </property>
</Properties>
</file>