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4"/>
  </p:notesMasterIdLst>
  <p:sldIdLst>
    <p:sldId id="256" r:id="rId2"/>
    <p:sldId id="257" r:id="rId3"/>
    <p:sldId id="258" r:id="rId4"/>
    <p:sldId id="260" r:id="rId5"/>
    <p:sldId id="261" r:id="rId6"/>
    <p:sldId id="262" r:id="rId7"/>
    <p:sldId id="263" r:id="rId8"/>
    <p:sldId id="264" r:id="rId9"/>
    <p:sldId id="259" r:id="rId10"/>
    <p:sldId id="265"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9CB8A2B-488C-433E-A55B-4C210546B6B2}" type="datetimeFigureOut">
              <a:rPr lang="en-US" smtClean="0"/>
              <a:t>6/10/2019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17B759F-516E-479F-8233-1E6D40B7DF0B}" type="slidenum">
              <a:rPr lang="en-US" smtClean="0"/>
              <a:t>‹#›</a:t>
            </a:fld>
            <a:endParaRPr lang="en-US"/>
          </a:p>
        </p:txBody>
      </p:sp>
    </p:spTree>
    <p:extLst>
      <p:ext uri="{BB962C8B-B14F-4D97-AF65-F5344CB8AC3E}">
        <p14:creationId xmlns:p14="http://schemas.microsoft.com/office/powerpoint/2010/main" val="1741800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17B759F-516E-479F-8233-1E6D40B7DF0B}" type="slidenum">
              <a:rPr lang="en-US" smtClean="0"/>
              <a:t>1</a:t>
            </a:fld>
            <a:endParaRPr lang="en-US"/>
          </a:p>
        </p:txBody>
      </p:sp>
    </p:spTree>
    <p:extLst>
      <p:ext uri="{BB962C8B-B14F-4D97-AF65-F5344CB8AC3E}">
        <p14:creationId xmlns:p14="http://schemas.microsoft.com/office/powerpoint/2010/main" val="88053756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4B5F761-8854-4C06-904F-FD1E848C86FA}" type="datetime1">
              <a:rPr lang="en-US" smtClean="0"/>
              <a:t>6/10/2019</a:t>
            </a:fld>
            <a:endParaRPr lang="en-US" dirty="0"/>
          </a:p>
        </p:txBody>
      </p:sp>
      <p:sp>
        <p:nvSpPr>
          <p:cNvPr id="5" name="Footer Placeholder 4"/>
          <p:cNvSpPr>
            <a:spLocks noGrp="1"/>
          </p:cNvSpPr>
          <p:nvPr>
            <p:ph type="ftr" sz="quarter" idx="11"/>
          </p:nvPr>
        </p:nvSpPr>
        <p:spPr/>
        <p:txBody>
          <a:bodyPr/>
          <a:lstStyle/>
          <a:p>
            <a:r>
              <a:rPr lang="en-US" smtClean="0"/>
              <a:t>comp/honours/comp applications</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444A60-1A56-4BEE-AF52-2A5D5625A6D1}" type="datetime1">
              <a:rPr lang="en-US" smtClean="0"/>
              <a:t>6/10/2019</a:t>
            </a:fld>
            <a:endParaRPr lang="en-US" dirty="0"/>
          </a:p>
        </p:txBody>
      </p:sp>
      <p:sp>
        <p:nvSpPr>
          <p:cNvPr id="6" name="Footer Placeholder 5"/>
          <p:cNvSpPr>
            <a:spLocks noGrp="1"/>
          </p:cNvSpPr>
          <p:nvPr>
            <p:ph type="ftr" sz="quarter" idx="11"/>
          </p:nvPr>
        </p:nvSpPr>
        <p:spPr/>
        <p:txBody>
          <a:bodyPr/>
          <a:lstStyle/>
          <a:p>
            <a:r>
              <a:rPr lang="en-US" smtClean="0"/>
              <a:t>comp/honours/comp applications</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0DBEFBE-23DC-4DE4-8688-AAF3135AB410}" type="datetime1">
              <a:rPr lang="en-US" smtClean="0"/>
              <a:t>6/10/2019</a:t>
            </a:fld>
            <a:endParaRPr lang="en-US" dirty="0"/>
          </a:p>
        </p:txBody>
      </p:sp>
      <p:sp>
        <p:nvSpPr>
          <p:cNvPr id="6" name="Footer Placeholder 5"/>
          <p:cNvSpPr>
            <a:spLocks noGrp="1"/>
          </p:cNvSpPr>
          <p:nvPr>
            <p:ph type="ftr" sz="quarter" idx="11"/>
          </p:nvPr>
        </p:nvSpPr>
        <p:spPr/>
        <p:txBody>
          <a:bodyPr/>
          <a:lstStyle/>
          <a:p>
            <a:r>
              <a:rPr lang="en-US" smtClean="0"/>
              <a:t>comp/honours/comp applications</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60EBEB-A9DF-4938-A2C4-05450DA8E416}" type="datetime1">
              <a:rPr lang="en-US" smtClean="0"/>
              <a:t>6/10/2019</a:t>
            </a:fld>
            <a:endParaRPr lang="en-US" dirty="0"/>
          </a:p>
        </p:txBody>
      </p:sp>
      <p:sp>
        <p:nvSpPr>
          <p:cNvPr id="6" name="Footer Placeholder 5"/>
          <p:cNvSpPr>
            <a:spLocks noGrp="1"/>
          </p:cNvSpPr>
          <p:nvPr>
            <p:ph type="ftr" sz="quarter" idx="11"/>
          </p:nvPr>
        </p:nvSpPr>
        <p:spPr/>
        <p:txBody>
          <a:bodyPr/>
          <a:lstStyle/>
          <a:p>
            <a:r>
              <a:rPr lang="en-US" smtClean="0"/>
              <a:t>comp/honours/comp applications</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BDEC84-BDD5-4E37-854C-610167AEC322}" type="datetime1">
              <a:rPr lang="en-US" smtClean="0"/>
              <a:t>6/10/2019</a:t>
            </a:fld>
            <a:endParaRPr lang="en-US" dirty="0"/>
          </a:p>
        </p:txBody>
      </p:sp>
      <p:sp>
        <p:nvSpPr>
          <p:cNvPr id="6" name="Footer Placeholder 5"/>
          <p:cNvSpPr>
            <a:spLocks noGrp="1"/>
          </p:cNvSpPr>
          <p:nvPr>
            <p:ph type="ftr" sz="quarter" idx="11"/>
          </p:nvPr>
        </p:nvSpPr>
        <p:spPr/>
        <p:txBody>
          <a:bodyPr/>
          <a:lstStyle/>
          <a:p>
            <a:r>
              <a:rPr lang="en-US" smtClean="0"/>
              <a:t>comp/honours/comp applications</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AF94E46A-9D90-4C07-8AB8-A88517CCFBEE}" type="datetime1">
              <a:rPr lang="en-US" smtClean="0"/>
              <a:t>6/10/2019</a:t>
            </a:fld>
            <a:endParaRPr lang="en-US" dirty="0"/>
          </a:p>
        </p:txBody>
      </p:sp>
      <p:sp>
        <p:nvSpPr>
          <p:cNvPr id="4" name="Footer Placeholder 3"/>
          <p:cNvSpPr>
            <a:spLocks noGrp="1"/>
          </p:cNvSpPr>
          <p:nvPr>
            <p:ph type="ftr" sz="quarter" idx="11"/>
          </p:nvPr>
        </p:nvSpPr>
        <p:spPr/>
        <p:txBody>
          <a:bodyPr/>
          <a:lstStyle/>
          <a:p>
            <a:r>
              <a:rPr lang="en-US" smtClean="0"/>
              <a:t>comp/honours/comp applications</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E04D39FF-6DA2-42B1-948D-D9A5369E9F83}" type="datetime1">
              <a:rPr lang="en-US" smtClean="0"/>
              <a:t>6/10/2019</a:t>
            </a:fld>
            <a:endParaRPr lang="en-US" dirty="0"/>
          </a:p>
        </p:txBody>
      </p:sp>
      <p:sp>
        <p:nvSpPr>
          <p:cNvPr id="4" name="Footer Placeholder 3"/>
          <p:cNvSpPr>
            <a:spLocks noGrp="1"/>
          </p:cNvSpPr>
          <p:nvPr>
            <p:ph type="ftr" sz="quarter" idx="11"/>
          </p:nvPr>
        </p:nvSpPr>
        <p:spPr/>
        <p:txBody>
          <a:bodyPr/>
          <a:lstStyle/>
          <a:p>
            <a:r>
              <a:rPr lang="en-US" smtClean="0"/>
              <a:t>comp/honours/comp applications</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D3E6CE3-280F-4244-A58F-A446177ABE42}" type="datetime1">
              <a:rPr lang="en-US" smtClean="0"/>
              <a:t>6/10/2019</a:t>
            </a:fld>
            <a:endParaRPr lang="en-US" dirty="0"/>
          </a:p>
        </p:txBody>
      </p:sp>
      <p:sp>
        <p:nvSpPr>
          <p:cNvPr id="5" name="Footer Placeholder 4"/>
          <p:cNvSpPr>
            <a:spLocks noGrp="1"/>
          </p:cNvSpPr>
          <p:nvPr>
            <p:ph type="ftr" sz="quarter" idx="11"/>
          </p:nvPr>
        </p:nvSpPr>
        <p:spPr/>
        <p:txBody>
          <a:bodyPr/>
          <a:lstStyle/>
          <a:p>
            <a:r>
              <a:rPr lang="en-US" smtClean="0"/>
              <a:t>comp/honours/comp applications</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smtClean="0"/>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EB1909B-D01D-468F-9F1C-AEE3536C4101}" type="datetime1">
              <a:rPr lang="en-US" smtClean="0"/>
              <a:t>6/10/2019</a:t>
            </a:fld>
            <a:endParaRPr lang="en-US" dirty="0"/>
          </a:p>
        </p:txBody>
      </p:sp>
      <p:sp>
        <p:nvSpPr>
          <p:cNvPr id="5" name="Footer Placeholder 4"/>
          <p:cNvSpPr>
            <a:spLocks noGrp="1"/>
          </p:cNvSpPr>
          <p:nvPr>
            <p:ph type="ftr" sz="quarter" idx="11"/>
          </p:nvPr>
        </p:nvSpPr>
        <p:spPr/>
        <p:txBody>
          <a:bodyPr/>
          <a:lstStyle/>
          <a:p>
            <a:r>
              <a:rPr lang="en-US" smtClean="0"/>
              <a:t>comp/honours/comp applications</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4545417-411C-4D7F-B40B-268E2CBD4E5C}" type="datetime1">
              <a:rPr lang="en-US" smtClean="0"/>
              <a:t>6/10/2019</a:t>
            </a:fld>
            <a:endParaRPr lang="en-US" dirty="0"/>
          </a:p>
        </p:txBody>
      </p:sp>
      <p:sp>
        <p:nvSpPr>
          <p:cNvPr id="5" name="Footer Placeholder 4"/>
          <p:cNvSpPr>
            <a:spLocks noGrp="1"/>
          </p:cNvSpPr>
          <p:nvPr>
            <p:ph type="ftr" sz="quarter" idx="11"/>
          </p:nvPr>
        </p:nvSpPr>
        <p:spPr/>
        <p:txBody>
          <a:bodyPr/>
          <a:lstStyle/>
          <a:p>
            <a:r>
              <a:rPr lang="en-US" smtClean="0"/>
              <a:t>comp/honours/comp applications</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EF5545-2EC7-466E-8740-7EC6D54E4F6C}" type="datetime1">
              <a:rPr lang="en-US" smtClean="0"/>
              <a:t>6/10/2019</a:t>
            </a:fld>
            <a:endParaRPr lang="en-US" dirty="0"/>
          </a:p>
        </p:txBody>
      </p:sp>
      <p:sp>
        <p:nvSpPr>
          <p:cNvPr id="5" name="Footer Placeholder 4"/>
          <p:cNvSpPr>
            <a:spLocks noGrp="1"/>
          </p:cNvSpPr>
          <p:nvPr>
            <p:ph type="ftr" sz="quarter" idx="11"/>
          </p:nvPr>
        </p:nvSpPr>
        <p:spPr/>
        <p:txBody>
          <a:bodyPr/>
          <a:lstStyle/>
          <a:p>
            <a:r>
              <a:rPr lang="en-US" smtClean="0"/>
              <a:t>comp/honours/comp applications</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BCDB9B-7E00-458B-A8E9-EAA8257174F5}" type="datetime1">
              <a:rPr lang="en-US" smtClean="0"/>
              <a:t>6/10/2019</a:t>
            </a:fld>
            <a:endParaRPr lang="en-US" dirty="0"/>
          </a:p>
        </p:txBody>
      </p:sp>
      <p:sp>
        <p:nvSpPr>
          <p:cNvPr id="6" name="Footer Placeholder 5"/>
          <p:cNvSpPr>
            <a:spLocks noGrp="1"/>
          </p:cNvSpPr>
          <p:nvPr>
            <p:ph type="ftr" sz="quarter" idx="11"/>
          </p:nvPr>
        </p:nvSpPr>
        <p:spPr/>
        <p:txBody>
          <a:bodyPr/>
          <a:lstStyle/>
          <a:p>
            <a:r>
              <a:rPr lang="en-US" smtClean="0"/>
              <a:t>comp/honours/comp applications</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E9C5672-7CA2-4733-B056-2EC140DB8AB2}" type="datetime1">
              <a:rPr lang="en-US" smtClean="0"/>
              <a:t>6/10/2019</a:t>
            </a:fld>
            <a:endParaRPr lang="en-US" dirty="0"/>
          </a:p>
        </p:txBody>
      </p:sp>
      <p:sp>
        <p:nvSpPr>
          <p:cNvPr id="8" name="Footer Placeholder 7"/>
          <p:cNvSpPr>
            <a:spLocks noGrp="1"/>
          </p:cNvSpPr>
          <p:nvPr>
            <p:ph type="ftr" sz="quarter" idx="11"/>
          </p:nvPr>
        </p:nvSpPr>
        <p:spPr/>
        <p:txBody>
          <a:bodyPr/>
          <a:lstStyle/>
          <a:p>
            <a:r>
              <a:rPr lang="en-US" smtClean="0"/>
              <a:t>comp/honours/comp applications</a:t>
            </a:r>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E963FA5-AD3F-4D2C-B843-62EB851D0F25}" type="datetime1">
              <a:rPr lang="en-US" smtClean="0"/>
              <a:t>6/10/2019</a:t>
            </a:fld>
            <a:endParaRPr lang="en-US" dirty="0"/>
          </a:p>
        </p:txBody>
      </p:sp>
      <p:sp>
        <p:nvSpPr>
          <p:cNvPr id="4" name="Footer Placeholder 3"/>
          <p:cNvSpPr>
            <a:spLocks noGrp="1"/>
          </p:cNvSpPr>
          <p:nvPr>
            <p:ph type="ftr" sz="quarter" idx="11"/>
          </p:nvPr>
        </p:nvSpPr>
        <p:spPr/>
        <p:txBody>
          <a:bodyPr/>
          <a:lstStyle/>
          <a:p>
            <a:r>
              <a:rPr lang="en-US" smtClean="0"/>
              <a:t>comp/honours/comp applications</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1CDD8B40-263C-46EC-A069-2F045C57E8D9}" type="datetime1">
              <a:rPr lang="en-US" smtClean="0"/>
              <a:t>6/10/2019</a:t>
            </a:fld>
            <a:endParaRPr lang="en-US" dirty="0"/>
          </a:p>
        </p:txBody>
      </p:sp>
      <p:sp>
        <p:nvSpPr>
          <p:cNvPr id="3" name="Footer Placeholder 2"/>
          <p:cNvSpPr>
            <a:spLocks noGrp="1"/>
          </p:cNvSpPr>
          <p:nvPr>
            <p:ph type="ftr" sz="quarter" idx="11"/>
          </p:nvPr>
        </p:nvSpPr>
        <p:spPr/>
        <p:txBody>
          <a:bodyPr/>
          <a:lstStyle/>
          <a:p>
            <a:r>
              <a:rPr lang="en-US" smtClean="0"/>
              <a:t>comp/honours/comp applications</a:t>
            </a:r>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smtClean="0"/>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BC9F17-842C-48AC-A2D5-AF3F8979213D}" type="datetime1">
              <a:rPr lang="en-US" smtClean="0"/>
              <a:t>6/10/2019</a:t>
            </a:fld>
            <a:endParaRPr lang="en-US" dirty="0"/>
          </a:p>
        </p:txBody>
      </p:sp>
      <p:sp>
        <p:nvSpPr>
          <p:cNvPr id="6" name="Footer Placeholder 5"/>
          <p:cNvSpPr>
            <a:spLocks noGrp="1"/>
          </p:cNvSpPr>
          <p:nvPr>
            <p:ph type="ftr" sz="quarter" idx="11"/>
          </p:nvPr>
        </p:nvSpPr>
        <p:spPr/>
        <p:txBody>
          <a:bodyPr/>
          <a:lstStyle/>
          <a:p>
            <a:r>
              <a:rPr lang="en-US" smtClean="0"/>
              <a:t>comp/honours/comp applications</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C8B09E5-1DC4-4E65-B445-BDEF8A8CFD01}" type="datetime1">
              <a:rPr lang="en-US" smtClean="0"/>
              <a:t>6/10/2019</a:t>
            </a:fld>
            <a:endParaRPr lang="en-US" dirty="0"/>
          </a:p>
        </p:txBody>
      </p:sp>
      <p:sp>
        <p:nvSpPr>
          <p:cNvPr id="6" name="Footer Placeholder 5"/>
          <p:cNvSpPr>
            <a:spLocks noGrp="1"/>
          </p:cNvSpPr>
          <p:nvPr>
            <p:ph type="ftr" sz="quarter" idx="11"/>
          </p:nvPr>
        </p:nvSpPr>
        <p:spPr/>
        <p:txBody>
          <a:bodyPr/>
          <a:lstStyle/>
          <a:p>
            <a:r>
              <a:rPr lang="en-US" smtClean="0"/>
              <a:t>comp/honours/comp applications</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AE38415C-9408-4D33-BC19-98D01056B20F}" type="datetime1">
              <a:rPr lang="en-US" smtClean="0"/>
              <a:t>6/10/2019</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r>
              <a:rPr lang="en-US" smtClean="0"/>
              <a:t>comp/honours/comp applications</a:t>
            </a:r>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hdr="0" dt="0"/>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51012" y="1300785"/>
            <a:ext cx="8689976" cy="1210595"/>
          </a:xfrm>
        </p:spPr>
        <p:txBody>
          <a:bodyPr/>
          <a:lstStyle/>
          <a:p>
            <a:r>
              <a:rPr lang="en-US" b="1" dirty="0" err="1" smtClean="0">
                <a:effectLst>
                  <a:outerShdw blurRad="38100" dist="38100" dir="2700000" algn="tl">
                    <a:srgbClr val="000000">
                      <a:alpha val="43137"/>
                    </a:srgbClr>
                  </a:outerShdw>
                </a:effectLst>
              </a:rPr>
              <a:t>Mis</a:t>
            </a:r>
            <a:r>
              <a:rPr lang="en-US" b="1" dirty="0" smtClean="0">
                <a:effectLst>
                  <a:outerShdw blurRad="38100" dist="38100" dir="2700000" algn="tl">
                    <a:srgbClr val="000000">
                      <a:alpha val="43137"/>
                    </a:srgbClr>
                  </a:outerShdw>
                </a:effectLst>
              </a:rPr>
              <a:t> Unit - iv</a:t>
            </a:r>
            <a:endParaRPr lang="en-US" b="1" dirty="0">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1751012" y="2807594"/>
            <a:ext cx="8689976" cy="2450205"/>
          </a:xfrm>
        </p:spPr>
        <p:txBody>
          <a:bodyPr>
            <a:normAutofit/>
          </a:bodyPr>
          <a:lstStyle/>
          <a:p>
            <a:r>
              <a:rPr lang="en-US" sz="4000" b="1" dirty="0">
                <a:solidFill>
                  <a:schemeClr val="tx1"/>
                </a:solidFill>
                <a:effectLst>
                  <a:outerShdw blurRad="38100" dist="38100" dir="2700000" algn="tl">
                    <a:srgbClr val="000000">
                      <a:alpha val="43137"/>
                    </a:srgbClr>
                  </a:outerShdw>
                </a:effectLst>
                <a:latin typeface="Algerian" panose="04020705040A02060702" pitchFamily="82" charset="0"/>
              </a:rPr>
              <a:t>System </a:t>
            </a:r>
            <a:r>
              <a:rPr lang="en-US" sz="4000" b="1" dirty="0" smtClean="0">
                <a:solidFill>
                  <a:schemeClr val="tx1"/>
                </a:solidFill>
                <a:effectLst>
                  <a:outerShdw blurRad="38100" dist="38100" dir="2700000" algn="tl">
                    <a:srgbClr val="000000">
                      <a:alpha val="43137"/>
                    </a:srgbClr>
                  </a:outerShdw>
                </a:effectLst>
                <a:latin typeface="Algerian" panose="04020705040A02060702" pitchFamily="82" charset="0"/>
              </a:rPr>
              <a:t>development </a:t>
            </a:r>
            <a:r>
              <a:rPr lang="en-US" sz="4000" b="1" dirty="0">
                <a:solidFill>
                  <a:schemeClr val="tx1"/>
                </a:solidFill>
                <a:effectLst>
                  <a:outerShdw blurRad="38100" dist="38100" dir="2700000" algn="tl">
                    <a:srgbClr val="000000">
                      <a:alpha val="43137"/>
                    </a:srgbClr>
                  </a:outerShdw>
                </a:effectLst>
                <a:latin typeface="Algerian" panose="04020705040A02060702" pitchFamily="82" charset="0"/>
              </a:rPr>
              <a:t>life </a:t>
            </a:r>
            <a:r>
              <a:rPr lang="en-US" sz="4000" b="1" dirty="0" smtClean="0">
                <a:solidFill>
                  <a:schemeClr val="tx1"/>
                </a:solidFill>
                <a:effectLst>
                  <a:outerShdw blurRad="38100" dist="38100" dir="2700000" algn="tl">
                    <a:srgbClr val="000000">
                      <a:alpha val="43137"/>
                    </a:srgbClr>
                  </a:outerShdw>
                </a:effectLst>
                <a:latin typeface="Algerian" panose="04020705040A02060702" pitchFamily="82" charset="0"/>
              </a:rPr>
              <a:t>cycle (</a:t>
            </a:r>
            <a:r>
              <a:rPr lang="en-US" sz="4000" b="1" dirty="0" err="1" smtClean="0">
                <a:solidFill>
                  <a:schemeClr val="tx1"/>
                </a:solidFill>
                <a:effectLst>
                  <a:outerShdw blurRad="38100" dist="38100" dir="2700000" algn="tl">
                    <a:srgbClr val="000000">
                      <a:alpha val="43137"/>
                    </a:srgbClr>
                  </a:outerShdw>
                </a:effectLst>
                <a:latin typeface="Algerian" panose="04020705040A02060702" pitchFamily="82" charset="0"/>
              </a:rPr>
              <a:t>sdlc</a:t>
            </a:r>
            <a:r>
              <a:rPr lang="en-US" sz="4000" b="1" dirty="0" smtClean="0">
                <a:solidFill>
                  <a:schemeClr val="tx1"/>
                </a:solidFill>
                <a:effectLst>
                  <a:outerShdw blurRad="38100" dist="38100" dir="2700000" algn="tl">
                    <a:srgbClr val="000000">
                      <a:alpha val="43137"/>
                    </a:srgbClr>
                  </a:outerShdw>
                </a:effectLst>
                <a:latin typeface="Algerian" panose="04020705040A02060702" pitchFamily="82" charset="0"/>
              </a:rPr>
              <a:t>)</a:t>
            </a:r>
            <a:endParaRPr lang="en-US" sz="4000" b="1" dirty="0">
              <a:solidFill>
                <a:schemeClr val="tx1"/>
              </a:solidFill>
              <a:effectLst>
                <a:outerShdw blurRad="38100" dist="38100" dir="2700000" algn="tl">
                  <a:srgbClr val="000000">
                    <a:alpha val="43137"/>
                  </a:srgbClr>
                </a:outerShdw>
              </a:effectLst>
              <a:latin typeface="Algerian" panose="04020705040A02060702" pitchFamily="82" charset="0"/>
            </a:endParaRPr>
          </a:p>
        </p:txBody>
      </p:sp>
      <p:sp>
        <p:nvSpPr>
          <p:cNvPr id="4" name="Footer Placeholder 3"/>
          <p:cNvSpPr>
            <a:spLocks noGrp="1"/>
          </p:cNvSpPr>
          <p:nvPr>
            <p:ph type="ftr" sz="quarter" idx="11"/>
          </p:nvPr>
        </p:nvSpPr>
        <p:spPr/>
        <p:txBody>
          <a:bodyPr/>
          <a:lstStyle/>
          <a:p>
            <a:r>
              <a:rPr lang="en-US" smtClean="0"/>
              <a:t>comp/honours/comp applications</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1</a:t>
            </a:fld>
            <a:endParaRPr lang="en-US" dirty="0"/>
          </a:p>
        </p:txBody>
      </p:sp>
    </p:spTree>
    <p:extLst>
      <p:ext uri="{BB962C8B-B14F-4D97-AF65-F5344CB8AC3E}">
        <p14:creationId xmlns:p14="http://schemas.microsoft.com/office/powerpoint/2010/main" val="34514741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11368" y="671315"/>
            <a:ext cx="8551572" cy="5386090"/>
          </a:xfrm>
          <a:prstGeom prst="rect">
            <a:avLst/>
          </a:prstGeom>
        </p:spPr>
        <p:txBody>
          <a:bodyPr wrap="square">
            <a:spAutoFit/>
          </a:bodyPr>
          <a:lstStyle/>
          <a:p>
            <a:pPr algn="ctr"/>
            <a:r>
              <a:rPr lang="en-US" sz="2800" b="1" dirty="0" smtClean="0"/>
              <a:t>Phase 5</a:t>
            </a:r>
          </a:p>
          <a:p>
            <a:pPr algn="ctr"/>
            <a:endParaRPr lang="en-US" sz="2800" b="1" dirty="0" smtClean="0"/>
          </a:p>
          <a:p>
            <a:r>
              <a:rPr lang="en-US" sz="2800" b="1" dirty="0" smtClean="0"/>
              <a:t>5</a:t>
            </a:r>
            <a:r>
              <a:rPr lang="en-US" sz="2800" b="1" dirty="0"/>
              <a:t>. Implementation &amp; Evaluation</a:t>
            </a:r>
            <a:r>
              <a:rPr lang="en-US" sz="2800" b="1" dirty="0" smtClean="0"/>
              <a:t>:</a:t>
            </a:r>
          </a:p>
          <a:p>
            <a:endParaRPr lang="en-US" sz="2000" dirty="0"/>
          </a:p>
          <a:p>
            <a:r>
              <a:rPr lang="en-US" sz="2000" dirty="0"/>
              <a:t>This is the final phase of development. </a:t>
            </a:r>
            <a:endParaRPr lang="en-US" sz="2000" dirty="0" smtClean="0"/>
          </a:p>
          <a:p>
            <a:endParaRPr lang="en-US" sz="2000" dirty="0" smtClean="0"/>
          </a:p>
          <a:p>
            <a:r>
              <a:rPr lang="en-US" sz="2000" dirty="0" smtClean="0"/>
              <a:t>It </a:t>
            </a:r>
            <a:r>
              <a:rPr lang="en-US" sz="2000" dirty="0"/>
              <a:t>consists of installing hardware, programs, collecting data and organizing people to interact with and run the system. In this phase user actually starts using the system therefore it also involves training of users and provides friendly documentation</a:t>
            </a:r>
            <a:r>
              <a:rPr lang="en-US" sz="2000" dirty="0" smtClean="0"/>
              <a:t>.</a:t>
            </a:r>
          </a:p>
          <a:p>
            <a:endParaRPr lang="en-US" sz="2000" dirty="0"/>
          </a:p>
          <a:p>
            <a:r>
              <a:rPr lang="en-US" sz="2000" dirty="0"/>
              <a:t>Evaluation is the process of verifying the capability of a system after it put into operation to see whether it meets the objective or not. It includes response time, overall reliability and limitations user behavior</a:t>
            </a:r>
            <a:r>
              <a:rPr lang="en-US" sz="2000" dirty="0" smtClean="0"/>
              <a:t>.</a:t>
            </a:r>
          </a:p>
          <a:p>
            <a:endParaRPr lang="en-US" sz="2000" dirty="0"/>
          </a:p>
          <a:p>
            <a:endParaRPr lang="en-US" sz="2000" dirty="0"/>
          </a:p>
        </p:txBody>
      </p:sp>
      <p:sp>
        <p:nvSpPr>
          <p:cNvPr id="3" name="Footer Placeholder 2"/>
          <p:cNvSpPr>
            <a:spLocks noGrp="1"/>
          </p:cNvSpPr>
          <p:nvPr>
            <p:ph type="ftr" sz="quarter" idx="11"/>
          </p:nvPr>
        </p:nvSpPr>
        <p:spPr/>
        <p:txBody>
          <a:bodyPr/>
          <a:lstStyle/>
          <a:p>
            <a:r>
              <a:rPr lang="en-US" smtClean="0"/>
              <a:t>comp/honours/comp applications</a:t>
            </a:r>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10</a:t>
            </a:fld>
            <a:endParaRPr lang="en-US" dirty="0"/>
          </a:p>
        </p:txBody>
      </p:sp>
    </p:spTree>
    <p:extLst>
      <p:ext uri="{BB962C8B-B14F-4D97-AF65-F5344CB8AC3E}">
        <p14:creationId xmlns:p14="http://schemas.microsoft.com/office/powerpoint/2010/main" val="25456856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53791" y="850005"/>
            <a:ext cx="8641724" cy="3877985"/>
          </a:xfrm>
          <a:prstGeom prst="rect">
            <a:avLst/>
          </a:prstGeom>
        </p:spPr>
        <p:txBody>
          <a:bodyPr wrap="square">
            <a:spAutoFit/>
          </a:bodyPr>
          <a:lstStyle/>
          <a:p>
            <a:endParaRPr lang="en-US" dirty="0"/>
          </a:p>
          <a:p>
            <a:pPr algn="ctr"/>
            <a:r>
              <a:rPr lang="en-US" sz="2800" b="1" dirty="0" smtClean="0"/>
              <a:t>Phase 7</a:t>
            </a:r>
          </a:p>
          <a:p>
            <a:endParaRPr lang="en-US" dirty="0"/>
          </a:p>
          <a:p>
            <a:r>
              <a:rPr lang="en-US" sz="2800" b="1" dirty="0" smtClean="0"/>
              <a:t>Maintenance:</a:t>
            </a:r>
          </a:p>
          <a:p>
            <a:endParaRPr lang="en-US" sz="2800" b="1" dirty="0"/>
          </a:p>
          <a:p>
            <a:r>
              <a:rPr lang="en-US" dirty="0"/>
              <a:t>It is process of incorporating changes in the implemented existing system.</a:t>
            </a:r>
          </a:p>
          <a:p>
            <a:r>
              <a:rPr lang="en-US" dirty="0"/>
              <a:t> </a:t>
            </a:r>
            <a:r>
              <a:rPr lang="en-US" dirty="0" err="1"/>
              <a:t>i</a:t>
            </a:r>
            <a:r>
              <a:rPr lang="en-US" dirty="0"/>
              <a:t>. Enhancement: Adding new functions or additional capability of the system.</a:t>
            </a:r>
          </a:p>
          <a:p>
            <a:r>
              <a:rPr lang="en-US" dirty="0"/>
              <a:t> ii. Adaptation: Customizing the software to run in a new environment.</a:t>
            </a:r>
          </a:p>
          <a:p>
            <a:r>
              <a:rPr lang="en-US" dirty="0"/>
              <a:t>iii. Correction: Correcting the bugs in the existing software</a:t>
            </a:r>
            <a:r>
              <a:rPr lang="en-US" dirty="0" smtClean="0"/>
              <a:t>.</a:t>
            </a:r>
          </a:p>
          <a:p>
            <a:endParaRPr lang="en-US" dirty="0"/>
          </a:p>
          <a:p>
            <a:endParaRPr lang="en-US" dirty="0" smtClean="0"/>
          </a:p>
          <a:p>
            <a:endParaRPr lang="en-US" dirty="0"/>
          </a:p>
        </p:txBody>
      </p:sp>
      <p:sp>
        <p:nvSpPr>
          <p:cNvPr id="3" name="Footer Placeholder 2"/>
          <p:cNvSpPr>
            <a:spLocks noGrp="1"/>
          </p:cNvSpPr>
          <p:nvPr>
            <p:ph type="ftr" sz="quarter" idx="11"/>
          </p:nvPr>
        </p:nvSpPr>
        <p:spPr/>
        <p:txBody>
          <a:bodyPr/>
          <a:lstStyle/>
          <a:p>
            <a:r>
              <a:rPr lang="en-US" smtClean="0"/>
              <a:t>comp/honours/comp applications</a:t>
            </a:r>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11</a:t>
            </a:fld>
            <a:endParaRPr lang="en-US" dirty="0"/>
          </a:p>
        </p:txBody>
      </p:sp>
    </p:spTree>
    <p:extLst>
      <p:ext uri="{BB962C8B-B14F-4D97-AF65-F5344CB8AC3E}">
        <p14:creationId xmlns:p14="http://schemas.microsoft.com/office/powerpoint/2010/main" val="14707424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125733" y="2627290"/>
            <a:ext cx="2576154" cy="707886"/>
          </a:xfrm>
          <a:prstGeom prst="rect">
            <a:avLst/>
          </a:prstGeom>
          <a:noFill/>
        </p:spPr>
        <p:txBody>
          <a:bodyPr wrap="none" rtlCol="0">
            <a:spAutoFit/>
          </a:bodyPr>
          <a:lstStyle/>
          <a:p>
            <a:pPr algn="ctr"/>
            <a:r>
              <a:rPr lang="en-US" sz="4000" b="1" dirty="0" smtClean="0"/>
              <a:t>Thank you </a:t>
            </a:r>
            <a:endParaRPr lang="en-US" sz="4000" b="1" dirty="0"/>
          </a:p>
        </p:txBody>
      </p:sp>
      <p:sp>
        <p:nvSpPr>
          <p:cNvPr id="3" name="Footer Placeholder 2"/>
          <p:cNvSpPr>
            <a:spLocks noGrp="1"/>
          </p:cNvSpPr>
          <p:nvPr>
            <p:ph type="ftr" sz="quarter" idx="11"/>
          </p:nvPr>
        </p:nvSpPr>
        <p:spPr/>
        <p:txBody>
          <a:bodyPr/>
          <a:lstStyle/>
          <a:p>
            <a:r>
              <a:rPr lang="en-US" smtClean="0"/>
              <a:t>comp/honours/comp applications</a:t>
            </a:r>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12</a:t>
            </a:fld>
            <a:endParaRPr lang="en-US" dirty="0"/>
          </a:p>
        </p:txBody>
      </p:sp>
    </p:spTree>
    <p:extLst>
      <p:ext uri="{BB962C8B-B14F-4D97-AF65-F5344CB8AC3E}">
        <p14:creationId xmlns:p14="http://schemas.microsoft.com/office/powerpoint/2010/main" val="3148040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65915" y="386366"/>
            <a:ext cx="10277342" cy="4893647"/>
          </a:xfrm>
          <a:prstGeom prst="rect">
            <a:avLst/>
          </a:prstGeom>
        </p:spPr>
        <p:txBody>
          <a:bodyPr wrap="square">
            <a:spAutoFit/>
          </a:bodyPr>
          <a:lstStyle/>
          <a:p>
            <a:r>
              <a:rPr lang="en-US" sz="2400" dirty="0"/>
              <a:t>Software development lifecycle (SDLC) is a framework that defines the steps involved in the development of software. It covers the detailed plan for building, deploying and maintaining the software</a:t>
            </a:r>
            <a:r>
              <a:rPr lang="en-US" sz="2400" dirty="0" smtClean="0"/>
              <a:t>.</a:t>
            </a:r>
          </a:p>
          <a:p>
            <a:r>
              <a:rPr lang="en-US" sz="2400" dirty="0" smtClean="0"/>
              <a:t>SDLC </a:t>
            </a:r>
            <a:r>
              <a:rPr lang="en-US" sz="2400" dirty="0"/>
              <a:t>defines the complete cycle of development i.e. all the tasks involved in gathering a requirement for the maintenance of a Product</a:t>
            </a:r>
            <a:r>
              <a:rPr lang="en-US" sz="2400" dirty="0" smtClean="0"/>
              <a:t>.</a:t>
            </a:r>
          </a:p>
          <a:p>
            <a:endParaRPr lang="en-US" sz="2400" dirty="0" smtClean="0"/>
          </a:p>
          <a:p>
            <a:r>
              <a:rPr lang="en-US" sz="2400" i="1" dirty="0" smtClean="0"/>
              <a:t>There </a:t>
            </a:r>
            <a:r>
              <a:rPr lang="en-US" sz="2400" i="1" dirty="0"/>
              <a:t>are following activities involves in SDLC:-</a:t>
            </a:r>
            <a:endParaRPr lang="en-US" sz="2400" dirty="0"/>
          </a:p>
          <a:p>
            <a:r>
              <a:rPr lang="en-US" sz="2400" dirty="0"/>
              <a:t>·       Preliminary Investigation (</a:t>
            </a:r>
            <a:r>
              <a:rPr lang="en-US" sz="2000" dirty="0"/>
              <a:t>Problem</a:t>
            </a:r>
            <a:r>
              <a:rPr lang="en-US" sz="2400" dirty="0"/>
              <a:t> Identification)</a:t>
            </a:r>
          </a:p>
          <a:p>
            <a:r>
              <a:rPr lang="en-US" sz="2400" dirty="0"/>
              <a:t>·       Feasibility study</a:t>
            </a:r>
          </a:p>
          <a:p>
            <a:r>
              <a:rPr lang="en-US" sz="2400" dirty="0"/>
              <a:t>·       System analysis</a:t>
            </a:r>
          </a:p>
          <a:p>
            <a:r>
              <a:rPr lang="en-US" sz="2400" dirty="0"/>
              <a:t>·       System designing</a:t>
            </a:r>
          </a:p>
          <a:p>
            <a:r>
              <a:rPr lang="en-US" sz="2400" dirty="0"/>
              <a:t>·       Implementation &amp; Evaluation</a:t>
            </a:r>
          </a:p>
          <a:p>
            <a:r>
              <a:rPr lang="en-US" sz="2400" dirty="0"/>
              <a:t>·       </a:t>
            </a:r>
            <a:r>
              <a:rPr lang="en-US" sz="2400" dirty="0" smtClean="0"/>
              <a:t>Maintenance</a:t>
            </a:r>
          </a:p>
        </p:txBody>
      </p:sp>
      <p:sp>
        <p:nvSpPr>
          <p:cNvPr id="3" name="Footer Placeholder 2"/>
          <p:cNvSpPr>
            <a:spLocks noGrp="1"/>
          </p:cNvSpPr>
          <p:nvPr>
            <p:ph type="ftr" sz="quarter" idx="11"/>
          </p:nvPr>
        </p:nvSpPr>
        <p:spPr/>
        <p:txBody>
          <a:bodyPr/>
          <a:lstStyle/>
          <a:p>
            <a:r>
              <a:rPr lang="en-US" smtClean="0"/>
              <a:t>comp/honours/comp applications</a:t>
            </a:r>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2</a:t>
            </a:fld>
            <a:endParaRPr lang="en-US" dirty="0"/>
          </a:p>
        </p:txBody>
      </p:sp>
    </p:spTree>
    <p:extLst>
      <p:ext uri="{BB962C8B-B14F-4D97-AF65-F5344CB8AC3E}">
        <p14:creationId xmlns:p14="http://schemas.microsoft.com/office/powerpoint/2010/main" val="41259528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3124993" y="1003667"/>
            <a:ext cx="5595278" cy="5577840"/>
          </a:xfrm>
          <a:prstGeom prst="rect">
            <a:avLst/>
          </a:prstGeom>
        </p:spPr>
      </p:pic>
      <p:sp>
        <p:nvSpPr>
          <p:cNvPr id="3" name="Footer Placeholder 2"/>
          <p:cNvSpPr>
            <a:spLocks noGrp="1"/>
          </p:cNvSpPr>
          <p:nvPr>
            <p:ph type="ftr" sz="quarter" idx="11"/>
          </p:nvPr>
        </p:nvSpPr>
        <p:spPr/>
        <p:txBody>
          <a:bodyPr/>
          <a:lstStyle/>
          <a:p>
            <a:r>
              <a:rPr lang="en-US" smtClean="0"/>
              <a:t>comp/honours/comp applications</a:t>
            </a:r>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3</a:t>
            </a:fld>
            <a:endParaRPr lang="en-US" dirty="0"/>
          </a:p>
        </p:txBody>
      </p:sp>
    </p:spTree>
    <p:extLst>
      <p:ext uri="{BB962C8B-B14F-4D97-AF65-F5344CB8AC3E}">
        <p14:creationId xmlns:p14="http://schemas.microsoft.com/office/powerpoint/2010/main" val="3056858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97333" y="1236372"/>
            <a:ext cx="11602746" cy="4278094"/>
          </a:xfrm>
          <a:prstGeom prst="rect">
            <a:avLst/>
          </a:prstGeom>
          <a:noFill/>
        </p:spPr>
        <p:txBody>
          <a:bodyPr wrap="square" rtlCol="0">
            <a:spAutoFit/>
          </a:bodyPr>
          <a:lstStyle/>
          <a:p>
            <a:pPr algn="ctr"/>
            <a:r>
              <a:rPr lang="en-US" sz="3200" b="1" dirty="0" smtClean="0"/>
              <a:t>Phase : 1 </a:t>
            </a:r>
          </a:p>
          <a:p>
            <a:endParaRPr lang="en-US" sz="2000" b="1" dirty="0"/>
          </a:p>
          <a:p>
            <a:r>
              <a:rPr lang="en-US" sz="2000" b="1" dirty="0" smtClean="0"/>
              <a:t>Preliminary </a:t>
            </a:r>
            <a:r>
              <a:rPr lang="en-US" sz="2000" b="1" dirty="0"/>
              <a:t>Investigation OR Problem Identification</a:t>
            </a:r>
            <a:r>
              <a:rPr lang="en-US" sz="2000" b="1" dirty="0" smtClean="0"/>
              <a:t>:</a:t>
            </a:r>
          </a:p>
          <a:p>
            <a:endParaRPr lang="en-US" sz="2000" b="1" dirty="0"/>
          </a:p>
          <a:p>
            <a:r>
              <a:rPr lang="en-US" dirty="0"/>
              <a:t>One of most difficult task of the system analyst is identifying the real problem of the existing system</a:t>
            </a:r>
            <a:r>
              <a:rPr lang="en-US" dirty="0" smtClean="0"/>
              <a:t>.</a:t>
            </a:r>
          </a:p>
          <a:p>
            <a:r>
              <a:rPr lang="en-US" dirty="0" smtClean="0"/>
              <a:t> </a:t>
            </a:r>
            <a:r>
              <a:rPr lang="en-US" dirty="0"/>
              <a:t>It defines the user requirements or what the user expects from the new system</a:t>
            </a:r>
            <a:r>
              <a:rPr lang="en-US" dirty="0" smtClean="0"/>
              <a:t>.</a:t>
            </a:r>
          </a:p>
          <a:p>
            <a:r>
              <a:rPr lang="en-US" dirty="0" smtClean="0"/>
              <a:t> </a:t>
            </a:r>
            <a:r>
              <a:rPr lang="en-US" dirty="0"/>
              <a:t>This also includes the rough idea of the </a:t>
            </a:r>
            <a:r>
              <a:rPr lang="en-US" dirty="0" smtClean="0"/>
              <a:t>resource</a:t>
            </a:r>
          </a:p>
          <a:p>
            <a:r>
              <a:rPr lang="en-US" dirty="0" smtClean="0"/>
              <a:t> </a:t>
            </a:r>
            <a:r>
              <a:rPr lang="en-US" dirty="0"/>
              <a:t>requirements as well as estimated time for completion and number of persons expected to be involve in each phase.</a:t>
            </a:r>
          </a:p>
          <a:p>
            <a:r>
              <a:rPr lang="en-US" dirty="0"/>
              <a:t> </a:t>
            </a:r>
          </a:p>
          <a:p>
            <a:r>
              <a:rPr lang="en-US" dirty="0"/>
              <a:t>Problem identification helps in :-</a:t>
            </a:r>
          </a:p>
          <a:p>
            <a:r>
              <a:rPr lang="en-US" dirty="0"/>
              <a:t>   </a:t>
            </a:r>
            <a:r>
              <a:rPr lang="en-US" dirty="0" err="1"/>
              <a:t>i</a:t>
            </a:r>
            <a:r>
              <a:rPr lang="en-US" dirty="0"/>
              <a:t>. Defining a problem</a:t>
            </a:r>
          </a:p>
          <a:p>
            <a:r>
              <a:rPr lang="en-US" dirty="0"/>
              <a:t>  ii. Setting proper system goal</a:t>
            </a:r>
          </a:p>
          <a:p>
            <a:r>
              <a:rPr lang="en-US" dirty="0"/>
              <a:t>iii. Determining the boundaries of the project by considering the limitations of available resources</a:t>
            </a:r>
          </a:p>
          <a:p>
            <a:endParaRPr lang="en-US" dirty="0"/>
          </a:p>
        </p:txBody>
      </p:sp>
      <p:sp>
        <p:nvSpPr>
          <p:cNvPr id="3" name="Footer Placeholder 2"/>
          <p:cNvSpPr>
            <a:spLocks noGrp="1"/>
          </p:cNvSpPr>
          <p:nvPr>
            <p:ph type="ftr" sz="quarter" idx="11"/>
          </p:nvPr>
        </p:nvSpPr>
        <p:spPr/>
        <p:txBody>
          <a:bodyPr/>
          <a:lstStyle/>
          <a:p>
            <a:r>
              <a:rPr lang="en-US" smtClean="0"/>
              <a:t>comp/honours/comp applications</a:t>
            </a:r>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4</a:t>
            </a:fld>
            <a:endParaRPr lang="en-US" dirty="0"/>
          </a:p>
        </p:txBody>
      </p:sp>
    </p:spTree>
    <p:extLst>
      <p:ext uri="{BB962C8B-B14F-4D97-AF65-F5344CB8AC3E}">
        <p14:creationId xmlns:p14="http://schemas.microsoft.com/office/powerpoint/2010/main" val="38815908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3335" y="244698"/>
            <a:ext cx="11058659" cy="4678204"/>
          </a:xfrm>
          <a:prstGeom prst="rect">
            <a:avLst/>
          </a:prstGeom>
          <a:noFill/>
        </p:spPr>
        <p:txBody>
          <a:bodyPr wrap="square" rtlCol="0">
            <a:spAutoFit/>
          </a:bodyPr>
          <a:lstStyle/>
          <a:p>
            <a:pPr algn="ctr"/>
            <a:endParaRPr lang="en-US" dirty="0" smtClean="0"/>
          </a:p>
          <a:p>
            <a:pPr algn="ctr"/>
            <a:r>
              <a:rPr lang="en-US" sz="3200" b="1" dirty="0" smtClean="0">
                <a:effectLst>
                  <a:outerShdw blurRad="38100" dist="38100" dir="2700000" algn="tl">
                    <a:srgbClr val="000000">
                      <a:alpha val="43137"/>
                    </a:srgbClr>
                  </a:outerShdw>
                </a:effectLst>
              </a:rPr>
              <a:t>Phase 2 </a:t>
            </a:r>
          </a:p>
          <a:p>
            <a:endParaRPr lang="en-US" dirty="0"/>
          </a:p>
          <a:p>
            <a:endParaRPr lang="en-US" dirty="0" smtClean="0"/>
          </a:p>
          <a:p>
            <a:r>
              <a:rPr lang="en-US" sz="3200" b="1" dirty="0" smtClean="0"/>
              <a:t> </a:t>
            </a:r>
            <a:r>
              <a:rPr lang="en-US" sz="3200" b="1" dirty="0"/>
              <a:t>Feasibility study:</a:t>
            </a:r>
          </a:p>
          <a:p>
            <a:r>
              <a:rPr lang="en-US" dirty="0"/>
              <a:t>It determines the possibility of either improving the existing system or developing the complete new system. It helps to obtain an overview of the problem and to get rough assessment of whether physical solution exist. The purpose of feasibility study is to determine whether the requested system successfully realizable. </a:t>
            </a:r>
          </a:p>
          <a:p>
            <a:endParaRPr lang="en-US" dirty="0"/>
          </a:p>
          <a:p>
            <a:r>
              <a:rPr lang="en-US" dirty="0"/>
              <a:t>There are four aspects of feasibility study :-</a:t>
            </a:r>
          </a:p>
          <a:p>
            <a:r>
              <a:rPr lang="en-US" dirty="0"/>
              <a:t> </a:t>
            </a:r>
            <a:r>
              <a:rPr lang="en-US" dirty="0" err="1"/>
              <a:t>i</a:t>
            </a:r>
            <a:r>
              <a:rPr lang="en-US" dirty="0"/>
              <a:t>.    </a:t>
            </a:r>
            <a:r>
              <a:rPr lang="en-US" dirty="0" smtClean="0"/>
              <a:t> Technical </a:t>
            </a:r>
            <a:r>
              <a:rPr lang="en-US" dirty="0"/>
              <a:t>feasibility</a:t>
            </a:r>
          </a:p>
          <a:p>
            <a:r>
              <a:rPr lang="en-US" dirty="0"/>
              <a:t>ii.      </a:t>
            </a:r>
            <a:r>
              <a:rPr lang="en-US" dirty="0" smtClean="0"/>
              <a:t>Economical </a:t>
            </a:r>
            <a:r>
              <a:rPr lang="en-US" dirty="0"/>
              <a:t>feasibility</a:t>
            </a:r>
          </a:p>
          <a:p>
            <a:r>
              <a:rPr lang="en-US" dirty="0"/>
              <a:t>iii.    </a:t>
            </a:r>
            <a:r>
              <a:rPr lang="en-US" dirty="0" smtClean="0"/>
              <a:t>Operational </a:t>
            </a:r>
            <a:r>
              <a:rPr lang="en-US" dirty="0"/>
              <a:t>feasibility</a:t>
            </a:r>
          </a:p>
          <a:p>
            <a:r>
              <a:rPr lang="en-US" dirty="0"/>
              <a:t> iv.   </a:t>
            </a:r>
            <a:r>
              <a:rPr lang="en-US" dirty="0" smtClean="0"/>
              <a:t> </a:t>
            </a:r>
            <a:r>
              <a:rPr lang="en-US" dirty="0" err="1" smtClean="0"/>
              <a:t>Behavioural</a:t>
            </a:r>
            <a:r>
              <a:rPr lang="en-US" dirty="0" smtClean="0"/>
              <a:t> </a:t>
            </a:r>
            <a:r>
              <a:rPr lang="en-US" dirty="0"/>
              <a:t>feasibility</a:t>
            </a:r>
          </a:p>
          <a:p>
            <a:endParaRPr lang="en-US" dirty="0"/>
          </a:p>
        </p:txBody>
      </p:sp>
      <p:sp>
        <p:nvSpPr>
          <p:cNvPr id="3" name="Footer Placeholder 2"/>
          <p:cNvSpPr>
            <a:spLocks noGrp="1"/>
          </p:cNvSpPr>
          <p:nvPr>
            <p:ph type="ftr" sz="quarter" idx="11"/>
          </p:nvPr>
        </p:nvSpPr>
        <p:spPr/>
        <p:txBody>
          <a:bodyPr/>
          <a:lstStyle/>
          <a:p>
            <a:r>
              <a:rPr lang="en-US" smtClean="0"/>
              <a:t>comp/honours/comp applications</a:t>
            </a:r>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5</a:t>
            </a:fld>
            <a:endParaRPr lang="en-US" dirty="0"/>
          </a:p>
        </p:txBody>
      </p:sp>
    </p:spTree>
    <p:extLst>
      <p:ext uri="{BB962C8B-B14F-4D97-AF65-F5344CB8AC3E}">
        <p14:creationId xmlns:p14="http://schemas.microsoft.com/office/powerpoint/2010/main" val="11812695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8941" y="267871"/>
            <a:ext cx="11217498" cy="5632311"/>
          </a:xfrm>
          <a:prstGeom prst="rect">
            <a:avLst/>
          </a:prstGeom>
        </p:spPr>
        <p:txBody>
          <a:bodyPr wrap="square">
            <a:spAutoFit/>
          </a:bodyPr>
          <a:lstStyle/>
          <a:p>
            <a:r>
              <a:rPr lang="en-US" dirty="0" err="1"/>
              <a:t>i</a:t>
            </a:r>
            <a:r>
              <a:rPr lang="en-US" dirty="0"/>
              <a:t>. Technical feasibility:</a:t>
            </a:r>
          </a:p>
          <a:p>
            <a:r>
              <a:rPr lang="en-US" dirty="0"/>
              <a:t>It involves the required and existing computer system, hardware, software &amp; to what extent it can support the proposed application. </a:t>
            </a:r>
          </a:p>
          <a:p>
            <a:r>
              <a:rPr lang="en-US" dirty="0"/>
              <a:t>It answers following questions :-</a:t>
            </a:r>
          </a:p>
          <a:p>
            <a:pPr marL="285750" indent="-285750">
              <a:buFont typeface="Arial" panose="020B0604020202020204" pitchFamily="34" charset="0"/>
              <a:buChar char="•"/>
            </a:pPr>
            <a:r>
              <a:rPr lang="en-US" dirty="0" smtClean="0"/>
              <a:t>Whether </a:t>
            </a:r>
            <a:r>
              <a:rPr lang="en-US" dirty="0"/>
              <a:t>the system can be carried out with existing </a:t>
            </a:r>
            <a:r>
              <a:rPr lang="en-US" dirty="0" err="1"/>
              <a:t>equipments</a:t>
            </a:r>
            <a:r>
              <a:rPr lang="en-US" dirty="0"/>
              <a:t> </a:t>
            </a:r>
          </a:p>
          <a:p>
            <a:pPr marL="285750" indent="-285750">
              <a:buFont typeface="Arial" panose="020B0604020202020204" pitchFamily="34" charset="0"/>
              <a:buChar char="•"/>
            </a:pPr>
            <a:r>
              <a:rPr lang="en-US" dirty="0" smtClean="0"/>
              <a:t>Whether </a:t>
            </a:r>
            <a:r>
              <a:rPr lang="en-US" dirty="0"/>
              <a:t>the existing software is enough </a:t>
            </a:r>
          </a:p>
          <a:p>
            <a:pPr marL="285750" indent="-285750">
              <a:buFont typeface="Arial" panose="020B0604020202020204" pitchFamily="34" charset="0"/>
              <a:buChar char="•"/>
            </a:pPr>
            <a:r>
              <a:rPr lang="en-US" dirty="0" smtClean="0"/>
              <a:t>If </a:t>
            </a:r>
            <a:r>
              <a:rPr lang="en-US" dirty="0"/>
              <a:t>a new technology is required how best it can be implemented </a:t>
            </a:r>
          </a:p>
          <a:p>
            <a:endParaRPr lang="en-US" dirty="0"/>
          </a:p>
          <a:p>
            <a:r>
              <a:rPr lang="en-US" dirty="0" smtClean="0"/>
              <a:t>ii</a:t>
            </a:r>
            <a:r>
              <a:rPr lang="en-US" dirty="0"/>
              <a:t>. Economic feasibility:</a:t>
            </a:r>
          </a:p>
          <a:p>
            <a:r>
              <a:rPr lang="en-US" dirty="0"/>
              <a:t>It involves post benefit analysis to determine the benefit and savings that are expected from new system and compared with costs. It benefits out weight cost then decision is made to design and implement new system.</a:t>
            </a:r>
          </a:p>
          <a:p>
            <a:endParaRPr lang="en-US" dirty="0"/>
          </a:p>
          <a:p>
            <a:r>
              <a:rPr lang="en-US" dirty="0"/>
              <a:t>iii. Operational feasibility:</a:t>
            </a:r>
          </a:p>
          <a:p>
            <a:r>
              <a:rPr lang="en-US" dirty="0"/>
              <a:t>It concerns with human, organizational and political aspects. It covers technical performance as well as acceptance within the organization. It determines the general attitude and job skills of existing personals and whether any restructuring of jobs will be acceptable to the current user.</a:t>
            </a:r>
          </a:p>
          <a:p>
            <a:endParaRPr lang="en-US" dirty="0"/>
          </a:p>
          <a:p>
            <a:r>
              <a:rPr lang="en-US" dirty="0"/>
              <a:t>iv. Behavioral feasibility:</a:t>
            </a:r>
          </a:p>
          <a:p>
            <a:r>
              <a:rPr lang="en-US" dirty="0"/>
              <a:t>It includes how strong the reaction of staff will be towards the development of new system that involves computer’s use in their daily work. So resistant to change is identified.</a:t>
            </a:r>
          </a:p>
        </p:txBody>
      </p:sp>
      <p:sp>
        <p:nvSpPr>
          <p:cNvPr id="3" name="Footer Placeholder 2"/>
          <p:cNvSpPr>
            <a:spLocks noGrp="1"/>
          </p:cNvSpPr>
          <p:nvPr>
            <p:ph type="ftr" sz="quarter" idx="11"/>
          </p:nvPr>
        </p:nvSpPr>
        <p:spPr/>
        <p:txBody>
          <a:bodyPr/>
          <a:lstStyle/>
          <a:p>
            <a:r>
              <a:rPr lang="en-US" smtClean="0"/>
              <a:t>comp/honours/comp applications</a:t>
            </a:r>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6</a:t>
            </a:fld>
            <a:endParaRPr lang="en-US" dirty="0"/>
          </a:p>
        </p:txBody>
      </p:sp>
    </p:spTree>
    <p:extLst>
      <p:ext uri="{BB962C8B-B14F-4D97-AF65-F5344CB8AC3E}">
        <p14:creationId xmlns:p14="http://schemas.microsoft.com/office/powerpoint/2010/main" val="5803854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0406" y="936953"/>
            <a:ext cx="11887200" cy="5509200"/>
          </a:xfrm>
          <a:prstGeom prst="rect">
            <a:avLst/>
          </a:prstGeom>
        </p:spPr>
        <p:txBody>
          <a:bodyPr wrap="square">
            <a:spAutoFit/>
          </a:bodyPr>
          <a:lstStyle/>
          <a:p>
            <a:pPr algn="ctr"/>
            <a:r>
              <a:rPr lang="en-US" sz="3200" b="1" dirty="0" smtClean="0"/>
              <a:t>Phase 3</a:t>
            </a:r>
          </a:p>
          <a:p>
            <a:r>
              <a:rPr lang="en-US" sz="3200" b="1" dirty="0" smtClean="0"/>
              <a:t>3</a:t>
            </a:r>
            <a:r>
              <a:rPr lang="en-US" sz="3200" b="1" dirty="0"/>
              <a:t>. System analysis:</a:t>
            </a:r>
          </a:p>
          <a:p>
            <a:r>
              <a:rPr lang="en-US" dirty="0"/>
              <a:t>This step involves collection, recording, verification and analysis of how the operations are being carried out presently. System analysis is carried put with the objective of developing an effective computer based procedure which will create benefits far in excess of those available from other means.</a:t>
            </a:r>
          </a:p>
          <a:p>
            <a:r>
              <a:rPr lang="en-US" dirty="0"/>
              <a:t>System analysis is the activity which is used to sort out the area prospective for computerization and then determining the data volume and information requirements for each selected application. </a:t>
            </a:r>
            <a:endParaRPr lang="en-US" dirty="0" smtClean="0"/>
          </a:p>
          <a:p>
            <a:r>
              <a:rPr lang="en-US" dirty="0" smtClean="0"/>
              <a:t>There </a:t>
            </a:r>
            <a:r>
              <a:rPr lang="en-US" dirty="0"/>
              <a:t>are two approaches to conduct the information analysis:</a:t>
            </a:r>
          </a:p>
          <a:p>
            <a:r>
              <a:rPr lang="en-US" dirty="0"/>
              <a:t>Decision Analysis approach:</a:t>
            </a:r>
          </a:p>
          <a:p>
            <a:r>
              <a:rPr lang="en-US" dirty="0"/>
              <a:t>a) Identify objectives and /or current decisions or processes.</a:t>
            </a:r>
          </a:p>
          <a:p>
            <a:r>
              <a:rPr lang="en-US" dirty="0"/>
              <a:t>b) Identify of formulate a decision making process.</a:t>
            </a:r>
          </a:p>
          <a:p>
            <a:r>
              <a:rPr lang="en-US" dirty="0"/>
              <a:t>c) Identify the data required for the decision model of the process model.</a:t>
            </a:r>
          </a:p>
          <a:p>
            <a:r>
              <a:rPr lang="en-US" dirty="0"/>
              <a:t>d) Specify the accuracy, any availability of limits for the data needed.</a:t>
            </a:r>
          </a:p>
          <a:p>
            <a:r>
              <a:rPr lang="en-US" dirty="0"/>
              <a:t>Data Analysis approach:</a:t>
            </a:r>
          </a:p>
          <a:p>
            <a:r>
              <a:rPr lang="en-US" dirty="0"/>
              <a:t>a) Collect all data, reports, files etc. Currently in use.</a:t>
            </a:r>
          </a:p>
          <a:p>
            <a:r>
              <a:rPr lang="en-US" dirty="0"/>
              <a:t>b) By fact finding method, identify additional data that is not being currently collected.</a:t>
            </a:r>
          </a:p>
          <a:p>
            <a:r>
              <a:rPr lang="en-US" dirty="0"/>
              <a:t>c) By interviews and analysis, seek to eliminate data for which no need can be perceived.</a:t>
            </a:r>
          </a:p>
          <a:p>
            <a:pPr algn="r"/>
            <a:r>
              <a:rPr lang="en-US" dirty="0" smtClean="0"/>
              <a:t>Continue….</a:t>
            </a:r>
            <a:endParaRPr lang="en-US" dirty="0"/>
          </a:p>
        </p:txBody>
      </p:sp>
      <p:sp>
        <p:nvSpPr>
          <p:cNvPr id="3" name="Footer Placeholder 2"/>
          <p:cNvSpPr>
            <a:spLocks noGrp="1"/>
          </p:cNvSpPr>
          <p:nvPr>
            <p:ph type="ftr" sz="quarter" idx="11"/>
          </p:nvPr>
        </p:nvSpPr>
        <p:spPr/>
        <p:txBody>
          <a:bodyPr/>
          <a:lstStyle/>
          <a:p>
            <a:r>
              <a:rPr lang="en-US" smtClean="0"/>
              <a:t>comp/honours/comp applications</a:t>
            </a:r>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7</a:t>
            </a:fld>
            <a:endParaRPr lang="en-US" dirty="0"/>
          </a:p>
        </p:txBody>
      </p:sp>
    </p:spTree>
    <p:extLst>
      <p:ext uri="{BB962C8B-B14F-4D97-AF65-F5344CB8AC3E}">
        <p14:creationId xmlns:p14="http://schemas.microsoft.com/office/powerpoint/2010/main" val="6762281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21217" y="1166843"/>
            <a:ext cx="10740980" cy="4616648"/>
          </a:xfrm>
          <a:prstGeom prst="rect">
            <a:avLst/>
          </a:prstGeom>
        </p:spPr>
        <p:txBody>
          <a:bodyPr wrap="square">
            <a:spAutoFit/>
          </a:bodyPr>
          <a:lstStyle/>
          <a:p>
            <a:pPr algn="ctr"/>
            <a:r>
              <a:rPr lang="en-US" sz="3600" b="1" dirty="0" smtClean="0"/>
              <a:t>Phase 3</a:t>
            </a:r>
          </a:p>
          <a:p>
            <a:endParaRPr lang="en-US" dirty="0"/>
          </a:p>
          <a:p>
            <a:r>
              <a:rPr lang="en-US" sz="2400" b="1" dirty="0" smtClean="0"/>
              <a:t>S</a:t>
            </a:r>
            <a:r>
              <a:rPr lang="en-US" sz="2400" b="1" dirty="0"/>
              <a:t>y</a:t>
            </a:r>
            <a:r>
              <a:rPr lang="en-US" sz="2400" b="1" dirty="0" smtClean="0"/>
              <a:t>stem</a:t>
            </a:r>
            <a:r>
              <a:rPr lang="en-US" b="1" dirty="0" smtClean="0"/>
              <a:t> </a:t>
            </a:r>
            <a:r>
              <a:rPr lang="en-US" b="1" dirty="0"/>
              <a:t>Study Report</a:t>
            </a:r>
          </a:p>
          <a:p>
            <a:r>
              <a:rPr lang="en-US" dirty="0"/>
              <a:t>The output from this step or phase is a formal report called a Feasibility Report of System Study Report. </a:t>
            </a:r>
            <a:endParaRPr lang="en-US" dirty="0" smtClean="0"/>
          </a:p>
          <a:p>
            <a:endParaRPr lang="en-US" dirty="0"/>
          </a:p>
          <a:p>
            <a:r>
              <a:rPr lang="en-US" dirty="0" smtClean="0"/>
              <a:t>This </a:t>
            </a:r>
            <a:r>
              <a:rPr lang="en-US" dirty="0"/>
              <a:t>report may contain:</a:t>
            </a:r>
          </a:p>
          <a:p>
            <a:r>
              <a:rPr lang="en-US" dirty="0"/>
              <a:t>a) The objectives for the system.</a:t>
            </a:r>
          </a:p>
          <a:p>
            <a:r>
              <a:rPr lang="en-US" dirty="0"/>
              <a:t>b) A commentary on how the present system achieves of fails to achieve those objectives.</a:t>
            </a:r>
          </a:p>
          <a:p>
            <a:r>
              <a:rPr lang="en-US" dirty="0"/>
              <a:t>c) Present operating costs and conditions.</a:t>
            </a:r>
          </a:p>
          <a:p>
            <a:r>
              <a:rPr lang="en-US" dirty="0"/>
              <a:t>d) Interfaces with other system</a:t>
            </a:r>
          </a:p>
          <a:p>
            <a:r>
              <a:rPr lang="en-US" dirty="0"/>
              <a:t>e) A schedule of the hardware, software and other requirements for the proposed system.</a:t>
            </a:r>
          </a:p>
          <a:p>
            <a:r>
              <a:rPr lang="en-US" dirty="0"/>
              <a:t>f) A first estimate of system development time.</a:t>
            </a:r>
          </a:p>
          <a:p>
            <a:r>
              <a:rPr lang="en-US" dirty="0"/>
              <a:t>g) Expect benefits which will accrue from the use of a new system.</a:t>
            </a:r>
          </a:p>
          <a:p>
            <a:r>
              <a:rPr lang="en-US" dirty="0"/>
              <a:t>h) A cost-benefit projection.</a:t>
            </a:r>
          </a:p>
          <a:p>
            <a:r>
              <a:rPr lang="en-US" dirty="0" err="1"/>
              <a:t>i</a:t>
            </a:r>
            <a:r>
              <a:rPr lang="en-US" dirty="0"/>
              <a:t>) Conclusion and recommendations.</a:t>
            </a:r>
          </a:p>
        </p:txBody>
      </p:sp>
      <p:sp>
        <p:nvSpPr>
          <p:cNvPr id="3" name="Footer Placeholder 2"/>
          <p:cNvSpPr>
            <a:spLocks noGrp="1"/>
          </p:cNvSpPr>
          <p:nvPr>
            <p:ph type="ftr" sz="quarter" idx="11"/>
          </p:nvPr>
        </p:nvSpPr>
        <p:spPr/>
        <p:txBody>
          <a:bodyPr/>
          <a:lstStyle/>
          <a:p>
            <a:r>
              <a:rPr lang="en-US" smtClean="0"/>
              <a:t>comp/honours/comp applications</a:t>
            </a:r>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8</a:t>
            </a:fld>
            <a:endParaRPr lang="en-US" dirty="0"/>
          </a:p>
        </p:txBody>
      </p:sp>
    </p:spTree>
    <p:extLst>
      <p:ext uri="{BB962C8B-B14F-4D97-AF65-F5344CB8AC3E}">
        <p14:creationId xmlns:p14="http://schemas.microsoft.com/office/powerpoint/2010/main" val="1988171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5307" y="643945"/>
            <a:ext cx="10599313" cy="4339650"/>
          </a:xfrm>
          <a:prstGeom prst="rect">
            <a:avLst/>
          </a:prstGeom>
        </p:spPr>
        <p:txBody>
          <a:bodyPr wrap="square">
            <a:spAutoFit/>
          </a:bodyPr>
          <a:lstStyle/>
          <a:p>
            <a:pPr algn="ctr"/>
            <a:r>
              <a:rPr lang="en-US" sz="3200" b="1" dirty="0" smtClean="0"/>
              <a:t>Phase : 4</a:t>
            </a:r>
          </a:p>
          <a:p>
            <a:endParaRPr lang="en-US" sz="3200" b="1" dirty="0"/>
          </a:p>
          <a:p>
            <a:r>
              <a:rPr lang="en-US" sz="3200" b="1" dirty="0" smtClean="0"/>
              <a:t>System </a:t>
            </a:r>
            <a:r>
              <a:rPr lang="en-US" sz="3200" b="1" dirty="0"/>
              <a:t>designing:</a:t>
            </a:r>
          </a:p>
          <a:p>
            <a:r>
              <a:rPr lang="en-US" dirty="0"/>
              <a:t>In this process the primary object is to identify user requirements and to build a system that satisfies these requirements. Design of the system is mainly the logical design that can be sketch on a paper or on a computer. It includes physical design elements, describes the data to be inputted.</a:t>
            </a:r>
          </a:p>
          <a:p>
            <a:endParaRPr lang="en-US" dirty="0"/>
          </a:p>
          <a:p>
            <a:r>
              <a:rPr lang="en-US" dirty="0"/>
              <a:t>The process involved in manipulation of data &amp; output design represents:-</a:t>
            </a:r>
          </a:p>
          <a:p>
            <a:r>
              <a:rPr lang="en-US" dirty="0" err="1"/>
              <a:t>i</a:t>
            </a:r>
            <a:r>
              <a:rPr lang="en-US" dirty="0"/>
              <a:t>. File structure, storage devices </a:t>
            </a:r>
            <a:r>
              <a:rPr lang="en-US" dirty="0" err="1"/>
              <a:t>etc</a:t>
            </a:r>
            <a:endParaRPr lang="en-US" dirty="0"/>
          </a:p>
          <a:p>
            <a:r>
              <a:rPr lang="en-US" dirty="0"/>
              <a:t>ii. Database is also designed in this phase</a:t>
            </a:r>
          </a:p>
          <a:p>
            <a:r>
              <a:rPr lang="en-US" dirty="0"/>
              <a:t>iii. Changes to be made in the organizational structure of the firm are outlines</a:t>
            </a:r>
          </a:p>
          <a:p>
            <a:r>
              <a:rPr lang="en-US" dirty="0"/>
              <a:t>iv. Input, Output, files, forms and procedures are planned</a:t>
            </a:r>
          </a:p>
          <a:p>
            <a:r>
              <a:rPr lang="en-US" dirty="0"/>
              <a:t>v. Finally standards for testing, documentation, system control are designed.</a:t>
            </a:r>
          </a:p>
        </p:txBody>
      </p:sp>
      <p:sp>
        <p:nvSpPr>
          <p:cNvPr id="3" name="Footer Placeholder 2"/>
          <p:cNvSpPr>
            <a:spLocks noGrp="1"/>
          </p:cNvSpPr>
          <p:nvPr>
            <p:ph type="ftr" sz="quarter" idx="11"/>
          </p:nvPr>
        </p:nvSpPr>
        <p:spPr/>
        <p:txBody>
          <a:bodyPr/>
          <a:lstStyle/>
          <a:p>
            <a:r>
              <a:rPr lang="en-US" smtClean="0"/>
              <a:t>comp/honours/comp applications</a:t>
            </a:r>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9</a:t>
            </a:fld>
            <a:endParaRPr lang="en-US" dirty="0"/>
          </a:p>
        </p:txBody>
      </p:sp>
    </p:spTree>
    <p:extLst>
      <p:ext uri="{BB962C8B-B14F-4D97-AF65-F5344CB8AC3E}">
        <p14:creationId xmlns:p14="http://schemas.microsoft.com/office/powerpoint/2010/main" val="818068912"/>
      </p:ext>
    </p:extLst>
  </p:cSld>
  <p:clrMapOvr>
    <a:masterClrMapping/>
  </p:clrMapOvr>
</p:sld>
</file>

<file path=ppt/theme/theme1.xml><?xml version="1.0" encoding="utf-8"?>
<a:theme xmlns:a="http://schemas.openxmlformats.org/drawingml/2006/main" name="Droplet">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TM04033925[[fn=Droplet]]</Template>
  <TotalTime>98</TotalTime>
  <Words>1087</Words>
  <Application>Microsoft Office PowerPoint</Application>
  <PresentationFormat>Widescreen</PresentationFormat>
  <Paragraphs>138</Paragraphs>
  <Slides>12</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Algerian</vt:lpstr>
      <vt:lpstr>Arial</vt:lpstr>
      <vt:lpstr>Calibri</vt:lpstr>
      <vt:lpstr>Tw Cen MT</vt:lpstr>
      <vt:lpstr>Droplet</vt:lpstr>
      <vt:lpstr>Mis Unit - iv</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 iv</dc:title>
  <dc:creator>DURGA NEELIMA BATTU</dc:creator>
  <cp:lastModifiedBy>DURGA NEELIMA BATTU</cp:lastModifiedBy>
  <cp:revision>15</cp:revision>
  <dcterms:created xsi:type="dcterms:W3CDTF">2019-06-10T14:28:08Z</dcterms:created>
  <dcterms:modified xsi:type="dcterms:W3CDTF">2019-06-10T16:06:37Z</dcterms:modified>
</cp:coreProperties>
</file>