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4" r:id="rId13"/>
    <p:sldId id="283" r:id="rId14"/>
    <p:sldId id="284" r:id="rId15"/>
    <p:sldId id="285" r:id="rId16"/>
    <p:sldId id="286" r:id="rId17"/>
    <p:sldId id="287" r:id="rId18"/>
    <p:sldId id="288" r:id="rId19"/>
    <p:sldId id="289" r:id="rId20"/>
    <p:sldId id="265"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2"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7" d="100"/>
          <a:sy n="37" d="100"/>
        </p:scale>
        <p:origin x="-78"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51BE7-11A4-4BEA-B346-150996C43A2B}" type="datetimeFigureOut">
              <a:rPr lang="en-US" smtClean="0"/>
              <a:pPr/>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AE444-A430-4767-840F-F3BFBF5C07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51BE7-11A4-4BEA-B346-150996C43A2B}" type="datetimeFigureOut">
              <a:rPr lang="en-US" smtClean="0"/>
              <a:pPr/>
              <a:t>10/29/2018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AE444-A430-4767-840F-F3BFBF5C07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066799"/>
          </a:xfrm>
        </p:spPr>
        <p:txBody>
          <a:bodyPr/>
          <a:lstStyle/>
          <a:p>
            <a:r>
              <a:rPr lang="en-US" dirty="0" smtClean="0"/>
              <a:t>UNIT III</a:t>
            </a:r>
            <a:endParaRPr lang="en-US" dirty="0"/>
          </a:p>
        </p:txBody>
      </p:sp>
      <p:sp>
        <p:nvSpPr>
          <p:cNvPr id="3" name="Subtitle 2"/>
          <p:cNvSpPr>
            <a:spLocks noGrp="1"/>
          </p:cNvSpPr>
          <p:nvPr>
            <p:ph type="subTitle" idx="1"/>
          </p:nvPr>
        </p:nvSpPr>
        <p:spPr>
          <a:xfrm>
            <a:off x="1371600" y="3048000"/>
            <a:ext cx="6400800" cy="1143000"/>
          </a:xfrm>
        </p:spPr>
        <p:txBody>
          <a:bodyPr>
            <a:normAutofit/>
          </a:bodyPr>
          <a:lstStyle/>
          <a:p>
            <a:r>
              <a:rPr lang="en-US" sz="5400" b="1" dirty="0" smtClean="0">
                <a:solidFill>
                  <a:schemeClr val="tx1"/>
                </a:solidFill>
              </a:rPr>
              <a:t>ORGANISING</a:t>
            </a:r>
            <a:endParaRPr lang="en-US" sz="5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sz="3200" u="sng" dirty="0" smtClean="0"/>
              <a:t>FACTORS DETERMINING SPAN OF MANAGEMENT</a:t>
            </a:r>
            <a:endParaRPr lang="en-US" sz="3200" u="sng" dirty="0"/>
          </a:p>
        </p:txBody>
      </p:sp>
      <p:sp>
        <p:nvSpPr>
          <p:cNvPr id="3" name="Content Placeholder 2"/>
          <p:cNvSpPr>
            <a:spLocks noGrp="1"/>
          </p:cNvSpPr>
          <p:nvPr>
            <p:ph idx="1"/>
          </p:nvPr>
        </p:nvSpPr>
        <p:spPr>
          <a:xfrm>
            <a:off x="457200" y="685800"/>
            <a:ext cx="8229600" cy="6172200"/>
          </a:xfrm>
        </p:spPr>
        <p:txBody>
          <a:bodyPr>
            <a:normAutofit fontScale="70000" lnSpcReduction="20000"/>
          </a:bodyPr>
          <a:lstStyle/>
          <a:p>
            <a:pPr algn="just"/>
            <a:r>
              <a:rPr lang="en-US" dirty="0" smtClean="0"/>
              <a:t>Nature of work : Span of management depends on the nature of the activities and problems faced by the supervisor, which in turn depends upon the nature and size of the production. If the supervisor carries on routine type of job under set guidelines, control can be larger but if the work is complex and complicated, span becomes narrow as it becomes difficult to manage more number of workers efficiently.</a:t>
            </a:r>
          </a:p>
          <a:p>
            <a:pPr algn="just"/>
            <a:r>
              <a:rPr lang="en-US" dirty="0" smtClean="0"/>
              <a:t>Ability of the worker: A highly qualified and experienced supervisor with specialized knowledge and technical skills will be able to undertake effectively a larger span .</a:t>
            </a:r>
          </a:p>
          <a:p>
            <a:pPr algn="just"/>
            <a:r>
              <a:rPr lang="en-US" dirty="0" smtClean="0"/>
              <a:t>Competence of the sub-ordinate : If sub-ordinates are experienced, hardworking and well-versed in their jobs, the supervisor can manage large number of sub-ordinates and span can be more. </a:t>
            </a:r>
          </a:p>
          <a:p>
            <a:pPr algn="just"/>
            <a:r>
              <a:rPr lang="en-US" dirty="0" smtClean="0"/>
              <a:t>Ability of staff services : The term </a:t>
            </a:r>
            <a:r>
              <a:rPr lang="en-US" u="sng" dirty="0" smtClean="0"/>
              <a:t>staff</a:t>
            </a:r>
            <a:r>
              <a:rPr lang="en-US" dirty="0" smtClean="0"/>
              <a:t> means the appointment of experts in the line organization for guiding, advising and expert opinion to the line officers. Supervisor is greatly relieved and benefitted by the staff advice and the span will be larger.</a:t>
            </a:r>
          </a:p>
          <a:p>
            <a:pPr algn="just"/>
            <a:r>
              <a:rPr lang="en-US" dirty="0" smtClean="0"/>
              <a:t>Availability of time and energy with the supervisor : If the supervisor is busy with  preparation of reports or planning, he will not be able to manage large number of subordinate.</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2800" u="sng" dirty="0" smtClean="0"/>
              <a:t>FACTORS DETERMINING SPAN OF MANAGEMENT</a:t>
            </a:r>
            <a:endParaRPr lang="en-US" sz="2800" dirty="0"/>
          </a:p>
        </p:txBody>
      </p:sp>
      <p:sp>
        <p:nvSpPr>
          <p:cNvPr id="3" name="Content Placeholder 2"/>
          <p:cNvSpPr>
            <a:spLocks noGrp="1"/>
          </p:cNvSpPr>
          <p:nvPr>
            <p:ph idx="1"/>
          </p:nvPr>
        </p:nvSpPr>
        <p:spPr>
          <a:xfrm>
            <a:off x="457200" y="533400"/>
            <a:ext cx="8229600" cy="6019800"/>
          </a:xfrm>
        </p:spPr>
        <p:txBody>
          <a:bodyPr>
            <a:normAutofit fontScale="62500" lnSpcReduction="20000"/>
          </a:bodyPr>
          <a:lstStyle/>
          <a:p>
            <a:pPr algn="just"/>
            <a:r>
              <a:rPr lang="en-US" dirty="0" smtClean="0"/>
              <a:t>Delegation of authority: In an enterprise, which is effectively organized and structured, management is able to influence and minimize the frequency and severity of superior-subordinate relationship and thus increase its span. Sub-ordinates should be delegated sufficient authority to carry out the assigned duties and their authorities should be clearly defined. Properly trained sub-ordinates will considerably reduce the time and attention of the senior and thus help to increase his span.</a:t>
            </a:r>
          </a:p>
          <a:p>
            <a:pPr algn="just"/>
            <a:r>
              <a:rPr lang="en-US" dirty="0" smtClean="0"/>
              <a:t>Degree of decentralization: If a manager is to make many of the decisions himself, he will have less time to spare for his sub-ordinates and thus must operate with a narrow span. An executive operating under decentralized setup is relieved of much of the burden of making programmed decisions and hence can afford to supervise relatively a larger number of sub-ordinates.</a:t>
            </a:r>
          </a:p>
          <a:p>
            <a:pPr algn="just"/>
            <a:r>
              <a:rPr lang="en-US" dirty="0" smtClean="0"/>
              <a:t>Planning required by the supervisor: This factor refers to the importance, complexity and time to be spent by the executive in reviewing the objectives, programming the actions and deciding about a number of policy matters.</a:t>
            </a:r>
          </a:p>
          <a:p>
            <a:pPr algn="just"/>
            <a:r>
              <a:rPr lang="en-US" dirty="0" smtClean="0"/>
              <a:t>Use of objective standards : Supervising the sub-ordinates requires that management must know how far plans are being followed and to what extent their performance tends to deviate from the plans.</a:t>
            </a:r>
          </a:p>
          <a:p>
            <a:pPr algn="just"/>
            <a:r>
              <a:rPr lang="en-US" dirty="0" smtClean="0"/>
              <a:t>Territorial contiguity of functions supervised : where functions are geographically separated, supervision of personnel becomes more difficult and time consuming and reduces span of control.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381000"/>
          </a:xfrm>
        </p:spPr>
        <p:txBody>
          <a:bodyPr>
            <a:normAutofit fontScale="90000"/>
          </a:bodyPr>
          <a:lstStyle/>
          <a:p>
            <a:r>
              <a:rPr lang="en-US" sz="2800" u="sng" dirty="0" smtClean="0"/>
              <a:t>COMMON ORGANISATONAL STRUCTURE</a:t>
            </a:r>
            <a:endParaRPr lang="en-US" sz="2800" u="sng" dirty="0"/>
          </a:p>
        </p:txBody>
      </p:sp>
      <p:sp>
        <p:nvSpPr>
          <p:cNvPr id="3" name="Content Placeholder 2"/>
          <p:cNvSpPr>
            <a:spLocks noGrp="1"/>
          </p:cNvSpPr>
          <p:nvPr>
            <p:ph idx="1"/>
          </p:nvPr>
        </p:nvSpPr>
        <p:spPr>
          <a:xfrm>
            <a:off x="457200" y="533400"/>
            <a:ext cx="8229600" cy="6172200"/>
          </a:xfrm>
        </p:spPr>
        <p:txBody>
          <a:bodyPr>
            <a:normAutofit fontScale="62500" lnSpcReduction="20000"/>
          </a:bodyPr>
          <a:lstStyle/>
          <a:p>
            <a:pPr algn="just"/>
            <a:r>
              <a:rPr lang="en-US" dirty="0" smtClean="0"/>
              <a:t>The adoption of a particular form of organizational structure largely depends upon the nature, scale and size of the business. The organizational structure is primarily concerned with the allocation of activities of tasks and delegation of authority. There are four important forms of organizational structure namely:</a:t>
            </a:r>
          </a:p>
          <a:p>
            <a:pPr marL="514350" indent="-514350" algn="just">
              <a:buFont typeface="+mj-lt"/>
              <a:buAutoNum type="arabicPeriod"/>
            </a:pPr>
            <a:r>
              <a:rPr lang="en-US" u="sng" dirty="0" smtClean="0"/>
              <a:t>Line organization : </a:t>
            </a:r>
            <a:r>
              <a:rPr lang="en-US" dirty="0" smtClean="0"/>
              <a:t>Under this type, authority flows downwards, responsibility moves upwards in a straight line. There is simple line organization and Departmental line organization. Line organization is the oldest and simplest type of organization. Scalar principle and unity of command are strictly followed in this organization. </a:t>
            </a:r>
          </a:p>
          <a:p>
            <a:pPr marL="514350" indent="-514350" algn="just">
              <a:buNone/>
            </a:pPr>
            <a:r>
              <a:rPr lang="en-US" dirty="0" smtClean="0"/>
              <a:t>         Line organization is of two types namely : Simple or pure Line Organization and Departmental Line Organization.  Under simple type of organization, the activities of every executive are the same for the similar type of work and the divisions primarily exist for the purpose of control and direction. Under Departmental Line organization, an organization is divided into various departmental headed by different departmental heads.</a:t>
            </a:r>
          </a:p>
          <a:p>
            <a:pPr marL="514350" indent="-514350" algn="just">
              <a:buNone/>
            </a:pPr>
            <a:r>
              <a:rPr lang="en-US" dirty="0" smtClean="0"/>
              <a:t>        The Line Organization can be successfully followed where scale of operations is limited or business is on small scale basis, Work is simple and routine in nature, business is carried in continuous type of industries, The labor management problems are not complex and can be easily resolved, Machinery is automatic and the workers are disciplined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u="sng" dirty="0" smtClean="0"/>
              <a:t>Advantages of Line Organization</a:t>
            </a:r>
            <a:endParaRPr lang="en-US" sz="3200" dirty="0"/>
          </a:p>
        </p:txBody>
      </p:sp>
      <p:sp>
        <p:nvSpPr>
          <p:cNvPr id="3" name="Content Placeholder 2"/>
          <p:cNvSpPr>
            <a:spLocks noGrp="1"/>
          </p:cNvSpPr>
          <p:nvPr>
            <p:ph idx="1"/>
          </p:nvPr>
        </p:nvSpPr>
        <p:spPr>
          <a:xfrm>
            <a:off x="457200" y="609600"/>
            <a:ext cx="8229600" cy="6019800"/>
          </a:xfrm>
        </p:spPr>
        <p:txBody>
          <a:bodyPr>
            <a:normAutofit fontScale="62500" lnSpcReduction="20000"/>
          </a:bodyPr>
          <a:lstStyle/>
          <a:p>
            <a:pPr algn="ctr">
              <a:buNone/>
            </a:pPr>
            <a:r>
              <a:rPr lang="en-US" u="sng" dirty="0" smtClean="0"/>
              <a:t>Advantages</a:t>
            </a:r>
          </a:p>
          <a:p>
            <a:pPr marL="514350" indent="-514350" algn="just">
              <a:buFont typeface="+mj-lt"/>
              <a:buAutoNum type="arabicPeriod"/>
            </a:pPr>
            <a:r>
              <a:rPr lang="en-US" dirty="0" smtClean="0"/>
              <a:t>Simplicity: It is very simple to establish and operate.</a:t>
            </a:r>
          </a:p>
          <a:p>
            <a:pPr marL="514350" indent="-514350" algn="just">
              <a:buFont typeface="+mj-lt"/>
              <a:buAutoNum type="arabicPeriod"/>
            </a:pPr>
            <a:r>
              <a:rPr lang="en-US" dirty="0" smtClean="0"/>
              <a:t>Fixed responsibility: Duties and responsibilities are clearly defined for each individual with reference to the work assigned to him.</a:t>
            </a:r>
          </a:p>
          <a:p>
            <a:pPr marL="514350" indent="-514350" algn="just">
              <a:buFont typeface="+mj-lt"/>
              <a:buAutoNum type="arabicPeriod"/>
            </a:pPr>
            <a:r>
              <a:rPr lang="en-US" dirty="0" smtClean="0"/>
              <a:t>Discipline: It ensures better discipline in the enterprise.</a:t>
            </a:r>
          </a:p>
          <a:p>
            <a:pPr marL="514350" indent="-514350" algn="just">
              <a:buFont typeface="+mj-lt"/>
              <a:buAutoNum type="arabicPeriod"/>
            </a:pPr>
            <a:r>
              <a:rPr lang="en-US" dirty="0" smtClean="0"/>
              <a:t>Flexibility: It is subject to quick adjustments to suit to changing conditions.</a:t>
            </a:r>
          </a:p>
          <a:p>
            <a:pPr marL="514350" indent="-514350" algn="just">
              <a:buFont typeface="+mj-lt"/>
              <a:buAutoNum type="arabicPeriod"/>
            </a:pPr>
            <a:r>
              <a:rPr lang="en-US" dirty="0" smtClean="0"/>
              <a:t>Co-ordination: It helps to achieve effective co-ordination.</a:t>
            </a:r>
          </a:p>
          <a:p>
            <a:pPr marL="514350" indent="-514350" algn="just">
              <a:buFont typeface="+mj-lt"/>
              <a:buAutoNum type="arabicPeriod"/>
            </a:pPr>
            <a:r>
              <a:rPr lang="en-US" dirty="0" smtClean="0"/>
              <a:t>Direct Communication: Direct communication between the superior and the sub-ordinates at different levels helps in achieving promptness in performance.</a:t>
            </a:r>
          </a:p>
          <a:p>
            <a:pPr marL="514350" indent="-514350" algn="just">
              <a:buFont typeface="+mj-lt"/>
              <a:buAutoNum type="arabicPeriod"/>
            </a:pPr>
            <a:r>
              <a:rPr lang="en-US" dirty="0" smtClean="0"/>
              <a:t>Unity of Command: Every worker is accountable to one boss in the department.</a:t>
            </a:r>
          </a:p>
          <a:p>
            <a:pPr marL="514350" indent="-514350" algn="just">
              <a:buFont typeface="+mj-lt"/>
              <a:buAutoNum type="arabicPeriod"/>
            </a:pPr>
            <a:r>
              <a:rPr lang="en-US" dirty="0" smtClean="0"/>
              <a:t>Economical: It is simple and economical in operation. It does not need any expert and specialized personnel.</a:t>
            </a:r>
          </a:p>
          <a:p>
            <a:pPr marL="514350" indent="-514350" algn="just">
              <a:buFont typeface="+mj-lt"/>
              <a:buAutoNum type="arabicPeriod"/>
            </a:pPr>
            <a:r>
              <a:rPr lang="en-US" dirty="0" smtClean="0"/>
              <a:t>Quick Decision: On account of its simple operation and unified control and responsibility, decisions can be taken promptly.</a:t>
            </a:r>
          </a:p>
          <a:p>
            <a:pPr marL="514350" indent="-514350" algn="just">
              <a:buFont typeface="+mj-lt"/>
              <a:buAutoNum type="arabicPeriod"/>
            </a:pPr>
            <a:r>
              <a:rPr lang="en-US" dirty="0" smtClean="0"/>
              <a:t>Executive development: The departmental head is fully responsible for every activity in his department. It provides him an ample opportunity to enhance his capabilities and organizational abilities and overall development and performance.</a:t>
            </a:r>
          </a:p>
          <a:p>
            <a:pPr marL="514350" indent="-514350">
              <a:buNone/>
            </a:pP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3200" u="sng" dirty="0" smtClean="0"/>
              <a:t>Disadvantages of Line </a:t>
            </a:r>
            <a:r>
              <a:rPr lang="en-US" sz="3200" u="sng" dirty="0" err="1" smtClean="0"/>
              <a:t>Organisation</a:t>
            </a:r>
            <a:endParaRPr lang="en-US" sz="3200" dirty="0"/>
          </a:p>
        </p:txBody>
      </p:sp>
      <p:sp>
        <p:nvSpPr>
          <p:cNvPr id="3" name="Content Placeholder 2"/>
          <p:cNvSpPr>
            <a:spLocks noGrp="1"/>
          </p:cNvSpPr>
          <p:nvPr>
            <p:ph idx="1"/>
          </p:nvPr>
        </p:nvSpPr>
        <p:spPr>
          <a:xfrm>
            <a:off x="457200" y="609600"/>
            <a:ext cx="8229600" cy="6248400"/>
          </a:xfrm>
        </p:spPr>
        <p:txBody>
          <a:bodyPr>
            <a:normAutofit fontScale="70000" lnSpcReduction="20000"/>
          </a:bodyPr>
          <a:lstStyle/>
          <a:p>
            <a:pPr algn="just"/>
            <a:r>
              <a:rPr lang="en-US" dirty="0" smtClean="0"/>
              <a:t>Overloading: It tends to overload the existing executive with too many responsibilities.</a:t>
            </a:r>
          </a:p>
          <a:p>
            <a:pPr algn="just"/>
            <a:r>
              <a:rPr lang="en-US" dirty="0" smtClean="0"/>
              <a:t>Lack of Specialization: Absence of managerial specialization is the major drawback of this system. The executives may not be expert in all aspects of managerial activities.</a:t>
            </a:r>
          </a:p>
          <a:p>
            <a:pPr algn="just"/>
            <a:r>
              <a:rPr lang="en-US" dirty="0" smtClean="0"/>
              <a:t>Scope of favoritism: As the concerned officer will judge the performance of the persons at work according to his own norms, it is possible that efficient people may be left behind and inefficient or ‘yes men’ may get higher and better posts. </a:t>
            </a:r>
          </a:p>
          <a:p>
            <a:pPr algn="just"/>
            <a:r>
              <a:rPr lang="en-US" dirty="0" smtClean="0"/>
              <a:t>Lack of co-ordination: Every department manager or heads works according to the ways and means suitable to him, which leads to lack of uniformity in operations.</a:t>
            </a:r>
          </a:p>
          <a:p>
            <a:pPr algn="just"/>
            <a:r>
              <a:rPr lang="en-US" dirty="0" smtClean="0"/>
              <a:t>Lack of initiative: Under line organization ultimate authority lies in the hands of top management, departmental managers or heads have little powers. This affects their initiative and enthusiasm.</a:t>
            </a:r>
          </a:p>
          <a:p>
            <a:pPr algn="just"/>
            <a:r>
              <a:rPr lang="en-US" dirty="0" smtClean="0"/>
              <a:t>Lack of communication from lower ranks: The superiors do not usually pay attention to suggestions sent by the lower ranks which leads to inadequacy of communication from sub-ordinates to superiors.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t>Functional </a:t>
            </a:r>
            <a:r>
              <a:rPr lang="en-US" u="sng" dirty="0" err="1" smtClean="0"/>
              <a:t>Organisation</a:t>
            </a:r>
            <a:endParaRPr lang="en-US" dirty="0"/>
          </a:p>
        </p:txBody>
      </p:sp>
      <p:sp>
        <p:nvSpPr>
          <p:cNvPr id="3" name="Content Placeholder 2"/>
          <p:cNvSpPr>
            <a:spLocks noGrp="1"/>
          </p:cNvSpPr>
          <p:nvPr>
            <p:ph idx="1"/>
          </p:nvPr>
        </p:nvSpPr>
        <p:spPr>
          <a:xfrm>
            <a:off x="457200" y="609600"/>
            <a:ext cx="8229600" cy="6248400"/>
          </a:xfrm>
        </p:spPr>
        <p:txBody>
          <a:bodyPr>
            <a:normAutofit fontScale="77500" lnSpcReduction="20000"/>
          </a:bodyPr>
          <a:lstStyle/>
          <a:p>
            <a:pPr algn="just"/>
            <a:r>
              <a:rPr lang="en-US" dirty="0" smtClean="0"/>
              <a:t>Functional organization: It implies that the organization should be based on various functions. It is based on the principles of specializations and tries to bring about organizational balance. </a:t>
            </a:r>
            <a:r>
              <a:rPr lang="en-US" dirty="0" err="1" smtClean="0"/>
              <a:t>F.W.Taylor</a:t>
            </a:r>
            <a:r>
              <a:rPr lang="en-US" dirty="0" smtClean="0"/>
              <a:t> who is considered as the Father of Scientific Management developed the concept of Functional Organization.</a:t>
            </a:r>
          </a:p>
          <a:p>
            <a:pPr algn="just">
              <a:buNone/>
            </a:pPr>
            <a:r>
              <a:rPr lang="en-US" dirty="0" smtClean="0"/>
              <a:t>    Taylor’s concept is a Route clerk, Instruction Card Clerk, Time and Cost Clerk, Shop Disciplinarian, Gang Boss, Speed Boss, Repair Boss and Inspector. The first four bosses operate from the Planning Department and the other four are known as executive functional bosses.</a:t>
            </a:r>
          </a:p>
          <a:p>
            <a:pPr algn="just">
              <a:buNone/>
            </a:pPr>
            <a:r>
              <a:rPr lang="en-US" dirty="0" smtClean="0"/>
              <a:t>    Functional organization also operates at higher level of management. </a:t>
            </a:r>
          </a:p>
          <a:p>
            <a:pPr algn="just">
              <a:buNone/>
            </a:pPr>
            <a:r>
              <a:rPr lang="en-US" dirty="0" smtClean="0"/>
              <a:t>    Some of the advantages of Functional Organization includes specialization, Increased efficiency, Limited duties, Scope of expansion and Flexibility.</a:t>
            </a:r>
          </a:p>
          <a:p>
            <a:pPr algn="just">
              <a:buNone/>
            </a:pPr>
            <a:r>
              <a:rPr lang="en-US" dirty="0" smtClean="0"/>
              <a:t>    Disadvantages include conflict in authority, difficulty to pinpoint responsibility, expensive, disciplines slackened and lack of co-ordination.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u="sng" dirty="0" smtClean="0"/>
              <a:t>LINE AND STAFF ORGANISATION</a:t>
            </a:r>
            <a:endParaRPr lang="en-US" sz="3200" dirty="0"/>
          </a:p>
        </p:txBody>
      </p:sp>
      <p:sp>
        <p:nvSpPr>
          <p:cNvPr id="3" name="Content Placeholder 2"/>
          <p:cNvSpPr>
            <a:spLocks noGrp="1"/>
          </p:cNvSpPr>
          <p:nvPr>
            <p:ph idx="1"/>
          </p:nvPr>
        </p:nvSpPr>
        <p:spPr>
          <a:xfrm>
            <a:off x="457200" y="609600"/>
            <a:ext cx="8229600" cy="6248400"/>
          </a:xfrm>
        </p:spPr>
        <p:txBody>
          <a:bodyPr>
            <a:normAutofit fontScale="70000" lnSpcReduction="20000"/>
          </a:bodyPr>
          <a:lstStyle/>
          <a:p>
            <a:pPr algn="just"/>
            <a:r>
              <a:rPr lang="en-US" dirty="0" smtClean="0"/>
              <a:t>The Line and Staff organization is an improvement over two systems </a:t>
            </a:r>
            <a:r>
              <a:rPr lang="en-US" dirty="0" err="1" smtClean="0"/>
              <a:t>i.e</a:t>
            </a:r>
            <a:r>
              <a:rPr lang="en-US" dirty="0" smtClean="0"/>
              <a:t> Line Organization and Functional Organization. The Line organization concentrates on control too much whereas the functional system decentralizes it to  a great extent. The need was therefore, for a system that will ensure a proper balance between the two. Line officers get the advice of the staff which is very helpful in carrying on the task in an efficient manner. Staff’s role is advisory in nature. Line officers are usually assisted by staff officers in effectively solving various business problems.</a:t>
            </a:r>
          </a:p>
          <a:p>
            <a:pPr algn="just"/>
            <a:r>
              <a:rPr lang="en-US" u="sng" dirty="0" smtClean="0"/>
              <a:t>Features of Line and Staff Organization</a:t>
            </a:r>
            <a:r>
              <a:rPr lang="en-US" dirty="0" smtClean="0"/>
              <a:t>: </a:t>
            </a:r>
          </a:p>
          <a:p>
            <a:pPr marL="514350" indent="-514350" algn="just">
              <a:buFont typeface="+mj-lt"/>
              <a:buAutoNum type="arabicPeriod"/>
            </a:pPr>
            <a:r>
              <a:rPr lang="en-US" dirty="0" smtClean="0"/>
              <a:t>The Staff executive do thinking and the line executives translate this thinking into reality.</a:t>
            </a:r>
          </a:p>
          <a:p>
            <a:pPr marL="514350" indent="-514350" algn="just">
              <a:buFont typeface="+mj-lt"/>
              <a:buAutoNum type="arabicPeriod"/>
            </a:pPr>
            <a:r>
              <a:rPr lang="en-US" dirty="0" smtClean="0"/>
              <a:t>The line of the line organization remains intact and the benefits of the advice of the experts becomes available.</a:t>
            </a:r>
          </a:p>
          <a:p>
            <a:pPr marL="514350" indent="-514350" algn="just">
              <a:buFont typeface="+mj-lt"/>
              <a:buAutoNum type="arabicPeriod"/>
            </a:pPr>
            <a:r>
              <a:rPr lang="en-US" dirty="0" smtClean="0"/>
              <a:t>The experts have only the right to tender advice. Its rejection or acceptance depends on the line executives.</a:t>
            </a:r>
          </a:p>
          <a:p>
            <a:pPr marL="514350" indent="-514350" algn="just">
              <a:buFont typeface="+mj-lt"/>
              <a:buAutoNum type="arabicPeriod"/>
            </a:pPr>
            <a:r>
              <a:rPr lang="en-US" dirty="0" smtClean="0"/>
              <a:t>The principles of the unity of command remains implemented because the orders are received only through a single officer.</a:t>
            </a:r>
          </a:p>
          <a:p>
            <a:pPr marL="514350" indent="-514350" algn="just">
              <a:buFont typeface="+mj-lt"/>
              <a:buAutoNum type="arabicPeriod"/>
            </a:pPr>
            <a:r>
              <a:rPr lang="en-US" dirty="0" smtClean="0"/>
              <a:t>The movement of authority is from top to bottom.</a:t>
            </a:r>
          </a:p>
          <a:p>
            <a:pPr marL="514350" indent="-514350" algn="just">
              <a:buFont typeface="+mj-lt"/>
              <a:buAutoNum type="arabicPeriod"/>
            </a:pPr>
            <a:r>
              <a:rPr lang="en-US" dirty="0" smtClean="0"/>
              <a:t>The movement of suggestions and complaints is from bottom to top.</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000" u="sng" dirty="0" smtClean="0"/>
              <a:t>ADVANTAGES AND DISADVANTAGES OF LINE AND STAFF ORGANIZATION</a:t>
            </a:r>
            <a:endParaRPr lang="en-US" sz="2000" dirty="0"/>
          </a:p>
        </p:txBody>
      </p:sp>
      <p:sp>
        <p:nvSpPr>
          <p:cNvPr id="3" name="Content Placeholder 2"/>
          <p:cNvSpPr>
            <a:spLocks noGrp="1"/>
          </p:cNvSpPr>
          <p:nvPr>
            <p:ph idx="1"/>
          </p:nvPr>
        </p:nvSpPr>
        <p:spPr>
          <a:xfrm>
            <a:off x="457200" y="533400"/>
            <a:ext cx="8229600" cy="6324600"/>
          </a:xfrm>
        </p:spPr>
        <p:txBody>
          <a:bodyPr>
            <a:normAutofit fontScale="70000" lnSpcReduction="20000"/>
          </a:bodyPr>
          <a:lstStyle/>
          <a:p>
            <a:pPr algn="just"/>
            <a:r>
              <a:rPr lang="en-US" dirty="0" smtClean="0"/>
              <a:t>Important advantages of Line and Staff organization are:</a:t>
            </a:r>
          </a:p>
          <a:p>
            <a:pPr marL="514350" indent="-514350" algn="just">
              <a:buFont typeface="+mj-lt"/>
              <a:buAutoNum type="arabicPeriod"/>
            </a:pPr>
            <a:r>
              <a:rPr lang="en-US" dirty="0" smtClean="0"/>
              <a:t>This type of organization is based on planned specialization and brings expert knowledge.</a:t>
            </a:r>
          </a:p>
          <a:p>
            <a:pPr marL="514350" indent="-514350" algn="just">
              <a:buFont typeface="+mj-lt"/>
              <a:buAutoNum type="arabicPeriod"/>
            </a:pPr>
            <a:r>
              <a:rPr lang="en-US" dirty="0" smtClean="0"/>
              <a:t>Staff specialist helps the line manager in taking better decisions.</a:t>
            </a:r>
          </a:p>
          <a:p>
            <a:pPr marL="514350" indent="-514350">
              <a:buFont typeface="+mj-lt"/>
              <a:buAutoNum type="arabicPeriod"/>
            </a:pPr>
            <a:r>
              <a:rPr lang="en-US" dirty="0" smtClean="0"/>
              <a:t>The work of the line officers is considerably reduced with the help of staff officers.</a:t>
            </a:r>
          </a:p>
          <a:p>
            <a:pPr marL="514350" indent="-514350">
              <a:buFont typeface="+mj-lt"/>
              <a:buAutoNum type="arabicPeriod"/>
            </a:pPr>
            <a:r>
              <a:rPr lang="en-US" dirty="0" smtClean="0"/>
              <a:t>New and economical means of production are developed with the help of research and experimentation.</a:t>
            </a:r>
          </a:p>
          <a:p>
            <a:pPr marL="514350" indent="-514350">
              <a:buFont typeface="+mj-lt"/>
              <a:buAutoNum type="arabicPeriod"/>
            </a:pPr>
            <a:r>
              <a:rPr lang="en-US" dirty="0" smtClean="0"/>
              <a:t>Staff services have proved as an excellent training medium for line officers.</a:t>
            </a:r>
          </a:p>
          <a:p>
            <a:pPr marL="514350" indent="-514350"/>
            <a:r>
              <a:rPr lang="en-US" dirty="0" smtClean="0"/>
              <a:t>Disadvantages of Line and Staff Organization are:</a:t>
            </a:r>
          </a:p>
          <a:p>
            <a:pPr marL="514350" indent="-514350">
              <a:buFont typeface="+mj-lt"/>
              <a:buAutoNum type="arabicPeriod"/>
            </a:pPr>
            <a:r>
              <a:rPr lang="en-US" dirty="0" smtClean="0"/>
              <a:t>There may be conflict between line and staff authorities.</a:t>
            </a:r>
          </a:p>
          <a:p>
            <a:pPr marL="514350" indent="-514350">
              <a:buFont typeface="+mj-lt"/>
              <a:buAutoNum type="arabicPeriod"/>
            </a:pPr>
            <a:r>
              <a:rPr lang="en-US" dirty="0" smtClean="0"/>
              <a:t>There may be confusion about the relationship of line and staff authorities.</a:t>
            </a:r>
          </a:p>
          <a:p>
            <a:pPr marL="514350" indent="-514350">
              <a:buFont typeface="+mj-lt"/>
              <a:buAutoNum type="arabicPeriod"/>
            </a:pPr>
            <a:r>
              <a:rPr lang="en-US" dirty="0" smtClean="0"/>
              <a:t>As the staff specialists are not accountable for the results as such they may not perform their duties well.</a:t>
            </a:r>
          </a:p>
          <a:p>
            <a:pPr marL="514350" indent="-514350">
              <a:buFont typeface="+mj-lt"/>
              <a:buAutoNum type="arabicPeriod"/>
            </a:pPr>
            <a:r>
              <a:rPr lang="en-US" dirty="0" smtClean="0"/>
              <a:t>The appointment of experts involves a heavy expenditure. Small and medium sized organization cannot afford such a system.</a:t>
            </a:r>
          </a:p>
          <a:p>
            <a:pPr marL="514350" indent="-514350">
              <a:buFont typeface="+mj-lt"/>
              <a:buAutoNum type="arabicPeriod"/>
            </a:pPr>
            <a:r>
              <a:rPr lang="en-US" dirty="0" smtClean="0"/>
              <a:t>Some of the line officers excessively rely on the staff. They may considerably reduce the line control.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2800" u="sng" dirty="0" smtClean="0"/>
              <a:t>MATRIX/PROJECT ORGANISATION</a:t>
            </a:r>
            <a:endParaRPr lang="en-US" sz="2800" dirty="0"/>
          </a:p>
        </p:txBody>
      </p:sp>
      <p:sp>
        <p:nvSpPr>
          <p:cNvPr id="3" name="Content Placeholder 2"/>
          <p:cNvSpPr>
            <a:spLocks noGrp="1"/>
          </p:cNvSpPr>
          <p:nvPr>
            <p:ph idx="1"/>
          </p:nvPr>
        </p:nvSpPr>
        <p:spPr>
          <a:xfrm>
            <a:off x="457200" y="533400"/>
            <a:ext cx="8229600" cy="6096000"/>
          </a:xfrm>
        </p:spPr>
        <p:txBody>
          <a:bodyPr>
            <a:normAutofit fontScale="77500" lnSpcReduction="20000"/>
          </a:bodyPr>
          <a:lstStyle/>
          <a:p>
            <a:r>
              <a:rPr lang="en-US" dirty="0" smtClean="0"/>
              <a:t>Matrix/project organization: It represents one of the latest types in the evolution of the different types of authority relationships and the consequent organization structure. It has been developed to meet the special requirements of an enterprise that wants to have a flexible structure consisting of a special task force to complete certain projects. It is created by merging the project as well as the functional organization which are complementary each other. A special task force or a team consisting of people drawn from functional departments is assigned to a particular project for a specific period. The team of specialist drawn from various departments shall work under the of the project managers/coordinators. While the authority flows vertically within the functional department, the authority of departmental lines flows horizontally. Since the two-way flow of authority creates the matrix. It is called Matrix or Grid Organization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2800" u="sng" dirty="0" smtClean="0"/>
              <a:t>FORMAL  ORGANISATIONS</a:t>
            </a:r>
            <a:endParaRPr lang="en-US" sz="2800" dirty="0"/>
          </a:p>
        </p:txBody>
      </p:sp>
      <p:sp>
        <p:nvSpPr>
          <p:cNvPr id="3" name="Content Placeholder 2"/>
          <p:cNvSpPr>
            <a:spLocks noGrp="1"/>
          </p:cNvSpPr>
          <p:nvPr>
            <p:ph idx="1"/>
          </p:nvPr>
        </p:nvSpPr>
        <p:spPr>
          <a:xfrm>
            <a:off x="457200" y="533400"/>
            <a:ext cx="8229600" cy="6096000"/>
          </a:xfrm>
        </p:spPr>
        <p:txBody>
          <a:bodyPr>
            <a:normAutofit fontScale="70000" lnSpcReduction="20000"/>
          </a:bodyPr>
          <a:lstStyle/>
          <a:p>
            <a:pPr marL="514350" indent="-514350" algn="just"/>
            <a:r>
              <a:rPr lang="en-US" dirty="0" smtClean="0"/>
              <a:t>Formal organization refers to the structure of relationships deliberately built up by the top management to realize the organizational objectives. In this structure, responsibility, authority, accountability, lines of command, positions and authority are clearly defined and declared.</a:t>
            </a:r>
          </a:p>
          <a:p>
            <a:pPr marL="514350" indent="-514350" algn="just"/>
            <a:r>
              <a:rPr lang="en-US" dirty="0" smtClean="0"/>
              <a:t>According to Chester Bernard – an organization is formal when two or more persons are consciously coordinated towards a common objective.</a:t>
            </a:r>
          </a:p>
          <a:p>
            <a:pPr marL="514350" indent="-514350" algn="just"/>
            <a:r>
              <a:rPr lang="en-US" dirty="0" smtClean="0"/>
              <a:t>Formal Organization is the structure of well-defined jobs, each bearing a definite measure of authority, responsibility and accountability. The basic principles that govern a formal organization are Division of labor, scalar and functional processes, structure of well-defined jobs and span of supervision.</a:t>
            </a:r>
          </a:p>
          <a:p>
            <a:pPr marL="514350" indent="-514350" algn="just"/>
            <a:r>
              <a:rPr lang="en-US" dirty="0" smtClean="0"/>
              <a:t>Formal Organization has  drawbacks such as – emotions and commitments of individuals are mostly ignored, ideal relationships hardly exists, the rabble(mob) hypothesis may not hold good since individuals are not always motivated by rewards or punishments and the rules and regulations are rigid as to make the achievement of goals too difficult.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u="sng" dirty="0" smtClean="0"/>
              <a:t>MEANING AND DEFINITION</a:t>
            </a:r>
            <a:endParaRPr lang="en-US" u="sng" dirty="0"/>
          </a:p>
        </p:txBody>
      </p:sp>
      <p:sp>
        <p:nvSpPr>
          <p:cNvPr id="3" name="Content Placeholder 2"/>
          <p:cNvSpPr>
            <a:spLocks noGrp="1"/>
          </p:cNvSpPr>
          <p:nvPr>
            <p:ph idx="1"/>
          </p:nvPr>
        </p:nvSpPr>
        <p:spPr>
          <a:xfrm>
            <a:off x="457200" y="762000"/>
            <a:ext cx="8229600" cy="5364163"/>
          </a:xfrm>
        </p:spPr>
        <p:txBody>
          <a:bodyPr>
            <a:normAutofit fontScale="92500"/>
          </a:bodyPr>
          <a:lstStyle/>
          <a:p>
            <a:pPr algn="just"/>
            <a:r>
              <a:rPr lang="en-US" dirty="0" smtClean="0"/>
              <a:t>Organizing is the process of determining the total activities to achieve a given objective, grouping and assigning of activities to individuals, delegating them authority necessary to perform the activities assigned and established among different positions in the organization.</a:t>
            </a:r>
          </a:p>
          <a:p>
            <a:pPr algn="just"/>
            <a:r>
              <a:rPr lang="en-US" dirty="0" smtClean="0"/>
              <a:t>According to George Terry – “Organising is the establishing of effective authority relationships among selected work, persons, and work places in order for the group to work together efficiently”.</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r>
              <a:rPr lang="en-US" sz="3200" u="sng" dirty="0" smtClean="0"/>
              <a:t>FORMAL AND INFORMAL ORGANIZATION</a:t>
            </a:r>
            <a:endParaRPr lang="en-US" sz="3200" u="sng" dirty="0"/>
          </a:p>
        </p:txBody>
      </p:sp>
      <p:sp>
        <p:nvSpPr>
          <p:cNvPr id="3" name="Content Placeholder 2"/>
          <p:cNvSpPr>
            <a:spLocks noGrp="1"/>
          </p:cNvSpPr>
          <p:nvPr>
            <p:ph idx="1"/>
          </p:nvPr>
        </p:nvSpPr>
        <p:spPr>
          <a:xfrm>
            <a:off x="457200" y="533400"/>
            <a:ext cx="8229600" cy="6172200"/>
          </a:xfrm>
        </p:spPr>
        <p:txBody>
          <a:bodyPr>
            <a:normAutofit fontScale="85000" lnSpcReduction="20000"/>
          </a:bodyPr>
          <a:lstStyle/>
          <a:p>
            <a:pPr algn="just"/>
            <a:r>
              <a:rPr lang="en-US" dirty="0" smtClean="0"/>
              <a:t>Formal organization refers to the structure of relationships deliberately built up by the top management to realize the organizational objectives. An organization is formal when the activities of two or more persons are consciously coordinated towards given objectives. The essence of formal organization comes into existence when persons are able to communicate each other, willing to act and ready to share the purpose. It is the structure of well-defined jobs, each bearing a definite measure of authority, responsibility and accountability.</a:t>
            </a:r>
          </a:p>
          <a:p>
            <a:pPr algn="just"/>
            <a:r>
              <a:rPr lang="en-US" dirty="0" smtClean="0"/>
              <a:t>The basic principles that govern a formal organization include division of labor to ensure maximum specialization; scalar and functional processes which imply growth of the organization; structure of well-defined jobs to ensure proper balance; span of control refers to the number of subordinates directly reporting and accountable to one superior executive.</a:t>
            </a:r>
          </a:p>
          <a:p>
            <a:pPr algn="just">
              <a:buNone/>
            </a:pPr>
            <a:endParaRPr lang="en-US" dirty="0" smtClean="0"/>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2800" u="sng" dirty="0" smtClean="0"/>
              <a:t>DRAWBACKS OF FORMAL ORGANIZATION</a:t>
            </a:r>
            <a:endParaRPr lang="en-US" sz="2800" u="sng" dirty="0"/>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a:r>
              <a:rPr lang="en-US" dirty="0" smtClean="0"/>
              <a:t>Emotions and commitments of an individuals are mostly ignored while determining the interactions, communications and accountability.</a:t>
            </a:r>
          </a:p>
          <a:p>
            <a:pPr algn="just"/>
            <a:r>
              <a:rPr lang="en-US" dirty="0" smtClean="0"/>
              <a:t>The ideal relationship among the members of the organization on which it is based hardly exist in actual life. </a:t>
            </a:r>
          </a:p>
          <a:p>
            <a:pPr algn="just"/>
            <a:r>
              <a:rPr lang="en-US" dirty="0" smtClean="0"/>
              <a:t>The assumption that the reaction of human being will be similar whenever the are either rewarded or punished may not hold good since individuals are not always motivated by rewards or punishments in the same manner.</a:t>
            </a:r>
          </a:p>
          <a:p>
            <a:pPr algn="just"/>
            <a:r>
              <a:rPr lang="en-US" dirty="0" smtClean="0"/>
              <a:t>The rules and regulations will be so rigid as to make the achievement of goals too difficult or impracticable.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200" u="sng" dirty="0" smtClean="0"/>
              <a:t>INFORMAL ORGANISATION</a:t>
            </a:r>
            <a:endParaRPr lang="en-US" sz="3200" u="sng" dirty="0"/>
          </a:p>
        </p:txBody>
      </p:sp>
      <p:sp>
        <p:nvSpPr>
          <p:cNvPr id="3" name="Content Placeholder 2"/>
          <p:cNvSpPr>
            <a:spLocks noGrp="1"/>
          </p:cNvSpPr>
          <p:nvPr>
            <p:ph idx="1"/>
          </p:nvPr>
        </p:nvSpPr>
        <p:spPr>
          <a:xfrm>
            <a:off x="457200" y="533400"/>
            <a:ext cx="8229600" cy="6096000"/>
          </a:xfrm>
        </p:spPr>
        <p:txBody>
          <a:bodyPr>
            <a:normAutofit fontScale="92500" lnSpcReduction="20000"/>
          </a:bodyPr>
          <a:lstStyle/>
          <a:p>
            <a:pPr algn="just"/>
            <a:r>
              <a:rPr lang="en-US" dirty="0" smtClean="0"/>
              <a:t>Informal organization refers to the network of personnel and social relationship which arise spontaneously when people working together interact on personal whims, likes and prejudices. An informal organization provides an opportunity to workers to come closer to each other, develop a feeling of cooperation and coordination among themselves. </a:t>
            </a:r>
          </a:p>
          <a:p>
            <a:pPr algn="just"/>
            <a:r>
              <a:rPr lang="en-US" dirty="0" smtClean="0"/>
              <a:t>In every organization it is commonly found that several persons are in frequent contact with each other. It is quite natural that whenever people are associated with each other on account of social relations and make their personal groups. This type of relationship or grouping is known as informal </a:t>
            </a:r>
            <a:r>
              <a:rPr lang="en-US" dirty="0" err="1" smtClean="0"/>
              <a:t>organisation</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3200" u="sng" dirty="0" smtClean="0"/>
              <a:t>FUNCTIONS OF INFORMAL ORGANIZATION</a:t>
            </a:r>
            <a:endParaRPr lang="en-US" sz="3200" u="sng" dirty="0"/>
          </a:p>
        </p:txBody>
      </p:sp>
      <p:sp>
        <p:nvSpPr>
          <p:cNvPr id="3" name="Content Placeholder 2"/>
          <p:cNvSpPr>
            <a:spLocks noGrp="1"/>
          </p:cNvSpPr>
          <p:nvPr>
            <p:ph idx="1"/>
          </p:nvPr>
        </p:nvSpPr>
        <p:spPr>
          <a:xfrm>
            <a:off x="457200" y="914400"/>
            <a:ext cx="8229600" cy="5211763"/>
          </a:xfrm>
        </p:spPr>
        <p:txBody>
          <a:bodyPr/>
          <a:lstStyle/>
          <a:p>
            <a:pPr algn="just"/>
            <a:r>
              <a:rPr lang="en-US" dirty="0" smtClean="0"/>
              <a:t>It helps to preserve the integrity of the group as a whole.</a:t>
            </a:r>
          </a:p>
          <a:p>
            <a:pPr algn="just"/>
            <a:r>
              <a:rPr lang="en-US" dirty="0" smtClean="0"/>
              <a:t>It provides social satisfaction, personal attachment and status, which leads to job satisfaction.</a:t>
            </a:r>
          </a:p>
          <a:p>
            <a:pPr algn="just"/>
            <a:r>
              <a:rPr lang="en-US" dirty="0" smtClean="0"/>
              <a:t>It acts as an effective communication channel.</a:t>
            </a:r>
          </a:p>
          <a:p>
            <a:pPr algn="just"/>
            <a:r>
              <a:rPr lang="en-US" dirty="0" smtClean="0"/>
              <a:t>It controls social behavior, influences it and regulate it more effectively than the formal organization.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3200" u="sng" dirty="0" smtClean="0"/>
              <a:t>BENEFITS</a:t>
            </a:r>
            <a:endParaRPr lang="en-US" sz="3200" u="sng"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r>
              <a:rPr lang="en-US" dirty="0" smtClean="0"/>
              <a:t>Greater cooperation: Many requirements which cannot be met successfully by a formal organization can be met in a better way by the informal organization.</a:t>
            </a:r>
          </a:p>
          <a:p>
            <a:pPr algn="just"/>
            <a:r>
              <a:rPr lang="en-US" dirty="0" smtClean="0"/>
              <a:t>Reduction of work load: An informal organization reduces the work load of the formal manager by freely delegating and decentralizing authority.</a:t>
            </a:r>
          </a:p>
          <a:p>
            <a:pPr algn="just"/>
            <a:r>
              <a:rPr lang="en-US" dirty="0" smtClean="0"/>
              <a:t>Job reduction: It gives satisfaction and stability to the work group, belongingness and security to the workers and leads to job satisfaction.</a:t>
            </a:r>
          </a:p>
          <a:p>
            <a:pPr algn="just"/>
            <a:r>
              <a:rPr lang="en-US" dirty="0" smtClean="0"/>
              <a:t>Employee communication: It acts as an effective communication channel which acts as a safety valve of the frustration and other emotional problems of employees.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sz="3200" u="sng" dirty="0" smtClean="0"/>
              <a:t>DEFECTS OF INFORMAL ORGANISATION</a:t>
            </a:r>
            <a:endParaRPr lang="en-US" sz="3200" u="sng" dirty="0"/>
          </a:p>
        </p:txBody>
      </p:sp>
      <p:sp>
        <p:nvSpPr>
          <p:cNvPr id="3" name="Content Placeholder 2"/>
          <p:cNvSpPr>
            <a:spLocks noGrp="1"/>
          </p:cNvSpPr>
          <p:nvPr>
            <p:ph idx="1"/>
          </p:nvPr>
        </p:nvSpPr>
        <p:spPr>
          <a:xfrm>
            <a:off x="457200" y="609600"/>
            <a:ext cx="8229600" cy="5516563"/>
          </a:xfrm>
        </p:spPr>
        <p:txBody>
          <a:bodyPr>
            <a:normAutofit fontScale="92500"/>
          </a:bodyPr>
          <a:lstStyle/>
          <a:p>
            <a:pPr algn="just"/>
            <a:r>
              <a:rPr lang="en-US" dirty="0" smtClean="0"/>
              <a:t>Managers may form groups which may ultimately lead to conflicts and even to industrial unrest.</a:t>
            </a:r>
          </a:p>
          <a:p>
            <a:pPr algn="just"/>
            <a:r>
              <a:rPr lang="en-US" dirty="0" smtClean="0"/>
              <a:t>Formation of group may also take away the employees away from the organizational goals.</a:t>
            </a:r>
          </a:p>
          <a:p>
            <a:pPr algn="just"/>
            <a:r>
              <a:rPr lang="en-US" dirty="0" smtClean="0"/>
              <a:t>Informal organization has the effect of spreading rumors. The rumors will not only spoil the team spirit and morale but may lead to a heavy loss.</a:t>
            </a:r>
          </a:p>
          <a:p>
            <a:pPr algn="just"/>
            <a:r>
              <a:rPr lang="en-US" dirty="0" smtClean="0"/>
              <a:t>If the informal organization is not properly used, control over employees shall also become ineffective.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a:bodyPr>
          <a:lstStyle/>
          <a:p>
            <a:r>
              <a:rPr lang="en-US" sz="2400" u="sng" dirty="0" smtClean="0"/>
              <a:t>DIFFERENCE BETWEEN FORMAL AND INFORMAL ORGANISATION</a:t>
            </a:r>
            <a:endParaRPr lang="en-US" sz="2400" u="sng" dirty="0"/>
          </a:p>
        </p:txBody>
      </p:sp>
      <p:graphicFrame>
        <p:nvGraphicFramePr>
          <p:cNvPr id="4" name="Content Placeholder 3"/>
          <p:cNvGraphicFramePr>
            <a:graphicFrameLocks noGrp="1"/>
          </p:cNvGraphicFramePr>
          <p:nvPr>
            <p:ph idx="1"/>
          </p:nvPr>
        </p:nvGraphicFramePr>
        <p:xfrm>
          <a:off x="1" y="533400"/>
          <a:ext cx="9144000" cy="6717571"/>
        </p:xfrm>
        <a:graphic>
          <a:graphicData uri="http://schemas.openxmlformats.org/drawingml/2006/table">
            <a:tbl>
              <a:tblPr firstRow="1" bandRow="1">
                <a:tableStyleId>{5C22544A-7EE6-4342-B048-85BDC9FD1C3A}</a:tableStyleId>
              </a:tblPr>
              <a:tblGrid>
                <a:gridCol w="1317356"/>
                <a:gridCol w="3498950"/>
                <a:gridCol w="4327694"/>
              </a:tblGrid>
              <a:tr h="365866">
                <a:tc>
                  <a:txBody>
                    <a:bodyPr/>
                    <a:lstStyle/>
                    <a:p>
                      <a:endParaRPr lang="en-US" dirty="0"/>
                    </a:p>
                  </a:txBody>
                  <a:tcPr/>
                </a:tc>
                <a:tc>
                  <a:txBody>
                    <a:bodyPr/>
                    <a:lstStyle/>
                    <a:p>
                      <a:r>
                        <a:rPr lang="en-US" dirty="0" smtClean="0"/>
                        <a:t>FORMAL ORGANIZATION</a:t>
                      </a:r>
                      <a:endParaRPr lang="en-US" dirty="0"/>
                    </a:p>
                  </a:txBody>
                  <a:tcPr/>
                </a:tc>
                <a:tc>
                  <a:txBody>
                    <a:bodyPr/>
                    <a:lstStyle/>
                    <a:p>
                      <a:r>
                        <a:rPr lang="en-US" dirty="0" smtClean="0"/>
                        <a:t>INFORMAL ORGANIZATION</a:t>
                      </a:r>
                      <a:endParaRPr lang="en-US" dirty="0"/>
                    </a:p>
                  </a:txBody>
                  <a:tcPr/>
                </a:tc>
              </a:tr>
              <a:tr h="579287">
                <a:tc>
                  <a:txBody>
                    <a:bodyPr/>
                    <a:lstStyle/>
                    <a:p>
                      <a:r>
                        <a:rPr lang="en-US" sz="1600" dirty="0" smtClean="0"/>
                        <a:t>FORMATION</a:t>
                      </a:r>
                      <a:endParaRPr lang="en-US" sz="1600" dirty="0"/>
                    </a:p>
                  </a:txBody>
                  <a:tcPr/>
                </a:tc>
                <a:tc>
                  <a:txBody>
                    <a:bodyPr/>
                    <a:lstStyle/>
                    <a:p>
                      <a:r>
                        <a:rPr lang="en-US" sz="1600" dirty="0" err="1" smtClean="0"/>
                        <a:t>Delibrately</a:t>
                      </a:r>
                      <a:r>
                        <a:rPr lang="en-US" sz="1600" dirty="0" smtClean="0"/>
                        <a:t> created by management.</a:t>
                      </a:r>
                      <a:endParaRPr lang="en-US" sz="1600" dirty="0"/>
                    </a:p>
                  </a:txBody>
                  <a:tcPr/>
                </a:tc>
                <a:tc>
                  <a:txBody>
                    <a:bodyPr/>
                    <a:lstStyle/>
                    <a:p>
                      <a:r>
                        <a:rPr lang="en-US" sz="1600" dirty="0" smtClean="0"/>
                        <a:t>Arises spontaneously and no </a:t>
                      </a:r>
                      <a:r>
                        <a:rPr lang="en-US" sz="1600" dirty="0" err="1" smtClean="0"/>
                        <a:t>concious</a:t>
                      </a:r>
                      <a:r>
                        <a:rPr lang="en-US" sz="1600" dirty="0" smtClean="0"/>
                        <a:t> efforts are made to create it.</a:t>
                      </a:r>
                      <a:endParaRPr lang="en-US" sz="1600" dirty="0"/>
                    </a:p>
                  </a:txBody>
                  <a:tcPr/>
                </a:tc>
              </a:tr>
              <a:tr h="579287">
                <a:tc>
                  <a:txBody>
                    <a:bodyPr/>
                    <a:lstStyle/>
                    <a:p>
                      <a:r>
                        <a:rPr lang="en-US" sz="1600" dirty="0" smtClean="0"/>
                        <a:t>BASIS</a:t>
                      </a:r>
                      <a:endParaRPr lang="en-US" sz="1600" dirty="0"/>
                    </a:p>
                  </a:txBody>
                  <a:tcPr/>
                </a:tc>
                <a:tc>
                  <a:txBody>
                    <a:bodyPr/>
                    <a:lstStyle/>
                    <a:p>
                      <a:r>
                        <a:rPr lang="en-US" sz="1600" dirty="0" smtClean="0"/>
                        <a:t>It is based upon rules and procedures.</a:t>
                      </a:r>
                      <a:endParaRPr lang="en-US" sz="1600" dirty="0"/>
                    </a:p>
                  </a:txBody>
                  <a:tcPr/>
                </a:tc>
                <a:tc>
                  <a:txBody>
                    <a:bodyPr/>
                    <a:lstStyle/>
                    <a:p>
                      <a:r>
                        <a:rPr lang="en-US" sz="1600" dirty="0" smtClean="0"/>
                        <a:t>It is based upon attitudes and emotions of the people.</a:t>
                      </a:r>
                    </a:p>
                  </a:txBody>
                  <a:tcPr/>
                </a:tc>
              </a:tr>
              <a:tr h="823198">
                <a:tc>
                  <a:txBody>
                    <a:bodyPr/>
                    <a:lstStyle/>
                    <a:p>
                      <a:r>
                        <a:rPr lang="en-US" sz="1600" dirty="0" smtClean="0"/>
                        <a:t>NATURE</a:t>
                      </a:r>
                      <a:endParaRPr lang="en-US" sz="1600" dirty="0"/>
                    </a:p>
                  </a:txBody>
                  <a:tcPr/>
                </a:tc>
                <a:tc>
                  <a:txBody>
                    <a:bodyPr/>
                    <a:lstStyle/>
                    <a:p>
                      <a:r>
                        <a:rPr lang="en-US" sz="1600" dirty="0" smtClean="0"/>
                        <a:t>It is stable and predicable and cannot be changed according to</a:t>
                      </a:r>
                      <a:r>
                        <a:rPr lang="en-US" sz="1600" baseline="0" dirty="0" smtClean="0"/>
                        <a:t> the whims of the people.</a:t>
                      </a:r>
                      <a:endParaRPr lang="en-US" sz="1600" dirty="0"/>
                    </a:p>
                  </a:txBody>
                  <a:tcPr/>
                </a:tc>
                <a:tc>
                  <a:txBody>
                    <a:bodyPr/>
                    <a:lstStyle/>
                    <a:p>
                      <a:r>
                        <a:rPr lang="en-US" sz="1600" dirty="0" smtClean="0"/>
                        <a:t>It is neither stable nor predictable.</a:t>
                      </a:r>
                      <a:endParaRPr lang="en-US" sz="1600" dirty="0"/>
                    </a:p>
                  </a:txBody>
                  <a:tcPr/>
                </a:tc>
              </a:tr>
              <a:tr h="823198">
                <a:tc>
                  <a:txBody>
                    <a:bodyPr/>
                    <a:lstStyle/>
                    <a:p>
                      <a:r>
                        <a:rPr lang="en-US" sz="1600" dirty="0" smtClean="0"/>
                        <a:t>SET UP</a:t>
                      </a:r>
                      <a:endParaRPr lang="en-US" sz="1600" dirty="0"/>
                    </a:p>
                  </a:txBody>
                  <a:tcPr/>
                </a:tc>
                <a:tc>
                  <a:txBody>
                    <a:bodyPr/>
                    <a:lstStyle/>
                    <a:p>
                      <a:r>
                        <a:rPr lang="en-US" sz="1600" dirty="0" smtClean="0"/>
                        <a:t>It is a well</a:t>
                      </a:r>
                      <a:r>
                        <a:rPr lang="en-US" sz="1600" baseline="0" dirty="0" smtClean="0"/>
                        <a:t> defined relationship and follows predetermined lines of communication.</a:t>
                      </a:r>
                      <a:endParaRPr lang="en-US" sz="1600" dirty="0"/>
                    </a:p>
                  </a:txBody>
                  <a:tcPr/>
                </a:tc>
                <a:tc>
                  <a:txBody>
                    <a:bodyPr/>
                    <a:lstStyle/>
                    <a:p>
                      <a:r>
                        <a:rPr lang="en-US" sz="1600" dirty="0" smtClean="0"/>
                        <a:t>It</a:t>
                      </a:r>
                      <a:r>
                        <a:rPr lang="en-US" sz="1600" baseline="0" dirty="0" smtClean="0"/>
                        <a:t> has no definite forms and no </a:t>
                      </a:r>
                      <a:r>
                        <a:rPr lang="en-US" sz="1600" baseline="0" dirty="0" err="1" smtClean="0"/>
                        <a:t>definites</a:t>
                      </a:r>
                      <a:r>
                        <a:rPr lang="en-US" sz="1600" baseline="0" dirty="0" smtClean="0"/>
                        <a:t> rules as to who has to report whom.</a:t>
                      </a:r>
                      <a:endParaRPr lang="en-US" sz="1600" dirty="0"/>
                    </a:p>
                  </a:txBody>
                  <a:tcPr/>
                </a:tc>
              </a:tr>
              <a:tr h="579287">
                <a:tc>
                  <a:txBody>
                    <a:bodyPr/>
                    <a:lstStyle/>
                    <a:p>
                      <a:r>
                        <a:rPr lang="en-US" sz="1600" dirty="0" smtClean="0"/>
                        <a:t>EMPHASIS</a:t>
                      </a:r>
                      <a:endParaRPr lang="en-US" sz="1600" dirty="0"/>
                    </a:p>
                  </a:txBody>
                  <a:tcPr/>
                </a:tc>
                <a:tc>
                  <a:txBody>
                    <a:bodyPr/>
                    <a:lstStyle/>
                    <a:p>
                      <a:r>
                        <a:rPr lang="en-US" sz="1600" dirty="0" smtClean="0"/>
                        <a:t>The main emphasis is on authority and functions.</a:t>
                      </a:r>
                      <a:endParaRPr lang="en-US" sz="1600" dirty="0"/>
                    </a:p>
                  </a:txBody>
                  <a:tcPr/>
                </a:tc>
                <a:tc>
                  <a:txBody>
                    <a:bodyPr/>
                    <a:lstStyle/>
                    <a:p>
                      <a:r>
                        <a:rPr lang="en-US" sz="1600" dirty="0" smtClean="0"/>
                        <a:t>The stress is on the people and their relationship.</a:t>
                      </a:r>
                      <a:endParaRPr lang="en-US" sz="1600" dirty="0"/>
                    </a:p>
                  </a:txBody>
                  <a:tcPr/>
                </a:tc>
              </a:tr>
              <a:tr h="823198">
                <a:tc>
                  <a:txBody>
                    <a:bodyPr/>
                    <a:lstStyle/>
                    <a:p>
                      <a:r>
                        <a:rPr lang="en-US" sz="1600" dirty="0" smtClean="0"/>
                        <a:t>AUTHORITY</a:t>
                      </a:r>
                      <a:endParaRPr lang="en-US" sz="1600" dirty="0"/>
                    </a:p>
                  </a:txBody>
                  <a:tcPr/>
                </a:tc>
                <a:tc>
                  <a:txBody>
                    <a:bodyPr/>
                    <a:lstStyle/>
                    <a:p>
                      <a:r>
                        <a:rPr lang="en-US" sz="1600" dirty="0" smtClean="0"/>
                        <a:t>Formal authority is attached to a position and it flows from</a:t>
                      </a:r>
                      <a:r>
                        <a:rPr lang="en-US" sz="1600" baseline="0" dirty="0" smtClean="0"/>
                        <a:t> top to bottom.</a:t>
                      </a:r>
                      <a:endParaRPr lang="en-US" sz="1600" dirty="0"/>
                    </a:p>
                  </a:txBody>
                  <a:tcPr/>
                </a:tc>
                <a:tc>
                  <a:txBody>
                    <a:bodyPr/>
                    <a:lstStyle/>
                    <a:p>
                      <a:r>
                        <a:rPr lang="en-US" sz="1600" dirty="0" smtClean="0"/>
                        <a:t>Informal authority is attached to a person and it flows either downwards or horizontally.</a:t>
                      </a:r>
                      <a:endParaRPr lang="en-US" sz="1600" dirty="0"/>
                    </a:p>
                  </a:txBody>
                  <a:tcPr/>
                </a:tc>
              </a:tr>
              <a:tr h="579287">
                <a:tc>
                  <a:txBody>
                    <a:bodyPr/>
                    <a:lstStyle/>
                    <a:p>
                      <a:r>
                        <a:rPr lang="en-US" sz="1600" dirty="0" smtClean="0"/>
                        <a:t>EXISTENCE</a:t>
                      </a:r>
                      <a:endParaRPr lang="en-US" sz="1600" dirty="0"/>
                    </a:p>
                  </a:txBody>
                  <a:tcPr/>
                </a:tc>
                <a:tc>
                  <a:txBody>
                    <a:bodyPr/>
                    <a:lstStyle/>
                    <a:p>
                      <a:r>
                        <a:rPr lang="en-US" sz="1600" dirty="0" smtClean="0"/>
                        <a:t>It exists</a:t>
                      </a:r>
                      <a:r>
                        <a:rPr lang="en-US" sz="1600" baseline="0" dirty="0" smtClean="0"/>
                        <a:t> independently </a:t>
                      </a:r>
                      <a:endParaRPr lang="en-US" sz="1600" dirty="0"/>
                    </a:p>
                  </a:txBody>
                  <a:tcPr/>
                </a:tc>
                <a:tc>
                  <a:txBody>
                    <a:bodyPr/>
                    <a:lstStyle/>
                    <a:p>
                      <a:r>
                        <a:rPr lang="en-US" sz="1600" dirty="0" smtClean="0"/>
                        <a:t>It exist within the framework of</a:t>
                      </a:r>
                      <a:r>
                        <a:rPr lang="en-US" sz="1600" baseline="0" dirty="0" smtClean="0"/>
                        <a:t> a formal structure</a:t>
                      </a:r>
                      <a:endParaRPr lang="en-US" sz="1600" dirty="0"/>
                    </a:p>
                  </a:txBody>
                  <a:tcPr/>
                </a:tc>
              </a:tr>
              <a:tr h="823198">
                <a:tc>
                  <a:txBody>
                    <a:bodyPr/>
                    <a:lstStyle/>
                    <a:p>
                      <a:r>
                        <a:rPr lang="en-US" sz="1600" dirty="0" smtClean="0"/>
                        <a:t>RATIONALITY</a:t>
                      </a:r>
                      <a:endParaRPr lang="en-US" sz="1600" dirty="0"/>
                    </a:p>
                  </a:txBody>
                  <a:tcPr/>
                </a:tc>
                <a:tc>
                  <a:txBody>
                    <a:bodyPr/>
                    <a:lstStyle/>
                    <a:p>
                      <a:r>
                        <a:rPr lang="en-US" sz="1600" dirty="0" smtClean="0"/>
                        <a:t>It operates on logic rather than on sentiments or emotions</a:t>
                      </a:r>
                      <a:endParaRPr lang="en-US" sz="1600" dirty="0"/>
                    </a:p>
                  </a:txBody>
                  <a:tcPr/>
                </a:tc>
                <a:tc>
                  <a:txBody>
                    <a:bodyPr/>
                    <a:lstStyle/>
                    <a:p>
                      <a:r>
                        <a:rPr lang="en-US" sz="1600" dirty="0" smtClean="0"/>
                        <a:t>Activities are influenced by</a:t>
                      </a:r>
                      <a:r>
                        <a:rPr lang="en-US" sz="1600" baseline="0" dirty="0" smtClean="0"/>
                        <a:t> sentiments and emotions</a:t>
                      </a:r>
                    </a:p>
                    <a:p>
                      <a:endParaRPr lang="en-US" sz="1600" baseline="0" dirty="0" smtClean="0"/>
                    </a:p>
                  </a:txBody>
                  <a:tcPr/>
                </a:tc>
              </a:tr>
              <a:tr h="741765">
                <a:tc>
                  <a:txBody>
                    <a:bodyPr/>
                    <a:lstStyle/>
                    <a:p>
                      <a:r>
                        <a:rPr lang="en-US" sz="1600" dirty="0" smtClean="0"/>
                        <a:t>DEPICTION</a:t>
                      </a:r>
                      <a:endParaRPr lang="en-US" sz="1600" dirty="0"/>
                    </a:p>
                  </a:txBody>
                  <a:tcPr/>
                </a:tc>
                <a:tc>
                  <a:txBody>
                    <a:bodyPr/>
                    <a:lstStyle/>
                    <a:p>
                      <a:r>
                        <a:rPr lang="en-US" sz="1600" dirty="0" smtClean="0"/>
                        <a:t>It can be shown on </a:t>
                      </a:r>
                      <a:r>
                        <a:rPr lang="en-US" sz="1600" dirty="0" err="1" smtClean="0"/>
                        <a:t>organisational</a:t>
                      </a:r>
                      <a:r>
                        <a:rPr lang="en-US" sz="1600" dirty="0" smtClean="0"/>
                        <a:t> chart or a manual</a:t>
                      </a:r>
                      <a:endParaRPr lang="en-US" sz="1600" dirty="0"/>
                    </a:p>
                  </a:txBody>
                  <a:tcPr/>
                </a:tc>
                <a:tc>
                  <a:txBody>
                    <a:bodyPr/>
                    <a:lstStyle/>
                    <a:p>
                      <a:r>
                        <a:rPr lang="en-US" sz="1600" dirty="0" smtClean="0"/>
                        <a:t>It cannot</a:t>
                      </a:r>
                      <a:r>
                        <a:rPr lang="en-US" sz="1600" baseline="0" dirty="0" smtClean="0"/>
                        <a:t> be depicted from charts or manuals.</a:t>
                      </a:r>
                      <a:endParaRPr lang="en-US" sz="16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200" u="sng" dirty="0" smtClean="0"/>
              <a:t>LINE AND STAFF RELATIONSHIP</a:t>
            </a:r>
            <a:endParaRPr lang="en-US" sz="3200" u="sng" dirty="0"/>
          </a:p>
        </p:txBody>
      </p:sp>
      <p:sp>
        <p:nvSpPr>
          <p:cNvPr id="3" name="Content Placeholder 2"/>
          <p:cNvSpPr>
            <a:spLocks noGrp="1"/>
          </p:cNvSpPr>
          <p:nvPr>
            <p:ph idx="1"/>
          </p:nvPr>
        </p:nvSpPr>
        <p:spPr>
          <a:xfrm>
            <a:off x="457200" y="609600"/>
            <a:ext cx="8229600" cy="5516563"/>
          </a:xfrm>
        </p:spPr>
        <p:txBody>
          <a:bodyPr>
            <a:normAutofit fontScale="70000" lnSpcReduction="20000"/>
          </a:bodyPr>
          <a:lstStyle/>
          <a:p>
            <a:pPr algn="just"/>
            <a:r>
              <a:rPr lang="en-US" dirty="0" smtClean="0"/>
              <a:t>Line departments are those that are directly engaged in producing or selling the goods and services. Staff refers to those elements of the organization which provide advice or services to the line.</a:t>
            </a:r>
          </a:p>
          <a:p>
            <a:pPr algn="just"/>
            <a:r>
              <a:rPr lang="en-US" dirty="0" smtClean="0"/>
              <a:t>According to Allen, “Line refers to those positions and elements of the organization, which have the responsibility and authority and are  accountable for the accomplishment of primary objectives. Staff refers to those elements which have responsibility and authority for providing advice and service to line in the attainment of objectives.</a:t>
            </a:r>
          </a:p>
          <a:p>
            <a:pPr algn="just"/>
            <a:r>
              <a:rPr lang="en-US" dirty="0" smtClean="0"/>
              <a:t>Line elements provide decision authority for the flow of communication through a scalar chain of authority. Staff elements facilitate the decision process by bringing in expert and specialized knowledge.</a:t>
            </a:r>
          </a:p>
          <a:p>
            <a:pPr algn="just"/>
            <a:r>
              <a:rPr lang="en-US" dirty="0" smtClean="0"/>
              <a:t>Line managers make the strategic decisions by exercising command authority whereas staff officials advice and counsel with no authority to command except within their own staff chain of command.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u="sng" dirty="0" smtClean="0"/>
              <a:t>CONFLICT BETWEEN LINE AND STAFF</a:t>
            </a:r>
            <a:endParaRPr lang="en-US" sz="3200" u="sng" dirty="0"/>
          </a:p>
        </p:txBody>
      </p:sp>
      <p:sp>
        <p:nvSpPr>
          <p:cNvPr id="3" name="Content Placeholder 2"/>
          <p:cNvSpPr>
            <a:spLocks noGrp="1"/>
          </p:cNvSpPr>
          <p:nvPr>
            <p:ph idx="1"/>
          </p:nvPr>
        </p:nvSpPr>
        <p:spPr>
          <a:xfrm>
            <a:off x="457200" y="533400"/>
            <a:ext cx="8229600" cy="5592763"/>
          </a:xfrm>
        </p:spPr>
        <p:txBody>
          <a:bodyPr>
            <a:normAutofit fontScale="85000" lnSpcReduction="20000"/>
          </a:bodyPr>
          <a:lstStyle/>
          <a:p>
            <a:pPr marL="514350" indent="-514350">
              <a:buNone/>
            </a:pPr>
            <a:r>
              <a:rPr lang="en-US" dirty="0" smtClean="0"/>
              <a:t>      </a:t>
            </a:r>
            <a:r>
              <a:rPr lang="en-US" u="sng" dirty="0" smtClean="0"/>
              <a:t>Staff managers complaint against the line managers</a:t>
            </a:r>
            <a:r>
              <a:rPr lang="en-US" dirty="0" smtClean="0"/>
              <a:t>:</a:t>
            </a:r>
          </a:p>
          <a:p>
            <a:pPr marL="514350" indent="-514350">
              <a:buFont typeface="+mj-lt"/>
              <a:buAutoNum type="arabicPeriod"/>
            </a:pPr>
            <a:r>
              <a:rPr lang="en-US" dirty="0" smtClean="0"/>
              <a:t>Since the staff generally advices and the line decides and acts, the staff manager often complaint that they lack authority to have their ideas executed.</a:t>
            </a:r>
          </a:p>
          <a:p>
            <a:pPr marL="514350" indent="-514350">
              <a:buFont typeface="+mj-lt"/>
              <a:buAutoNum type="arabicPeriod"/>
            </a:pPr>
            <a:r>
              <a:rPr lang="en-US" dirty="0" smtClean="0"/>
              <a:t>Staff employees may be opposed because of their specialized knowledge and expertise.</a:t>
            </a:r>
          </a:p>
          <a:p>
            <a:pPr marL="514350" indent="-514350">
              <a:buFont typeface="+mj-lt"/>
              <a:buAutoNum type="arabicPeriod"/>
            </a:pPr>
            <a:r>
              <a:rPr lang="en-US" dirty="0" smtClean="0"/>
              <a:t>Staff has generally easier access to top management which is resented by the line management.</a:t>
            </a:r>
          </a:p>
          <a:p>
            <a:pPr marL="514350" indent="-514350">
              <a:buFont typeface="+mj-lt"/>
              <a:buAutoNum type="arabicPeriod"/>
            </a:pPr>
            <a:r>
              <a:rPr lang="en-US" dirty="0" smtClean="0"/>
              <a:t>Staff feels that line managers do not make a proper use of staff.</a:t>
            </a:r>
          </a:p>
          <a:p>
            <a:pPr marL="514350" indent="-514350">
              <a:buFont typeface="+mj-lt"/>
              <a:buAutoNum type="arabicPeriod"/>
            </a:pPr>
            <a:r>
              <a:rPr lang="en-US" dirty="0" smtClean="0"/>
              <a:t>Line managers often resist the new ideas given by the staff specialist and are sometimes not prepared to listen to the arguments of staff specialists.</a:t>
            </a:r>
          </a:p>
          <a:p>
            <a:pPr marL="514350" indent="-514350">
              <a:buFont typeface="+mj-lt"/>
              <a:buAutoNum type="arabicPeriod"/>
            </a:pPr>
            <a:r>
              <a:rPr lang="en-US" dirty="0" smtClean="0"/>
              <a:t>Line managers generally do not make proper use of the services of the staff specialists.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200" u="sng" dirty="0" smtClean="0"/>
              <a:t>CONFLICT BETWEEN LINE AND STAFF</a:t>
            </a:r>
            <a:endParaRPr lang="en-US" sz="3200" dirty="0"/>
          </a:p>
        </p:txBody>
      </p:sp>
      <p:sp>
        <p:nvSpPr>
          <p:cNvPr id="3" name="Content Placeholder 2"/>
          <p:cNvSpPr>
            <a:spLocks noGrp="1"/>
          </p:cNvSpPr>
          <p:nvPr>
            <p:ph idx="1"/>
          </p:nvPr>
        </p:nvSpPr>
        <p:spPr>
          <a:xfrm>
            <a:off x="457200" y="609600"/>
            <a:ext cx="8229600" cy="5516563"/>
          </a:xfrm>
        </p:spPr>
        <p:txBody>
          <a:bodyPr>
            <a:normAutofit fontScale="77500" lnSpcReduction="20000"/>
          </a:bodyPr>
          <a:lstStyle/>
          <a:p>
            <a:pPr>
              <a:buNone/>
            </a:pPr>
            <a:r>
              <a:rPr lang="en-US" sz="2800" u="sng" dirty="0" smtClean="0"/>
              <a:t>    Line managers complaint against the staff managers</a:t>
            </a:r>
            <a:r>
              <a:rPr lang="en-US" dirty="0" smtClean="0"/>
              <a:t>: </a:t>
            </a:r>
          </a:p>
          <a:p>
            <a:pPr marL="514350" indent="-514350" algn="just">
              <a:buFont typeface="+mj-lt"/>
              <a:buAutoNum type="arabicPeriod"/>
            </a:pPr>
            <a:r>
              <a:rPr lang="en-US" dirty="0" smtClean="0"/>
              <a:t>Line managers feel that the staff managers interferes in their work and unnecessarily try to tell them how to do their work.</a:t>
            </a:r>
          </a:p>
          <a:p>
            <a:pPr marL="514350" indent="-514350" algn="just">
              <a:buFont typeface="+mj-lt"/>
              <a:buAutoNum type="arabicPeriod"/>
            </a:pPr>
            <a:r>
              <a:rPr lang="en-US" dirty="0" smtClean="0"/>
              <a:t>Many line managers feel that staff specialists are academicians and theoretical rather than practical and can never give sound practical advice.</a:t>
            </a:r>
          </a:p>
          <a:p>
            <a:pPr marL="514350" indent="-514350" algn="just">
              <a:buFont typeface="+mj-lt"/>
              <a:buAutoNum type="arabicPeriod"/>
            </a:pPr>
            <a:r>
              <a:rPr lang="en-US" dirty="0" smtClean="0"/>
              <a:t>There is a conflict about the degree of importance between the line and staff as far as the contribution towards the growth of the company is concerned.</a:t>
            </a:r>
          </a:p>
          <a:p>
            <a:pPr marL="514350" indent="-514350" algn="just">
              <a:buFont typeface="+mj-lt"/>
              <a:buAutoNum type="arabicPeriod"/>
            </a:pPr>
            <a:r>
              <a:rPr lang="en-US" dirty="0" smtClean="0"/>
              <a:t>The line usually complains that if things go right then the staff takes the credit and if things go wrong then the line gets the blame for it.</a:t>
            </a:r>
          </a:p>
          <a:p>
            <a:pPr marL="514350" indent="-514350" algn="just">
              <a:buFont typeface="+mj-lt"/>
              <a:buAutoNum type="arabicPeriod"/>
            </a:pPr>
            <a:r>
              <a:rPr lang="en-US" dirty="0" smtClean="0"/>
              <a:t>Line managers also feel that the staff specialist fails to see the whole picture and tends to operate only in terms of his own specialized area.</a:t>
            </a:r>
          </a:p>
          <a:p>
            <a:pPr marL="514350" indent="-514350">
              <a:buFont typeface="+mj-lt"/>
              <a:buAutoNum type="arabicPeriod"/>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Autofit/>
          </a:bodyPr>
          <a:lstStyle/>
          <a:p>
            <a:r>
              <a:rPr lang="en-US" sz="2800" u="sng" dirty="0" smtClean="0"/>
              <a:t>IMPORTANCE OF ORGANISING</a:t>
            </a:r>
            <a:endParaRPr lang="en-US" sz="2800" u="sng" dirty="0"/>
          </a:p>
        </p:txBody>
      </p:sp>
      <p:sp>
        <p:nvSpPr>
          <p:cNvPr id="3" name="Content Placeholder 2"/>
          <p:cNvSpPr>
            <a:spLocks noGrp="1"/>
          </p:cNvSpPr>
          <p:nvPr>
            <p:ph idx="1"/>
          </p:nvPr>
        </p:nvSpPr>
        <p:spPr>
          <a:xfrm>
            <a:off x="457200" y="381000"/>
            <a:ext cx="8229600" cy="6477000"/>
          </a:xfrm>
        </p:spPr>
        <p:txBody>
          <a:bodyPr>
            <a:normAutofit fontScale="40000" lnSpcReduction="20000"/>
          </a:bodyPr>
          <a:lstStyle/>
          <a:p>
            <a:pPr algn="just"/>
            <a:r>
              <a:rPr lang="en-US" sz="4500" u="sng" dirty="0" smtClean="0"/>
              <a:t>Facilitates administration</a:t>
            </a:r>
            <a:r>
              <a:rPr lang="en-US" sz="4500" dirty="0" smtClean="0"/>
              <a:t>: The function of organizing is required for the performance of other functions of management. Inadequate and unscientific methods may result in duplication of work and efforts.</a:t>
            </a:r>
          </a:p>
          <a:p>
            <a:pPr algn="just"/>
            <a:r>
              <a:rPr lang="en-US" sz="4500" u="sng" dirty="0" smtClean="0"/>
              <a:t>Promotes growth and diversification</a:t>
            </a:r>
            <a:r>
              <a:rPr lang="en-US" sz="4500" dirty="0" smtClean="0"/>
              <a:t>: Organising helps in keeping the various activities under control and increases the capacity of the enterprises to undertake more activities.</a:t>
            </a:r>
          </a:p>
          <a:p>
            <a:pPr algn="just"/>
            <a:r>
              <a:rPr lang="en-US" sz="4500" u="sng" dirty="0" smtClean="0"/>
              <a:t>Fosters co-ordination</a:t>
            </a:r>
            <a:r>
              <a:rPr lang="en-US" sz="4500" dirty="0" smtClean="0"/>
              <a:t>: It is an important means of bringing co-ordination among the various departments of the enterprise. It creates clear cut relationship between the departments and helps in laying down balanced emphasis on various activities.</a:t>
            </a:r>
          </a:p>
          <a:p>
            <a:pPr algn="just"/>
            <a:r>
              <a:rPr lang="en-US" sz="4500" u="sng" dirty="0" smtClean="0"/>
              <a:t>Provides for optimum use of technological innovation</a:t>
            </a:r>
            <a:r>
              <a:rPr lang="en-US" sz="4500" dirty="0" smtClean="0"/>
              <a:t>: Organising and organisation as such should be flexible to give adequate scope for the improvements in technology.</a:t>
            </a:r>
          </a:p>
          <a:p>
            <a:pPr algn="just"/>
            <a:r>
              <a:rPr lang="en-US" sz="4500" u="sng" dirty="0" smtClean="0"/>
              <a:t>Enhances the productivity</a:t>
            </a:r>
            <a:r>
              <a:rPr lang="en-US" sz="4500" dirty="0" smtClean="0"/>
              <a:t>: The productivity is enhanced through avoidance of duplication of activities, confusion as well as wastage of efforts.</a:t>
            </a:r>
          </a:p>
          <a:p>
            <a:pPr algn="just"/>
            <a:r>
              <a:rPr lang="en-US" sz="4500" u="sng" dirty="0" smtClean="0"/>
              <a:t>Ensures optimum use of human resources</a:t>
            </a:r>
            <a:r>
              <a:rPr lang="en-US" sz="4500" dirty="0" smtClean="0"/>
              <a:t>: Sound organisation ensures that every individual is placed on the job for which he is best suited. This helps in the better adjustment of individuals working in the organisation.</a:t>
            </a:r>
          </a:p>
          <a:p>
            <a:pPr algn="just"/>
            <a:r>
              <a:rPr lang="en-US" sz="4500" u="sng" dirty="0" smtClean="0"/>
              <a:t>Fosters constructive and creative thinking</a:t>
            </a:r>
            <a:r>
              <a:rPr lang="en-US" sz="4500" dirty="0" smtClean="0"/>
              <a:t>: Sound organisation stimulates independent, creative thinking and a spirit of initiative through a well-defined areas of work. Such environment in the enterprise helps in achieving the organisational goals and higher profits.</a:t>
            </a:r>
          </a:p>
          <a:p>
            <a:pPr algn="just"/>
            <a:r>
              <a:rPr lang="en-US" sz="4500" u="sng" dirty="0" smtClean="0"/>
              <a:t>Provides ample scope for training and development</a:t>
            </a:r>
            <a:r>
              <a:rPr lang="en-US" sz="4500" dirty="0" smtClean="0"/>
              <a:t>: Effective organisation facilitates delegation of authority which is necessary device for training and development of the personnel.</a:t>
            </a:r>
          </a:p>
          <a:p>
            <a:pPr algn="just"/>
            <a:r>
              <a:rPr lang="en-US" sz="4500" u="sng" dirty="0" smtClean="0"/>
              <a:t>Prevents growth of corruption, laggards etc</a:t>
            </a:r>
            <a:r>
              <a:rPr lang="en-US" sz="4500" dirty="0" smtClean="0"/>
              <a:t>: Unsound organisation becomes the breeding ground of dishonesty.</a:t>
            </a:r>
          </a:p>
          <a:p>
            <a:pPr algn="just"/>
            <a:endParaRPr lang="en-US" sz="4500" dirty="0" smtClean="0"/>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3200" u="sng" dirty="0" smtClean="0"/>
              <a:t>RESOLVING LINE AND STAFF CONFLICT</a:t>
            </a:r>
            <a:endParaRPr lang="en-US" sz="3200" u="sng"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lgn="just"/>
            <a:r>
              <a:rPr lang="en-US" dirty="0" smtClean="0"/>
              <a:t>Limits of line and staff should be written down.</a:t>
            </a:r>
          </a:p>
          <a:p>
            <a:pPr algn="just"/>
            <a:r>
              <a:rPr lang="en-US" dirty="0" smtClean="0"/>
              <a:t>Both of them should be given a right to appeal to the higher authorities if there is any disagreement.</a:t>
            </a:r>
          </a:p>
          <a:p>
            <a:pPr algn="just"/>
            <a:r>
              <a:rPr lang="en-US" dirty="0" smtClean="0"/>
              <a:t>The staff managers must operate within the policies and objectives of the company.</a:t>
            </a:r>
          </a:p>
          <a:p>
            <a:pPr algn="just"/>
            <a:r>
              <a:rPr lang="en-US" dirty="0" smtClean="0"/>
              <a:t>The staff men must also recognize the difficulties in the way of implementing ideas.</a:t>
            </a:r>
          </a:p>
          <a:p>
            <a:pPr algn="just"/>
            <a:r>
              <a:rPr lang="en-US" dirty="0" smtClean="0"/>
              <a:t>Line and staff should try to understand the orientation of each other.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200" u="sng" dirty="0" smtClean="0"/>
              <a:t>DEPARTMENTATION</a:t>
            </a:r>
            <a:endParaRPr lang="en-US" sz="3200" u="sng" dirty="0"/>
          </a:p>
        </p:txBody>
      </p:sp>
      <p:sp>
        <p:nvSpPr>
          <p:cNvPr id="3" name="Content Placeholder 2"/>
          <p:cNvSpPr>
            <a:spLocks noGrp="1"/>
          </p:cNvSpPr>
          <p:nvPr>
            <p:ph idx="1"/>
          </p:nvPr>
        </p:nvSpPr>
        <p:spPr>
          <a:xfrm>
            <a:off x="457200" y="685800"/>
            <a:ext cx="8229600" cy="6019800"/>
          </a:xfrm>
        </p:spPr>
        <p:txBody>
          <a:bodyPr>
            <a:normAutofit fontScale="85000" lnSpcReduction="20000"/>
          </a:bodyPr>
          <a:lstStyle/>
          <a:p>
            <a:pPr algn="just"/>
            <a:r>
              <a:rPr lang="en-US" dirty="0" err="1" smtClean="0"/>
              <a:t>Departmentation</a:t>
            </a:r>
            <a:r>
              <a:rPr lang="en-US" dirty="0" smtClean="0"/>
              <a:t> refers to the grouping of operating tasks into jobs, the combining of jobs into the effective work group and the combining of groups into divisions often termed as Departments. </a:t>
            </a:r>
            <a:r>
              <a:rPr lang="en-US" dirty="0" err="1" smtClean="0"/>
              <a:t>Departmentation</a:t>
            </a:r>
            <a:r>
              <a:rPr lang="en-US" dirty="0" smtClean="0"/>
              <a:t> is the process of classifying and grouping all the activities of an enterprise into different units and sub-units.</a:t>
            </a:r>
          </a:p>
          <a:p>
            <a:pPr algn="just"/>
            <a:r>
              <a:rPr lang="en-US" dirty="0" smtClean="0"/>
              <a:t>The aim is to facilitate the carrying out of the activities efficiently for achieving overall results. The creation of departments enables the executives to get themselves specialized within a narrower range of activities. The executives under this system will also get a chance to exhibit his skills and experience regarding various problems to be handled in his department.</a:t>
            </a:r>
          </a:p>
          <a:p>
            <a:pPr algn="just"/>
            <a:r>
              <a:rPr lang="en-US" dirty="0" smtClean="0"/>
              <a:t>Some of the drawbacks of this system include – work of coordination becomes difficult, task of coordination becomes complicated, managerial efficiency reduces, enhances cost of managing an enterprise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Autofit/>
          </a:bodyPr>
          <a:lstStyle/>
          <a:p>
            <a:r>
              <a:rPr lang="en-US" sz="2800" u="sng" dirty="0" smtClean="0"/>
              <a:t>TYPES OF DEPARTMENTATION</a:t>
            </a:r>
            <a:endParaRPr lang="en-US" sz="2800" u="sng" dirty="0"/>
          </a:p>
        </p:txBody>
      </p:sp>
      <p:sp>
        <p:nvSpPr>
          <p:cNvPr id="3" name="Content Placeholder 2"/>
          <p:cNvSpPr>
            <a:spLocks noGrp="1"/>
          </p:cNvSpPr>
          <p:nvPr>
            <p:ph idx="1"/>
          </p:nvPr>
        </p:nvSpPr>
        <p:spPr>
          <a:xfrm>
            <a:off x="457200" y="457200"/>
            <a:ext cx="8229600" cy="6400800"/>
          </a:xfrm>
        </p:spPr>
        <p:txBody>
          <a:bodyPr>
            <a:normAutofit fontScale="62500" lnSpcReduction="20000"/>
          </a:bodyPr>
          <a:lstStyle/>
          <a:p>
            <a:pPr algn="just"/>
            <a:r>
              <a:rPr lang="en-US" dirty="0" err="1" smtClean="0"/>
              <a:t>Departmentation</a:t>
            </a:r>
            <a:r>
              <a:rPr lang="en-US" dirty="0" smtClean="0"/>
              <a:t> by function: This is the simplest and the most common type of organization. It consists of grouping of all similar activities of the business into major departments or divisions under an executive who reports to the chief executive. Departments include production, marketing, finance, personnel, purchasing, engineering, accounting etc.</a:t>
            </a:r>
          </a:p>
          <a:p>
            <a:pPr algn="just"/>
            <a:r>
              <a:rPr lang="en-US" dirty="0" err="1" smtClean="0"/>
              <a:t>Departmentation</a:t>
            </a:r>
            <a:r>
              <a:rPr lang="en-US" dirty="0" smtClean="0"/>
              <a:t> by product: A gigantic structure with separate product lines is usually laid on this pattern of </a:t>
            </a:r>
            <a:r>
              <a:rPr lang="en-US" dirty="0" err="1" smtClean="0"/>
              <a:t>departmentation</a:t>
            </a:r>
            <a:r>
              <a:rPr lang="en-US" dirty="0" smtClean="0"/>
              <a:t> which is technically called as </a:t>
            </a:r>
            <a:r>
              <a:rPr lang="en-US" dirty="0" err="1" smtClean="0"/>
              <a:t>divisionalisation</a:t>
            </a:r>
            <a:r>
              <a:rPr lang="en-US" dirty="0" smtClean="0"/>
              <a:t>.</a:t>
            </a:r>
          </a:p>
          <a:p>
            <a:pPr algn="just"/>
            <a:r>
              <a:rPr lang="en-US" dirty="0" err="1" smtClean="0"/>
              <a:t>Departmentation</a:t>
            </a:r>
            <a:r>
              <a:rPr lang="en-US" dirty="0" smtClean="0"/>
              <a:t> by territory: Geographical regions are adopted for main divisions as well as for sub-division purposes. Units that are located at physically dispersed areas are made so many self contained divisions of the organization.</a:t>
            </a:r>
          </a:p>
          <a:p>
            <a:pPr algn="just"/>
            <a:r>
              <a:rPr lang="en-US" dirty="0" err="1" smtClean="0"/>
              <a:t>Departmentation</a:t>
            </a:r>
            <a:r>
              <a:rPr lang="en-US" dirty="0" smtClean="0"/>
              <a:t> by customers or markets: This type of classification is resorted to by enterprises engaged in specialized services, to give individuals attention to diverse groups of buyers in the market.</a:t>
            </a:r>
          </a:p>
          <a:p>
            <a:pPr algn="just"/>
            <a:r>
              <a:rPr lang="en-US" dirty="0" err="1" smtClean="0"/>
              <a:t>Departmentation</a:t>
            </a:r>
            <a:r>
              <a:rPr lang="en-US" dirty="0" smtClean="0"/>
              <a:t> by process: </a:t>
            </a:r>
            <a:r>
              <a:rPr lang="en-US" dirty="0" err="1" smtClean="0"/>
              <a:t>Departmentation</a:t>
            </a:r>
            <a:r>
              <a:rPr lang="en-US" dirty="0" smtClean="0"/>
              <a:t> is effected on the basis of process where activities are performed on the basis of operational sequence </a:t>
            </a:r>
            <a:r>
              <a:rPr lang="en-US" dirty="0" err="1" smtClean="0"/>
              <a:t>eg</a:t>
            </a:r>
            <a:r>
              <a:rPr lang="en-US" dirty="0" smtClean="0"/>
              <a:t>. Spinning, dyeing, bleaching, inspection etc.</a:t>
            </a:r>
          </a:p>
          <a:p>
            <a:pPr algn="just"/>
            <a:r>
              <a:rPr lang="en-US" dirty="0" err="1" smtClean="0"/>
              <a:t>Departmentation</a:t>
            </a:r>
            <a:r>
              <a:rPr lang="en-US" dirty="0" smtClean="0"/>
              <a:t> by Equipment: In some enterprises, the equipment used determines major sub-divisions.</a:t>
            </a:r>
          </a:p>
          <a:p>
            <a:pPr algn="just"/>
            <a:r>
              <a:rPr lang="en-US" dirty="0" err="1" smtClean="0"/>
              <a:t>Departmentation</a:t>
            </a:r>
            <a:r>
              <a:rPr lang="en-US" dirty="0" smtClean="0"/>
              <a:t> by time: Division of work may be based on the time sequence with the work broken down under the categories of planning, execution and control. The first major division devotes budgeting and forecasting, second execution of plans and third  results of execution.</a:t>
            </a:r>
          </a:p>
          <a:p>
            <a:pPr algn="just"/>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3200" u="sng" dirty="0" smtClean="0"/>
              <a:t>AUTHORITY</a:t>
            </a:r>
            <a:endParaRPr lang="en-US" sz="3200" u="sng" dirty="0"/>
          </a:p>
        </p:txBody>
      </p:sp>
      <p:sp>
        <p:nvSpPr>
          <p:cNvPr id="3" name="Content Placeholder 2"/>
          <p:cNvSpPr>
            <a:spLocks noGrp="1"/>
          </p:cNvSpPr>
          <p:nvPr>
            <p:ph idx="1"/>
          </p:nvPr>
        </p:nvSpPr>
        <p:spPr>
          <a:xfrm>
            <a:off x="457200" y="533400"/>
            <a:ext cx="8229600" cy="6096000"/>
          </a:xfrm>
        </p:spPr>
        <p:txBody>
          <a:bodyPr>
            <a:normAutofit fontScale="77500" lnSpcReduction="20000"/>
          </a:bodyPr>
          <a:lstStyle/>
          <a:p>
            <a:r>
              <a:rPr lang="en-US" dirty="0" smtClean="0"/>
              <a:t>According to Henry </a:t>
            </a:r>
            <a:r>
              <a:rPr lang="en-US" dirty="0" err="1" smtClean="0"/>
              <a:t>Faoyl</a:t>
            </a:r>
            <a:r>
              <a:rPr lang="en-US" dirty="0" smtClean="0"/>
              <a:t> - Authority is the right to give orders and the power to extract obedience.</a:t>
            </a:r>
          </a:p>
          <a:p>
            <a:r>
              <a:rPr lang="en-US" dirty="0" smtClean="0"/>
              <a:t>According to Simon – Authority may be defined as the power to make decisions which guide the actions of others.</a:t>
            </a:r>
          </a:p>
          <a:p>
            <a:r>
              <a:rPr lang="en-US" dirty="0" smtClean="0"/>
              <a:t>Some of the characteristics of Authority are:</a:t>
            </a:r>
          </a:p>
          <a:p>
            <a:pPr marL="514350" indent="-514350">
              <a:buFont typeface="+mj-lt"/>
              <a:buAutoNum type="arabicPeriod"/>
            </a:pPr>
            <a:r>
              <a:rPr lang="en-US" dirty="0" smtClean="0"/>
              <a:t>The right to get things done is given by the  superior to the subordinate.</a:t>
            </a:r>
          </a:p>
          <a:p>
            <a:pPr marL="514350" indent="-514350">
              <a:buFont typeface="+mj-lt"/>
              <a:buAutoNum type="arabicPeriod"/>
            </a:pPr>
            <a:r>
              <a:rPr lang="en-US" dirty="0" smtClean="0"/>
              <a:t>The person is required to use authority as per rules, regulations, norms of the organization.</a:t>
            </a:r>
          </a:p>
          <a:p>
            <a:pPr marL="514350" indent="-514350">
              <a:buFont typeface="+mj-lt"/>
              <a:buAutoNum type="arabicPeriod"/>
            </a:pPr>
            <a:r>
              <a:rPr lang="en-US" dirty="0" smtClean="0"/>
              <a:t>A superior can direct the subordinate to do the things as instructed by him.</a:t>
            </a:r>
          </a:p>
          <a:p>
            <a:pPr marL="514350" indent="-514350">
              <a:buFont typeface="+mj-lt"/>
              <a:buAutoNum type="arabicPeriod"/>
            </a:pPr>
            <a:r>
              <a:rPr lang="en-US" dirty="0" smtClean="0"/>
              <a:t>Authority is the key to managerial job. It helps in coordination of various  activities.</a:t>
            </a:r>
          </a:p>
          <a:p>
            <a:pPr marL="514350" indent="-514350">
              <a:buFont typeface="+mj-lt"/>
              <a:buAutoNum type="arabicPeriod"/>
            </a:pPr>
            <a:r>
              <a:rPr lang="en-US" dirty="0" smtClean="0"/>
              <a:t>The personality traits of a manager who exercises authority influences its objectives.</a:t>
            </a:r>
          </a:p>
          <a:p>
            <a:pPr marL="514350" indent="-514350">
              <a:buFont typeface="+mj-lt"/>
              <a:buAutoNum type="arabicPeriod"/>
            </a:pPr>
            <a:r>
              <a:rPr lang="en-US" dirty="0" smtClean="0"/>
              <a:t>The manager can delegate his authority to a subordinate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u="sng" dirty="0" smtClean="0"/>
              <a:t>Theories of Authority</a:t>
            </a:r>
            <a:endParaRPr lang="en-US" sz="3200" u="sng" dirty="0"/>
          </a:p>
        </p:txBody>
      </p:sp>
      <p:sp>
        <p:nvSpPr>
          <p:cNvPr id="3" name="Content Placeholder 2"/>
          <p:cNvSpPr>
            <a:spLocks noGrp="1"/>
          </p:cNvSpPr>
          <p:nvPr>
            <p:ph idx="1"/>
          </p:nvPr>
        </p:nvSpPr>
        <p:spPr>
          <a:xfrm>
            <a:off x="457200" y="533400"/>
            <a:ext cx="8229600" cy="6324600"/>
          </a:xfrm>
        </p:spPr>
        <p:txBody>
          <a:bodyPr>
            <a:normAutofit fontScale="62500" lnSpcReduction="20000"/>
          </a:bodyPr>
          <a:lstStyle/>
          <a:p>
            <a:pPr lvl="0"/>
            <a:r>
              <a:rPr lang="en-US" dirty="0" smtClean="0"/>
              <a:t>Legal/Formal Authority: According to this theory, Authority is based upon the rank or position of the person and this authority may be given by law or by social rules and regulations protected by law. </a:t>
            </a:r>
          </a:p>
          <a:p>
            <a:pPr lvl="0"/>
            <a:r>
              <a:rPr lang="en-US" dirty="0" smtClean="0"/>
              <a:t>Traditional Authority: The traditional authority is generally followed in Indian family system. There is no formal law or structured discipline and relationships are governed by personal loyalty and faithfulness than compulsions of rules and regulations or duties of the office.</a:t>
            </a:r>
          </a:p>
          <a:p>
            <a:pPr lvl="0"/>
            <a:r>
              <a:rPr lang="en-US" dirty="0" smtClean="0"/>
              <a:t>Acceptance Theory: The authority has its source in the acceptance of the sub-ordinates. The authority of the superior is of no meaning unless it is accepted by the sub-ordinates. The subordinates accept an order if it is understandable, consistent with organizational goals, compatible with personal interest and can be complied.</a:t>
            </a:r>
          </a:p>
          <a:p>
            <a:pPr lvl="0"/>
            <a:r>
              <a:rPr lang="en-US" dirty="0" smtClean="0"/>
              <a:t>Competence Theory: The authority has its source in the technical competence of the superior. According to this theory, manager has no authority but his words are heard and orders are obeyed only because of his intelligence, knowledge, skill, competence and experience.</a:t>
            </a:r>
          </a:p>
          <a:p>
            <a:pPr lvl="0"/>
            <a:r>
              <a:rPr lang="en-US" dirty="0" smtClean="0"/>
              <a:t>Charismatic Authority: It rests on the personal charisma of a leader who commands respect of his followers. The personal traits such as good looks, intelligence, and integrity influence others and people follow the dictates of their leaders because of such traits.</a:t>
            </a:r>
          </a:p>
          <a:p>
            <a:pPr>
              <a:buNone/>
            </a:pPr>
            <a:r>
              <a:rPr lang="en-US" dirty="0" smtClean="0"/>
              <a:t>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u="sng" dirty="0" smtClean="0"/>
              <a:t>DELEGATION OF AUTHORITY</a:t>
            </a:r>
            <a:endParaRPr lang="en-US" sz="2800" u="sng" dirty="0"/>
          </a:p>
        </p:txBody>
      </p:sp>
      <p:sp>
        <p:nvSpPr>
          <p:cNvPr id="3" name="Content Placeholder 2"/>
          <p:cNvSpPr>
            <a:spLocks noGrp="1"/>
          </p:cNvSpPr>
          <p:nvPr>
            <p:ph idx="1"/>
          </p:nvPr>
        </p:nvSpPr>
        <p:spPr>
          <a:xfrm>
            <a:off x="457200" y="533400"/>
            <a:ext cx="8229600" cy="6096000"/>
          </a:xfrm>
        </p:spPr>
        <p:txBody>
          <a:bodyPr>
            <a:normAutofit fontScale="85000" lnSpcReduction="10000"/>
          </a:bodyPr>
          <a:lstStyle/>
          <a:p>
            <a:pPr algn="just"/>
            <a:r>
              <a:rPr lang="en-US" dirty="0" smtClean="0"/>
              <a:t>Delegation of authority is an important managerial techniques to get the things through others by sharing the authority with them. It is the ability to get results through others. It enables the managers to distribute their workload to others and concentrate on more important functions which they can perform better because of their position in the organization.</a:t>
            </a:r>
          </a:p>
          <a:p>
            <a:pPr algn="just"/>
            <a:r>
              <a:rPr lang="en-US" dirty="0" smtClean="0"/>
              <a:t>Definition:</a:t>
            </a:r>
          </a:p>
          <a:p>
            <a:pPr marL="514350" indent="-514350" algn="just">
              <a:buFont typeface="+mj-lt"/>
              <a:buAutoNum type="arabicPeriod"/>
            </a:pPr>
            <a:r>
              <a:rPr lang="en-US" dirty="0" smtClean="0"/>
              <a:t>According to George Terry – Delegation is conferring authority from one executive or organizational unit to another in order to accomplish particular assignment.</a:t>
            </a:r>
          </a:p>
          <a:p>
            <a:pPr marL="514350" indent="-514350" algn="just">
              <a:buFont typeface="+mj-lt"/>
              <a:buAutoNum type="arabicPeriod"/>
            </a:pPr>
            <a:r>
              <a:rPr lang="en-US" dirty="0" smtClean="0"/>
              <a:t>According to Theo </a:t>
            </a:r>
            <a:r>
              <a:rPr lang="en-US" dirty="0" err="1" smtClean="0"/>
              <a:t>Haimann</a:t>
            </a:r>
            <a:r>
              <a:rPr lang="en-US" dirty="0" smtClean="0"/>
              <a:t> – Delegation of authority merely means the granting of authority to subordinates to operate within prescribed limits.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u="sng" dirty="0" smtClean="0"/>
              <a:t>CHARACTERISTICS OF DELEGATION</a:t>
            </a:r>
            <a:endParaRPr lang="en-US" sz="2800" u="sng"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pPr marL="514350" indent="-514350" algn="just">
              <a:buFont typeface="+mj-lt"/>
              <a:buAutoNum type="arabicPeriod"/>
            </a:pPr>
            <a:r>
              <a:rPr lang="en-US" dirty="0" smtClean="0"/>
              <a:t>Delegation takes place when a manager grants some of his powers to the subordinates.</a:t>
            </a:r>
          </a:p>
          <a:p>
            <a:pPr marL="514350" indent="-514350" algn="just">
              <a:buFont typeface="+mj-lt"/>
              <a:buAutoNum type="arabicPeriod"/>
            </a:pPr>
            <a:r>
              <a:rPr lang="en-US" dirty="0" smtClean="0"/>
              <a:t>Delegation occurs only when the person delegating the authority himself has that authority.</a:t>
            </a:r>
          </a:p>
          <a:p>
            <a:pPr marL="514350" indent="-514350" algn="just">
              <a:buFont typeface="+mj-lt"/>
              <a:buAutoNum type="arabicPeriod"/>
            </a:pPr>
            <a:r>
              <a:rPr lang="en-US" dirty="0" smtClean="0"/>
              <a:t>A manager delegating authority can reduce, enhance or take it back.</a:t>
            </a:r>
          </a:p>
          <a:p>
            <a:pPr marL="514350" indent="-514350" algn="just">
              <a:buFont typeface="+mj-lt"/>
              <a:buAutoNum type="arabicPeriod"/>
            </a:pPr>
            <a:r>
              <a:rPr lang="en-US" dirty="0" smtClean="0"/>
              <a:t>Only authority is delegated but not the responsibility.</a:t>
            </a:r>
          </a:p>
          <a:p>
            <a:pPr marL="514350" indent="-514350" algn="just">
              <a:buFont typeface="+mj-lt"/>
              <a:buAutoNum type="arabicPeriod"/>
            </a:pPr>
            <a:r>
              <a:rPr lang="en-US" dirty="0" smtClean="0"/>
              <a:t>A manager cannot delegate entire authority to his subordinates.</a:t>
            </a:r>
          </a:p>
          <a:p>
            <a:pPr marL="514350" indent="-514350" algn="just">
              <a:buFont typeface="+mj-lt"/>
              <a:buAutoNum type="arabicPeriod"/>
            </a:pPr>
            <a:r>
              <a:rPr lang="en-US" dirty="0" smtClean="0"/>
              <a:t>Delegation does not imply reduction of authority of the delegator.</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u="sng" dirty="0" smtClean="0"/>
              <a:t>PRINCIPLES OF DELEGATION</a:t>
            </a:r>
            <a:endParaRPr lang="en-US" sz="2800" u="sng" dirty="0"/>
          </a:p>
        </p:txBody>
      </p:sp>
      <p:sp>
        <p:nvSpPr>
          <p:cNvPr id="3" name="Content Placeholder 2"/>
          <p:cNvSpPr>
            <a:spLocks noGrp="1"/>
          </p:cNvSpPr>
          <p:nvPr>
            <p:ph idx="1"/>
          </p:nvPr>
        </p:nvSpPr>
        <p:spPr>
          <a:xfrm>
            <a:off x="457200" y="609600"/>
            <a:ext cx="8229600" cy="5516563"/>
          </a:xfrm>
        </p:spPr>
        <p:txBody>
          <a:bodyPr>
            <a:normAutofit fontScale="77500" lnSpcReduction="20000"/>
          </a:bodyPr>
          <a:lstStyle/>
          <a:p>
            <a:pPr algn="just"/>
            <a:r>
              <a:rPr lang="en-US" dirty="0" smtClean="0"/>
              <a:t>Principle of Functional Definition: The related or similar activities should be grouped together according to enterprise function. When the definition of a position is clear then delegation of authority becomes simple.</a:t>
            </a:r>
          </a:p>
          <a:p>
            <a:pPr algn="just"/>
            <a:r>
              <a:rPr lang="en-US" dirty="0" smtClean="0"/>
              <a:t>Principle of Unity of Command: This principle states that a subordinate should report only to single superior. This will give a sense of personal responsibility. This principle is also useful in the classification of authority and responsibility relationships.</a:t>
            </a:r>
          </a:p>
          <a:p>
            <a:pPr algn="just"/>
            <a:r>
              <a:rPr lang="en-US" dirty="0" smtClean="0"/>
              <a:t>Principle of Delegation by Results Expected: The delegation of authority should be based on the basis of results expected. There should be a balance between the results expected and the authority required.</a:t>
            </a:r>
          </a:p>
          <a:p>
            <a:pPr algn="just"/>
            <a:r>
              <a:rPr lang="en-US" dirty="0" smtClean="0"/>
              <a:t>Principle of Absoluteness of Responsibility: The responsibility of a subordinate once he has accepted the work, is absolute to his superior.  So also is the superiors responsibility is absolute.</a:t>
            </a:r>
          </a:p>
          <a:p>
            <a:pPr algn="just"/>
            <a:endParaRPr lang="en-US" dirty="0" smtClean="0"/>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2800" u="sng" dirty="0" smtClean="0"/>
              <a:t>PRINCIPLES OF DELEGATION</a:t>
            </a:r>
            <a:endParaRPr lang="en-US" sz="2800" dirty="0"/>
          </a:p>
        </p:txBody>
      </p:sp>
      <p:sp>
        <p:nvSpPr>
          <p:cNvPr id="3" name="Content Placeholder 2"/>
          <p:cNvSpPr>
            <a:spLocks noGrp="1"/>
          </p:cNvSpPr>
          <p:nvPr>
            <p:ph idx="1"/>
          </p:nvPr>
        </p:nvSpPr>
        <p:spPr>
          <a:xfrm>
            <a:off x="457200" y="609600"/>
            <a:ext cx="8229600" cy="6248400"/>
          </a:xfrm>
        </p:spPr>
        <p:txBody>
          <a:bodyPr>
            <a:normAutofit fontScale="85000" lnSpcReduction="20000"/>
          </a:bodyPr>
          <a:lstStyle/>
          <a:p>
            <a:pPr algn="just"/>
            <a:r>
              <a:rPr lang="en-US" dirty="0" smtClean="0"/>
              <a:t>Principle of Parity of Authority and Responsibility: Since authority is the right to carry out the assignments and responsibility is the obligation to accomplish it, there should be a balance between the both. The parity between both is essential for achieving the efficiency.</a:t>
            </a:r>
          </a:p>
          <a:p>
            <a:pPr algn="just"/>
            <a:r>
              <a:rPr lang="en-US" dirty="0" smtClean="0"/>
              <a:t>Authority level principle: The managers delegate authority to subordinates but have the temptation to make decisions for them. They should allow the subordinates to take their own decisions as per the authority delegated to them. The delegation of authority will be effective only when it is clear and understandable to subordinates.</a:t>
            </a:r>
          </a:p>
          <a:p>
            <a:pPr algn="just"/>
            <a:r>
              <a:rPr lang="en-US" dirty="0" smtClean="0"/>
              <a:t>Scalar principle: The scalar principle refers to the chain of direct authority relationships from superior to subordinates throughout the </a:t>
            </a:r>
            <a:r>
              <a:rPr lang="en-US" dirty="0" err="1" smtClean="0"/>
              <a:t>organisation</a:t>
            </a:r>
            <a:r>
              <a:rPr lang="en-US" dirty="0" smtClean="0"/>
              <a:t>. Subordinates should know to whom they should refer the matter if it beyond their authority.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u="sng" dirty="0" smtClean="0"/>
              <a:t>IMPORTANCE OF DELEGATION</a:t>
            </a:r>
            <a:endParaRPr lang="en-US" sz="2800" u="sng" dirty="0"/>
          </a:p>
        </p:txBody>
      </p:sp>
      <p:sp>
        <p:nvSpPr>
          <p:cNvPr id="3" name="Content Placeholder 2"/>
          <p:cNvSpPr>
            <a:spLocks noGrp="1"/>
          </p:cNvSpPr>
          <p:nvPr>
            <p:ph idx="1"/>
          </p:nvPr>
        </p:nvSpPr>
        <p:spPr>
          <a:xfrm>
            <a:off x="457200" y="533400"/>
            <a:ext cx="8229600" cy="6324600"/>
          </a:xfrm>
        </p:spPr>
        <p:txBody>
          <a:bodyPr>
            <a:normAutofit fontScale="77500" lnSpcReduction="20000"/>
          </a:bodyPr>
          <a:lstStyle/>
          <a:p>
            <a:pPr algn="just"/>
            <a:r>
              <a:rPr lang="en-US" dirty="0" smtClean="0"/>
              <a:t>Top executives cannot perform and supervise each and every work. They are required to undertake important task of planning and controlling. Delegation helps in relieving the top executives.</a:t>
            </a:r>
          </a:p>
          <a:p>
            <a:pPr algn="just"/>
            <a:r>
              <a:rPr lang="en-US" dirty="0" smtClean="0"/>
              <a:t>Delegation helps in </a:t>
            </a:r>
            <a:r>
              <a:rPr lang="en-US" dirty="0" err="1" smtClean="0"/>
              <a:t>rationalising</a:t>
            </a:r>
            <a:r>
              <a:rPr lang="en-US" dirty="0" smtClean="0"/>
              <a:t> the functioning of an </a:t>
            </a:r>
            <a:r>
              <a:rPr lang="en-US" dirty="0" err="1" smtClean="0"/>
              <a:t>organisation</a:t>
            </a:r>
            <a:r>
              <a:rPr lang="en-US" dirty="0" smtClean="0"/>
              <a:t>. Work is divided in such a manner that it is done in an efficient way. No one is unduly burdened and no work is left unattended.</a:t>
            </a:r>
          </a:p>
          <a:p>
            <a:pPr algn="just"/>
            <a:r>
              <a:rPr lang="en-US" dirty="0" smtClean="0"/>
              <a:t>Delegation enables the use of specialists for taking up different functions, which will improve the quality of work.</a:t>
            </a:r>
          </a:p>
          <a:p>
            <a:pPr algn="just"/>
            <a:r>
              <a:rPr lang="en-US" dirty="0" smtClean="0"/>
              <a:t>Delegation of power is the best way of developing subordinates and preparing them for taking up more responsibilities in future.</a:t>
            </a:r>
          </a:p>
          <a:p>
            <a:pPr algn="just"/>
            <a:r>
              <a:rPr lang="en-US" dirty="0" smtClean="0"/>
              <a:t>The expansion and diversification of an enterprise needs the services of more and more persons. Delegating is very useful for undertaking expansion and diversification plans.</a:t>
            </a:r>
          </a:p>
          <a:p>
            <a:pPr algn="just"/>
            <a:endParaRPr lang="en-US" dirty="0" smtClean="0"/>
          </a:p>
          <a:p>
            <a:pPr algn="just">
              <a:buNone/>
            </a:pPr>
            <a:endParaRPr lang="en-US" dirty="0" smtClean="0"/>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200" u="sng" dirty="0" smtClean="0"/>
              <a:t>OBJECTIVES  OF ORGANISING</a:t>
            </a:r>
            <a:endParaRPr lang="en-US" sz="3200" u="sng" dirty="0"/>
          </a:p>
        </p:txBody>
      </p:sp>
      <p:sp>
        <p:nvSpPr>
          <p:cNvPr id="3" name="Content Placeholder 2"/>
          <p:cNvSpPr>
            <a:spLocks noGrp="1"/>
          </p:cNvSpPr>
          <p:nvPr>
            <p:ph idx="1"/>
          </p:nvPr>
        </p:nvSpPr>
        <p:spPr>
          <a:xfrm>
            <a:off x="457200" y="533400"/>
            <a:ext cx="8229600" cy="6096000"/>
          </a:xfrm>
        </p:spPr>
        <p:txBody>
          <a:bodyPr>
            <a:normAutofit fontScale="70000" lnSpcReduction="20000"/>
          </a:bodyPr>
          <a:lstStyle/>
          <a:p>
            <a:pPr algn="just"/>
            <a:r>
              <a:rPr lang="en-US" dirty="0" smtClean="0"/>
              <a:t>Effective management of the enterprise: It is the effective organisation that ensures proper balance between authority and responsibility. It achieves a clear line of communication and defines the area of work.</a:t>
            </a:r>
          </a:p>
          <a:p>
            <a:pPr algn="just"/>
            <a:r>
              <a:rPr lang="en-US" dirty="0" smtClean="0"/>
              <a:t>Maximum production at minimum cost: The activities are allotted according to the principle of division of labor. Efficient organizing encourages every employee to make his best contribution in raising output.</a:t>
            </a:r>
          </a:p>
          <a:p>
            <a:pPr algn="just"/>
            <a:r>
              <a:rPr lang="en-US" dirty="0" smtClean="0"/>
              <a:t>Sustained growth and diversification: Organisation plays an important role in expanding the activities of an enterprise. Execution of policies in an organisation builds up the necessary capacity and confidence in undertaking the bigger activities.</a:t>
            </a:r>
          </a:p>
          <a:p>
            <a:pPr algn="just"/>
            <a:r>
              <a:rPr lang="en-US" dirty="0" smtClean="0"/>
              <a:t>Co-operation of employees: The organisational structure will succeed only when employees co-operate in the work. The management introduces various schemes and also gives monetary and other benefits to the employees so that they work in a team spirit. </a:t>
            </a:r>
          </a:p>
          <a:p>
            <a:pPr algn="just"/>
            <a:r>
              <a:rPr lang="en-US" dirty="0" smtClean="0"/>
              <a:t>Discharging social responsibility: Social obligation is an important objective of building up sound organisation. The service motto cannot be realized without a well-knitted organisation structure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800" u="sng" dirty="0" smtClean="0"/>
              <a:t>BARRIERS IN DELEGATION OF AUTHORITY</a:t>
            </a:r>
            <a:endParaRPr lang="en-US" sz="2800" u="sng" dirty="0"/>
          </a:p>
        </p:txBody>
      </p:sp>
      <p:sp>
        <p:nvSpPr>
          <p:cNvPr id="3" name="Content Placeholder 2"/>
          <p:cNvSpPr>
            <a:spLocks noGrp="1"/>
          </p:cNvSpPr>
          <p:nvPr>
            <p:ph idx="1"/>
          </p:nvPr>
        </p:nvSpPr>
        <p:spPr>
          <a:xfrm>
            <a:off x="457200" y="609600"/>
            <a:ext cx="8229600" cy="6096000"/>
          </a:xfrm>
        </p:spPr>
        <p:txBody>
          <a:bodyPr>
            <a:normAutofit fontScale="85000" lnSpcReduction="20000"/>
          </a:bodyPr>
          <a:lstStyle/>
          <a:p>
            <a:pPr algn="just"/>
            <a:r>
              <a:rPr lang="en-US" dirty="0" smtClean="0"/>
              <a:t>The feeling in a superior that only he can do the work efficiently than others is the main difficulty in delegation.</a:t>
            </a:r>
          </a:p>
          <a:p>
            <a:pPr algn="just"/>
            <a:r>
              <a:rPr lang="en-US" dirty="0" smtClean="0"/>
              <a:t>The superior may lack confidence in the subordinate due to which he may not delegate the work.</a:t>
            </a:r>
          </a:p>
          <a:p>
            <a:pPr algn="just"/>
            <a:r>
              <a:rPr lang="en-US" dirty="0" smtClean="0"/>
              <a:t>The superior may also lack the ability to delegate the work and may even not be able to chalk out the proper process of delegation.</a:t>
            </a:r>
          </a:p>
          <a:p>
            <a:pPr algn="just"/>
            <a:r>
              <a:rPr lang="en-US" dirty="0" smtClean="0"/>
              <a:t>There may not be proper controls in the </a:t>
            </a:r>
            <a:r>
              <a:rPr lang="en-US" dirty="0" err="1" smtClean="0"/>
              <a:t>organisation</a:t>
            </a:r>
            <a:r>
              <a:rPr lang="en-US" dirty="0" smtClean="0"/>
              <a:t> which help the manager to keep in touch with performance of subordinates.</a:t>
            </a:r>
          </a:p>
          <a:p>
            <a:pPr algn="just"/>
            <a:r>
              <a:rPr lang="en-US" dirty="0" smtClean="0"/>
              <a:t>A lack of proper </a:t>
            </a:r>
            <a:r>
              <a:rPr lang="en-US" dirty="0" err="1" smtClean="0"/>
              <a:t>temperment</a:t>
            </a:r>
            <a:r>
              <a:rPr lang="en-US" dirty="0" smtClean="0"/>
              <a:t> of superior may also act as a barrier in delegation.</a:t>
            </a:r>
          </a:p>
          <a:p>
            <a:pPr algn="just"/>
            <a:r>
              <a:rPr lang="en-US" dirty="0" smtClean="0"/>
              <a:t>The fear of committing mistakes or lack of confidence on the part of the subordinates may also act as a barrier in delegation of authority.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u="sng" dirty="0" smtClean="0"/>
              <a:t>RESPONSIBILITY</a:t>
            </a:r>
            <a:endParaRPr lang="en-US" sz="2800" u="sng" dirty="0"/>
          </a:p>
        </p:txBody>
      </p:sp>
      <p:sp>
        <p:nvSpPr>
          <p:cNvPr id="3" name="Content Placeholder 2"/>
          <p:cNvSpPr>
            <a:spLocks noGrp="1"/>
          </p:cNvSpPr>
          <p:nvPr>
            <p:ph idx="1"/>
          </p:nvPr>
        </p:nvSpPr>
        <p:spPr>
          <a:xfrm>
            <a:off x="457200" y="609600"/>
            <a:ext cx="8229600" cy="6019800"/>
          </a:xfrm>
        </p:spPr>
        <p:txBody>
          <a:bodyPr>
            <a:normAutofit fontScale="92500" lnSpcReduction="20000"/>
          </a:bodyPr>
          <a:lstStyle/>
          <a:p>
            <a:pPr algn="just"/>
            <a:r>
              <a:rPr lang="en-US" dirty="0" smtClean="0"/>
              <a:t>Responsibility may be defined as the obligation of a subordinate to whom a duty has been assigned to perform the duty – </a:t>
            </a:r>
            <a:r>
              <a:rPr lang="en-US" dirty="0" err="1" smtClean="0"/>
              <a:t>koontz</a:t>
            </a:r>
            <a:endParaRPr lang="en-US" dirty="0" smtClean="0"/>
          </a:p>
          <a:p>
            <a:pPr algn="just"/>
            <a:r>
              <a:rPr lang="en-US" dirty="0" smtClean="0"/>
              <a:t>Responsibility is the duty that one has to perform in organizational tasks, functions or assignments.</a:t>
            </a:r>
          </a:p>
          <a:p>
            <a:pPr algn="just"/>
            <a:r>
              <a:rPr lang="en-US" dirty="0" smtClean="0"/>
              <a:t>Authority and Responsibility go side by side.</a:t>
            </a:r>
          </a:p>
          <a:p>
            <a:pPr algn="just"/>
            <a:r>
              <a:rPr lang="en-US" dirty="0" smtClean="0"/>
              <a:t>FEATURES:</a:t>
            </a:r>
          </a:p>
          <a:p>
            <a:pPr marL="514350" indent="-514350" algn="just">
              <a:buFont typeface="+mj-lt"/>
              <a:buAutoNum type="arabicPeriod"/>
            </a:pPr>
            <a:r>
              <a:rPr lang="en-US" dirty="0" smtClean="0"/>
              <a:t>It arises from superior–subordinate relationship.</a:t>
            </a:r>
          </a:p>
          <a:p>
            <a:pPr marL="514350" indent="-514350" algn="just">
              <a:buFont typeface="+mj-lt"/>
              <a:buAutoNum type="arabicPeriod"/>
            </a:pPr>
            <a:r>
              <a:rPr lang="en-US" dirty="0" smtClean="0"/>
              <a:t>It arises from the duty assigned.</a:t>
            </a:r>
          </a:p>
          <a:p>
            <a:pPr marL="514350" indent="-514350" algn="just">
              <a:buFont typeface="+mj-lt"/>
              <a:buAutoNum type="arabicPeriod"/>
            </a:pPr>
            <a:r>
              <a:rPr lang="en-US" dirty="0" smtClean="0"/>
              <a:t>It is an obligation to perform the assigned tasks.</a:t>
            </a:r>
          </a:p>
          <a:p>
            <a:pPr marL="514350" indent="-514350" algn="just">
              <a:buFont typeface="+mj-lt"/>
              <a:buAutoNum type="arabicPeriod"/>
            </a:pPr>
            <a:r>
              <a:rPr lang="en-US" dirty="0" smtClean="0"/>
              <a:t>Responsibility cannot be delegated.</a:t>
            </a:r>
          </a:p>
          <a:p>
            <a:pPr marL="514350" indent="-514350" algn="just">
              <a:buFont typeface="+mj-lt"/>
              <a:buAutoNum type="arabicPeriod"/>
            </a:pPr>
            <a:r>
              <a:rPr lang="en-US" dirty="0" smtClean="0"/>
              <a:t>Responsibility always flows upwards.</a:t>
            </a:r>
          </a:p>
          <a:p>
            <a:pPr marL="514350" indent="-514350" algn="just">
              <a:buFont typeface="+mj-lt"/>
              <a:buAutoNum type="arabicPeriod"/>
            </a:pPr>
            <a:r>
              <a:rPr lang="en-US" dirty="0" smtClean="0"/>
              <a:t>It arises out of the delegation of authority.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u="sng" dirty="0" smtClean="0"/>
              <a:t>AUTHORITY VS RESPONSIBILITY</a:t>
            </a:r>
            <a:endParaRPr lang="en-US" sz="2800" u="sng" dirty="0"/>
          </a:p>
        </p:txBody>
      </p:sp>
      <p:graphicFrame>
        <p:nvGraphicFramePr>
          <p:cNvPr id="4" name="Content Placeholder 3"/>
          <p:cNvGraphicFramePr>
            <a:graphicFrameLocks noGrp="1"/>
          </p:cNvGraphicFramePr>
          <p:nvPr>
            <p:ph idx="1"/>
          </p:nvPr>
        </p:nvGraphicFramePr>
        <p:xfrm>
          <a:off x="457200" y="1142999"/>
          <a:ext cx="8153401" cy="4114800"/>
        </p:xfrm>
        <a:graphic>
          <a:graphicData uri="http://schemas.openxmlformats.org/drawingml/2006/table">
            <a:tbl>
              <a:tblPr firstRow="1" bandRow="1">
                <a:tableStyleId>{5C22544A-7EE6-4342-B048-85BDC9FD1C3A}</a:tableStyleId>
              </a:tblPr>
              <a:tblGrid>
                <a:gridCol w="1660878"/>
                <a:gridCol w="3170767"/>
                <a:gridCol w="3321756"/>
              </a:tblGrid>
              <a:tr h="396054">
                <a:tc>
                  <a:txBody>
                    <a:bodyPr/>
                    <a:lstStyle/>
                    <a:p>
                      <a:pPr algn="ctr"/>
                      <a:r>
                        <a:rPr lang="en-US" dirty="0" smtClean="0"/>
                        <a:t>DIFFERENCE</a:t>
                      </a:r>
                      <a:endParaRPr lang="en-US" dirty="0"/>
                    </a:p>
                  </a:txBody>
                  <a:tcPr/>
                </a:tc>
                <a:tc>
                  <a:txBody>
                    <a:bodyPr/>
                    <a:lstStyle/>
                    <a:p>
                      <a:pPr algn="ctr"/>
                      <a:r>
                        <a:rPr lang="en-US" dirty="0" smtClean="0"/>
                        <a:t>AUTHORITY</a:t>
                      </a:r>
                      <a:endParaRPr lang="en-US" dirty="0"/>
                    </a:p>
                  </a:txBody>
                  <a:tcPr/>
                </a:tc>
                <a:tc>
                  <a:txBody>
                    <a:bodyPr/>
                    <a:lstStyle/>
                    <a:p>
                      <a:pPr algn="ctr"/>
                      <a:r>
                        <a:rPr lang="en-US" dirty="0" smtClean="0"/>
                        <a:t>RESPONSIBILITY</a:t>
                      </a:r>
                      <a:endParaRPr lang="en-US" dirty="0"/>
                    </a:p>
                  </a:txBody>
                  <a:tcPr/>
                </a:tc>
              </a:tr>
              <a:tr h="839717">
                <a:tc>
                  <a:txBody>
                    <a:bodyPr/>
                    <a:lstStyle/>
                    <a:p>
                      <a:r>
                        <a:rPr lang="en-US" dirty="0" smtClean="0"/>
                        <a:t>Meaning</a:t>
                      </a:r>
                      <a:endParaRPr lang="en-US" dirty="0"/>
                    </a:p>
                  </a:txBody>
                  <a:tcPr/>
                </a:tc>
                <a:tc>
                  <a:txBody>
                    <a:bodyPr/>
                    <a:lstStyle/>
                    <a:p>
                      <a:r>
                        <a:rPr lang="en-US" dirty="0" smtClean="0"/>
                        <a:t>Right of the superior to command the subordinates</a:t>
                      </a:r>
                      <a:endParaRPr lang="en-US" dirty="0"/>
                    </a:p>
                  </a:txBody>
                  <a:tcPr/>
                </a:tc>
                <a:tc>
                  <a:txBody>
                    <a:bodyPr/>
                    <a:lstStyle/>
                    <a:p>
                      <a:r>
                        <a:rPr lang="en-US" dirty="0" smtClean="0"/>
                        <a:t>Obligation of a</a:t>
                      </a:r>
                      <a:r>
                        <a:rPr lang="en-US" baseline="0" dirty="0" smtClean="0"/>
                        <a:t> subordinate to perform the assigned task</a:t>
                      </a:r>
                      <a:endParaRPr lang="en-US" dirty="0"/>
                    </a:p>
                  </a:txBody>
                  <a:tcPr/>
                </a:tc>
              </a:tr>
              <a:tr h="1199595">
                <a:tc>
                  <a:txBody>
                    <a:bodyPr/>
                    <a:lstStyle/>
                    <a:p>
                      <a:r>
                        <a:rPr lang="en-US" dirty="0" smtClean="0"/>
                        <a:t>Basis</a:t>
                      </a:r>
                      <a:endParaRPr lang="en-US" dirty="0"/>
                    </a:p>
                  </a:txBody>
                  <a:tcPr/>
                </a:tc>
                <a:tc>
                  <a:txBody>
                    <a:bodyPr/>
                    <a:lstStyle/>
                    <a:p>
                      <a:r>
                        <a:rPr lang="en-US" dirty="0" smtClean="0"/>
                        <a:t>Normally arises either from legal provisions and formal contract</a:t>
                      </a:r>
                      <a:endParaRPr lang="en-US" dirty="0"/>
                    </a:p>
                  </a:txBody>
                  <a:tcPr/>
                </a:tc>
                <a:tc>
                  <a:txBody>
                    <a:bodyPr/>
                    <a:lstStyle/>
                    <a:p>
                      <a:r>
                        <a:rPr lang="en-US" dirty="0" smtClean="0"/>
                        <a:t>Arises from the superior-subordinate</a:t>
                      </a:r>
                      <a:r>
                        <a:rPr lang="en-US" baseline="0" dirty="0" smtClean="0"/>
                        <a:t> relationship</a:t>
                      </a:r>
                    </a:p>
                    <a:p>
                      <a:endParaRPr lang="en-US" dirty="0"/>
                    </a:p>
                  </a:txBody>
                  <a:tcPr/>
                </a:tc>
              </a:tr>
              <a:tr h="839717">
                <a:tc>
                  <a:txBody>
                    <a:bodyPr/>
                    <a:lstStyle/>
                    <a:p>
                      <a:r>
                        <a:rPr lang="en-US" dirty="0" smtClean="0"/>
                        <a:t>Delegation</a:t>
                      </a:r>
                      <a:endParaRPr lang="en-US" dirty="0"/>
                    </a:p>
                  </a:txBody>
                  <a:tcPr/>
                </a:tc>
                <a:tc>
                  <a:txBody>
                    <a:bodyPr/>
                    <a:lstStyle/>
                    <a:p>
                      <a:r>
                        <a:rPr lang="en-US" dirty="0" smtClean="0"/>
                        <a:t>Can be delegated from the superior to the subordinate</a:t>
                      </a:r>
                      <a:endParaRPr lang="en-US" dirty="0"/>
                    </a:p>
                  </a:txBody>
                  <a:tcPr/>
                </a:tc>
                <a:tc>
                  <a:txBody>
                    <a:bodyPr/>
                    <a:lstStyle/>
                    <a:p>
                      <a:r>
                        <a:rPr lang="en-US" dirty="0" smtClean="0"/>
                        <a:t>Cannot</a:t>
                      </a:r>
                      <a:r>
                        <a:rPr lang="en-US" baseline="0" dirty="0" smtClean="0"/>
                        <a:t> be delegated</a:t>
                      </a:r>
                      <a:endParaRPr lang="en-US" dirty="0"/>
                    </a:p>
                  </a:txBody>
                  <a:tcPr/>
                </a:tc>
              </a:tr>
              <a:tr h="839717">
                <a:tc>
                  <a:txBody>
                    <a:bodyPr/>
                    <a:lstStyle/>
                    <a:p>
                      <a:r>
                        <a:rPr lang="en-US" dirty="0" smtClean="0"/>
                        <a:t>Duration</a:t>
                      </a:r>
                      <a:endParaRPr lang="en-US" dirty="0"/>
                    </a:p>
                  </a:txBody>
                  <a:tcPr/>
                </a:tc>
                <a:tc>
                  <a:txBody>
                    <a:bodyPr/>
                    <a:lstStyle/>
                    <a:p>
                      <a:r>
                        <a:rPr lang="en-US" dirty="0" smtClean="0"/>
                        <a:t>May continue for a longer period</a:t>
                      </a:r>
                      <a:endParaRPr lang="en-US" dirty="0"/>
                    </a:p>
                  </a:txBody>
                  <a:tcPr/>
                </a:tc>
                <a:tc>
                  <a:txBody>
                    <a:bodyPr/>
                    <a:lstStyle/>
                    <a:p>
                      <a:r>
                        <a:rPr lang="en-US" dirty="0" smtClean="0"/>
                        <a:t>It is over when the assigned</a:t>
                      </a:r>
                      <a:r>
                        <a:rPr lang="en-US" baseline="0" dirty="0" smtClean="0"/>
                        <a:t> task is completed.</a:t>
                      </a:r>
                      <a:endParaRPr lang="en-US" dirty="0"/>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800" u="sng" dirty="0" smtClean="0"/>
              <a:t>CENTRALISATION</a:t>
            </a:r>
            <a:endParaRPr lang="en-US" sz="2800" u="sng" dirty="0"/>
          </a:p>
        </p:txBody>
      </p:sp>
      <p:sp>
        <p:nvSpPr>
          <p:cNvPr id="3" name="Content Placeholder 2"/>
          <p:cNvSpPr>
            <a:spLocks noGrp="1"/>
          </p:cNvSpPr>
          <p:nvPr>
            <p:ph idx="1"/>
          </p:nvPr>
        </p:nvSpPr>
        <p:spPr>
          <a:xfrm>
            <a:off x="457200" y="762000"/>
            <a:ext cx="8229600" cy="5867400"/>
          </a:xfrm>
        </p:spPr>
        <p:txBody>
          <a:bodyPr>
            <a:normAutofit fontScale="62500" lnSpcReduction="20000"/>
          </a:bodyPr>
          <a:lstStyle/>
          <a:p>
            <a:r>
              <a:rPr lang="en-US" dirty="0" smtClean="0"/>
              <a:t>Centralization is the systematic and consistent reservation of authority at central points within an organization – Allen</a:t>
            </a:r>
          </a:p>
          <a:p>
            <a:r>
              <a:rPr lang="en-US" dirty="0" smtClean="0"/>
              <a:t>It is that organization where the role of the subordinates is reduced – </a:t>
            </a:r>
            <a:r>
              <a:rPr lang="en-US" dirty="0" err="1" smtClean="0"/>
              <a:t>Fayol</a:t>
            </a:r>
            <a:r>
              <a:rPr lang="en-US" dirty="0" smtClean="0"/>
              <a:t> </a:t>
            </a:r>
          </a:p>
          <a:p>
            <a:r>
              <a:rPr lang="en-US" dirty="0" smtClean="0"/>
              <a:t>Under Centralization, the executive reserves the work for himself instead of delegating to his subordinates and ultimately reserves authority. Centralization is successful in small scale concerns.</a:t>
            </a:r>
          </a:p>
          <a:p>
            <a:pPr>
              <a:buNone/>
            </a:pPr>
            <a:r>
              <a:rPr lang="en-US" dirty="0" smtClean="0"/>
              <a:t> </a:t>
            </a:r>
          </a:p>
          <a:p>
            <a:r>
              <a:rPr lang="en-US" dirty="0" smtClean="0"/>
              <a:t>Factors determining centralization:</a:t>
            </a:r>
          </a:p>
          <a:p>
            <a:pPr lvl="0"/>
            <a:r>
              <a:rPr lang="en-US" dirty="0" smtClean="0"/>
              <a:t>Centralization facilitates personal leadership.</a:t>
            </a:r>
          </a:p>
          <a:p>
            <a:pPr lvl="0"/>
            <a:r>
              <a:rPr lang="en-US" dirty="0" smtClean="0"/>
              <a:t>An enterprise running on the lines of centralization need not have highly skilled subordinates.</a:t>
            </a:r>
          </a:p>
          <a:p>
            <a:pPr lvl="0"/>
            <a:r>
              <a:rPr lang="en-US" dirty="0" smtClean="0"/>
              <a:t>Emergencies can be handled promptly. The more acute the emergency, the greater is the need for centralized decision making.</a:t>
            </a:r>
          </a:p>
          <a:p>
            <a:pPr lvl="0"/>
            <a:r>
              <a:rPr lang="en-US" dirty="0" smtClean="0"/>
              <a:t>A centralized enterprise gets benefits of enduring nature </a:t>
            </a:r>
            <a:r>
              <a:rPr lang="en-US" dirty="0" err="1" smtClean="0"/>
              <a:t>i.e</a:t>
            </a:r>
            <a:r>
              <a:rPr lang="en-US" dirty="0" smtClean="0"/>
              <a:t> stable market, efficient production.</a:t>
            </a:r>
          </a:p>
          <a:p>
            <a:pPr lvl="0"/>
            <a:r>
              <a:rPr lang="en-US" dirty="0" smtClean="0"/>
              <a:t>Centralization of decision making is essential in case of multi-units or multi-branches of a company, so that there is uniformity of action.</a:t>
            </a:r>
          </a:p>
          <a:p>
            <a:pPr>
              <a:buNone/>
            </a:pPr>
            <a:r>
              <a:rPr lang="en-US" dirty="0" smtClean="0"/>
              <a:t> </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ADVANTAGES</a:t>
            </a:r>
            <a:endParaRPr lang="en-US" dirty="0"/>
          </a:p>
        </p:txBody>
      </p:sp>
      <p:sp>
        <p:nvSpPr>
          <p:cNvPr id="3" name="Content Placeholder 2"/>
          <p:cNvSpPr>
            <a:spLocks noGrp="1"/>
          </p:cNvSpPr>
          <p:nvPr>
            <p:ph idx="1"/>
          </p:nvPr>
        </p:nvSpPr>
        <p:spPr>
          <a:xfrm>
            <a:off x="457200" y="838200"/>
            <a:ext cx="8229600" cy="5715000"/>
          </a:xfrm>
        </p:spPr>
        <p:txBody>
          <a:bodyPr>
            <a:normAutofit fontScale="77500" lnSpcReduction="20000"/>
          </a:bodyPr>
          <a:lstStyle/>
          <a:p>
            <a:pPr lvl="0"/>
            <a:r>
              <a:rPr lang="en-US" dirty="0" smtClean="0"/>
              <a:t>Facilitates personal Leadership: In a small company, centralization is desirable since the leader has to take quick decisions.</a:t>
            </a:r>
          </a:p>
          <a:p>
            <a:pPr lvl="0"/>
            <a:r>
              <a:rPr lang="en-US" dirty="0" smtClean="0"/>
              <a:t>Less skilled subordinates: An enterprise running on the lines of centralization need not have highly skilled subordinates. It results the economy of wages and salaries.</a:t>
            </a:r>
          </a:p>
          <a:p>
            <a:pPr lvl="0"/>
            <a:r>
              <a:rPr lang="en-US" dirty="0" smtClean="0"/>
              <a:t>Handling emergencies: In centralized organization, emergencies can be handled promptly. The more acute the problem the more competitive the situation, the greater is the need for centralized decision-making.</a:t>
            </a:r>
          </a:p>
          <a:p>
            <a:pPr lvl="0"/>
            <a:r>
              <a:rPr lang="en-US" dirty="0" smtClean="0"/>
              <a:t>Integration of total operation: A centralized enterprise gets benefits of enduring nature </a:t>
            </a:r>
            <a:r>
              <a:rPr lang="en-US" dirty="0" err="1" smtClean="0"/>
              <a:t>i.e</a:t>
            </a:r>
            <a:r>
              <a:rPr lang="en-US" dirty="0" smtClean="0"/>
              <a:t> stable market, efficient production</a:t>
            </a:r>
          </a:p>
          <a:p>
            <a:pPr lvl="0"/>
            <a:r>
              <a:rPr lang="en-US" dirty="0" smtClean="0"/>
              <a:t>Uniformity of action: Centralization of decision making is essential in case of multi-units or multi-branches of a company, so that there is uniformity of action.</a:t>
            </a:r>
          </a:p>
          <a:p>
            <a:r>
              <a:rPr lang="en-US" dirty="0" smtClean="0"/>
              <a:t>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LIMITATION</a:t>
            </a:r>
            <a:endParaRPr lang="en-US" dirty="0"/>
          </a:p>
        </p:txBody>
      </p:sp>
      <p:sp>
        <p:nvSpPr>
          <p:cNvPr id="3" name="Content Placeholder 2"/>
          <p:cNvSpPr>
            <a:spLocks noGrp="1"/>
          </p:cNvSpPr>
          <p:nvPr>
            <p:ph idx="1"/>
          </p:nvPr>
        </p:nvSpPr>
        <p:spPr>
          <a:xfrm>
            <a:off x="457200" y="762000"/>
            <a:ext cx="8229600" cy="5791200"/>
          </a:xfrm>
        </p:spPr>
        <p:txBody>
          <a:bodyPr>
            <a:normAutofit fontScale="77500" lnSpcReduction="20000"/>
          </a:bodyPr>
          <a:lstStyle/>
          <a:p>
            <a:pPr lvl="0"/>
            <a:r>
              <a:rPr lang="en-US" dirty="0" smtClean="0"/>
              <a:t>Over burden on few: Centralization of authority increases the burden on the top executives and little time is left for them for attending the important functions of administration like planning, coordinating, controlling etc.</a:t>
            </a:r>
          </a:p>
          <a:p>
            <a:pPr lvl="0"/>
            <a:r>
              <a:rPr lang="en-US" dirty="0" smtClean="0"/>
              <a:t>Hampers the Growth of subordinates: Centralization hampers the growth of subordinates as they are not given any authority to take independent decisions.</a:t>
            </a:r>
          </a:p>
          <a:p>
            <a:pPr lvl="0"/>
            <a:r>
              <a:rPr lang="en-US" dirty="0" smtClean="0"/>
              <a:t>Slows down the operations: Centralization tends to slow down the operations as most of the decisions are not taken at a point where the work is carried out but at a point higher in the organization.</a:t>
            </a:r>
          </a:p>
          <a:p>
            <a:pPr lvl="0"/>
            <a:r>
              <a:rPr lang="en-US" dirty="0" smtClean="0"/>
              <a:t>No scope for specialization: It reduces the scope for specialization as the persons taking decisions at the top level with regard to various fields are not all round experts.</a:t>
            </a:r>
          </a:p>
          <a:p>
            <a:pPr>
              <a:buNone/>
            </a:pPr>
            <a:r>
              <a:rPr lang="en-US" dirty="0" smtClean="0"/>
              <a:t> </a:t>
            </a:r>
          </a:p>
          <a:p>
            <a:endParaRPr lang="en-US" dirty="0" smtClean="0"/>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DECENTRALISATION</a:t>
            </a:r>
            <a:endParaRPr lang="en-US" dirty="0"/>
          </a:p>
        </p:txBody>
      </p:sp>
      <p:sp>
        <p:nvSpPr>
          <p:cNvPr id="3" name="Content Placeholder 2"/>
          <p:cNvSpPr>
            <a:spLocks noGrp="1"/>
          </p:cNvSpPr>
          <p:nvPr>
            <p:ph idx="1"/>
          </p:nvPr>
        </p:nvSpPr>
        <p:spPr>
          <a:xfrm>
            <a:off x="457200" y="762000"/>
            <a:ext cx="8229600" cy="5791200"/>
          </a:xfrm>
        </p:spPr>
        <p:txBody>
          <a:bodyPr>
            <a:normAutofit fontScale="70000" lnSpcReduction="20000"/>
          </a:bodyPr>
          <a:lstStyle/>
          <a:p>
            <a:r>
              <a:rPr lang="en-US" dirty="0" smtClean="0"/>
              <a:t>Decentralization is an important segment of delegation and extends to the lowest level of the organization.</a:t>
            </a:r>
          </a:p>
          <a:p>
            <a:r>
              <a:rPr lang="en-US" dirty="0" smtClean="0"/>
              <a:t>According to Allen – Decentralization refers to the systematic effort to delegate the lowest levels all authority except that which can only be exercised at central points. </a:t>
            </a:r>
          </a:p>
          <a:p>
            <a:r>
              <a:rPr lang="en-US" dirty="0" smtClean="0"/>
              <a:t>The degree of decentralization is determined by the nature of the authority delegated, how far it is delegated, and how consistently it is delegated</a:t>
            </a:r>
            <a:r>
              <a:rPr lang="en-US" dirty="0" smtClean="0"/>
              <a:t>.</a:t>
            </a:r>
            <a:r>
              <a:rPr lang="en-US" dirty="0" smtClean="0"/>
              <a:t> </a:t>
            </a:r>
          </a:p>
          <a:p>
            <a:pPr>
              <a:buNone/>
            </a:pPr>
            <a:r>
              <a:rPr lang="en-US" dirty="0" smtClean="0"/>
              <a:t>      </a:t>
            </a:r>
          </a:p>
          <a:p>
            <a:pPr>
              <a:buNone/>
            </a:pPr>
            <a:r>
              <a:rPr lang="en-US" dirty="0" smtClean="0"/>
              <a:t> </a:t>
            </a:r>
            <a:r>
              <a:rPr lang="en-US" dirty="0" smtClean="0"/>
              <a:t>     Features:</a:t>
            </a:r>
            <a:r>
              <a:rPr lang="en-US" dirty="0" smtClean="0"/>
              <a:t> </a:t>
            </a:r>
          </a:p>
          <a:p>
            <a:pPr lvl="0"/>
            <a:r>
              <a:rPr lang="en-US" dirty="0" smtClean="0"/>
              <a:t>It is extended form of delegation.</a:t>
            </a:r>
          </a:p>
          <a:p>
            <a:pPr lvl="0"/>
            <a:r>
              <a:rPr lang="en-US" dirty="0" smtClean="0"/>
              <a:t>It gives importance to the role of the subordinate.</a:t>
            </a:r>
          </a:p>
          <a:p>
            <a:pPr lvl="0"/>
            <a:r>
              <a:rPr lang="en-US" dirty="0" smtClean="0"/>
              <a:t>This is the process applicable to the entire organization.</a:t>
            </a:r>
          </a:p>
          <a:p>
            <a:pPr lvl="0"/>
            <a:r>
              <a:rPr lang="en-US" dirty="0" smtClean="0"/>
              <a:t>It reduces the work load of the managers in the top hierarchy.</a:t>
            </a:r>
          </a:p>
          <a:p>
            <a:pPr lvl="0"/>
            <a:r>
              <a:rPr lang="en-US" dirty="0" smtClean="0"/>
              <a:t>Under it decisions are taken by those employees who implement them.</a:t>
            </a:r>
          </a:p>
          <a:p>
            <a:pPr>
              <a:buNone/>
            </a:pPr>
            <a:r>
              <a:rPr lang="en-US" dirty="0" smtClean="0"/>
              <a:t>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ADV ANTAGES</a:t>
            </a:r>
            <a:endParaRPr lang="en-US"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pPr lvl="0"/>
            <a:r>
              <a:rPr lang="en-US" dirty="0" smtClean="0"/>
              <a:t>Facilitates personal Leadership: In a small company, centralization is desirable since the leader has to take quick decisions.</a:t>
            </a:r>
          </a:p>
          <a:p>
            <a:pPr lvl="0"/>
            <a:r>
              <a:rPr lang="en-US" dirty="0" smtClean="0"/>
              <a:t>Less skilled subordinates: An enterprise running on the lines of centralization need not have highly skilled subordinates. It results the economy of wages and salaries.</a:t>
            </a:r>
          </a:p>
          <a:p>
            <a:pPr lvl="0"/>
            <a:r>
              <a:rPr lang="en-US" dirty="0" smtClean="0"/>
              <a:t>Handling emergencies: In centralized organization, emergencies can be handled promptly. The more acute the problem the more competitive the situation, the greater is the need for centralized decision-making.</a:t>
            </a:r>
          </a:p>
          <a:p>
            <a:pPr lvl="0"/>
            <a:r>
              <a:rPr lang="en-US" dirty="0" smtClean="0"/>
              <a:t>Integration of total operation: A centralized enterprise gets benefits of enduring nature </a:t>
            </a:r>
            <a:r>
              <a:rPr lang="en-US" dirty="0" err="1" smtClean="0"/>
              <a:t>i.e</a:t>
            </a:r>
            <a:r>
              <a:rPr lang="en-US" dirty="0" smtClean="0"/>
              <a:t> stable market, efficient production</a:t>
            </a:r>
          </a:p>
          <a:p>
            <a:pPr lvl="0"/>
            <a:r>
              <a:rPr lang="en-US" dirty="0" smtClean="0"/>
              <a:t>Uniformity of action: Centralization of decision making is essential in case of multi-units or multi-branches of a company, so that there is uniformity of action.</a:t>
            </a:r>
          </a:p>
          <a:p>
            <a:pPr>
              <a:buNone/>
            </a:pPr>
            <a:r>
              <a:rPr lang="en-US" dirty="0" smtClean="0"/>
              <a:t> </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LIMITATIONS</a:t>
            </a:r>
            <a:endParaRPr lang="en-US" dirty="0"/>
          </a:p>
        </p:txBody>
      </p:sp>
      <p:sp>
        <p:nvSpPr>
          <p:cNvPr id="3" name="Content Placeholder 2"/>
          <p:cNvSpPr>
            <a:spLocks noGrp="1"/>
          </p:cNvSpPr>
          <p:nvPr>
            <p:ph idx="1"/>
          </p:nvPr>
        </p:nvSpPr>
        <p:spPr>
          <a:xfrm>
            <a:off x="457200" y="838200"/>
            <a:ext cx="8229600" cy="5638800"/>
          </a:xfrm>
        </p:spPr>
        <p:txBody>
          <a:bodyPr>
            <a:normAutofit fontScale="77500" lnSpcReduction="20000"/>
          </a:bodyPr>
          <a:lstStyle/>
          <a:p>
            <a:pPr lvl="0"/>
            <a:r>
              <a:rPr lang="en-US" dirty="0" smtClean="0"/>
              <a:t>Over burden on few: Centralization of authority increases the burden on the top executives and little time is left for them for attending the important functions of administration like planning, coordinating, controlling etc.</a:t>
            </a:r>
          </a:p>
          <a:p>
            <a:pPr lvl="0"/>
            <a:r>
              <a:rPr lang="en-US" dirty="0" smtClean="0"/>
              <a:t>Hampers the Growth of subordinates: Centralization hampers the growth of subordinates as they are not given any authority to take independent decisions.</a:t>
            </a:r>
          </a:p>
          <a:p>
            <a:pPr lvl="0"/>
            <a:r>
              <a:rPr lang="en-US" dirty="0" smtClean="0"/>
              <a:t>Slows down the operations: Centralization tends to slow down the operations as most of the decisions are not taken at a point where the work is carried out but at a point higher in the organization.</a:t>
            </a:r>
          </a:p>
          <a:p>
            <a:pPr lvl="0"/>
            <a:r>
              <a:rPr lang="en-US" dirty="0" smtClean="0"/>
              <a:t>No scope for specialization: It reduces the scope for specialization as the persons taking decisions at the top level with regard to various fields are not all round experts.</a:t>
            </a:r>
          </a:p>
          <a:p>
            <a:pPr>
              <a:buNone/>
            </a:pPr>
            <a:r>
              <a:rPr lang="en-US" dirty="0" smtClean="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sz="3200" u="sng" dirty="0" smtClean="0"/>
              <a:t>PRINCIPLES OF ORGANISATION</a:t>
            </a:r>
            <a:endParaRPr lang="en-US" sz="3200" u="sng" dirty="0"/>
          </a:p>
        </p:txBody>
      </p:sp>
      <p:sp>
        <p:nvSpPr>
          <p:cNvPr id="3" name="Content Placeholder 2"/>
          <p:cNvSpPr>
            <a:spLocks noGrp="1"/>
          </p:cNvSpPr>
          <p:nvPr>
            <p:ph idx="1"/>
          </p:nvPr>
        </p:nvSpPr>
        <p:spPr>
          <a:xfrm>
            <a:off x="457200" y="533400"/>
            <a:ext cx="8229600" cy="6172200"/>
          </a:xfrm>
        </p:spPr>
        <p:txBody>
          <a:bodyPr>
            <a:normAutofit fontScale="55000" lnSpcReduction="20000"/>
          </a:bodyPr>
          <a:lstStyle/>
          <a:p>
            <a:pPr algn="just"/>
            <a:r>
              <a:rPr lang="en-US" dirty="0" smtClean="0"/>
              <a:t>Division of work: It is an established fact that group of individuals can secure better results by having division of work. While designing an organisation we should aim at making suitable grouping of activities. This is also called as principle of </a:t>
            </a:r>
            <a:r>
              <a:rPr lang="en-US" dirty="0" err="1" smtClean="0"/>
              <a:t>specialisation</a:t>
            </a:r>
            <a:r>
              <a:rPr lang="en-US" dirty="0" smtClean="0"/>
              <a:t>.</a:t>
            </a:r>
          </a:p>
          <a:p>
            <a:pPr algn="just"/>
            <a:r>
              <a:rPr lang="en-US" dirty="0" smtClean="0"/>
              <a:t>Attention of objectives: The objectives of an organisation play an important role in determining the type of structure which should be developed. Clearly defined objectives facilitate grouping of activities, delegation of authority and consequently effective co-ordination.</a:t>
            </a:r>
          </a:p>
          <a:p>
            <a:pPr algn="just"/>
            <a:r>
              <a:rPr lang="en-US" dirty="0" smtClean="0"/>
              <a:t>Span of management: Span of management refers to the number of sub-ordinates reporting directly to an executive. It is an established fact that the more number of subordinates, tends to make more difficult to supervise and co-ordinate them effectively.</a:t>
            </a:r>
          </a:p>
          <a:p>
            <a:pPr algn="just"/>
            <a:r>
              <a:rPr lang="en-US" dirty="0" smtClean="0"/>
              <a:t>Unity of command: This principle facilitates consistency in directing, co-</a:t>
            </a:r>
            <a:r>
              <a:rPr lang="en-US" dirty="0" err="1" smtClean="0"/>
              <a:t>ordinating</a:t>
            </a:r>
            <a:r>
              <a:rPr lang="en-US" dirty="0" smtClean="0"/>
              <a:t> and controlling to achieve the end objectives.</a:t>
            </a:r>
          </a:p>
          <a:p>
            <a:pPr algn="just"/>
            <a:r>
              <a:rPr lang="en-US" dirty="0" smtClean="0"/>
              <a:t>Flexibility: Every organisation is a living entity in a living environment which is fast changing. As such there must be sufficient room for changing and modifying the structure in the light of environmental changes.</a:t>
            </a:r>
          </a:p>
          <a:p>
            <a:pPr algn="just"/>
            <a:r>
              <a:rPr lang="en-US" dirty="0" smtClean="0"/>
              <a:t>Proper balance: It is important to keep various segments or departments of an organisation in balance. The problem of balance basically arises when an activity is divided into smaller segments. The problems also crop up with the growth of an organisation in its size and functioning.</a:t>
            </a:r>
          </a:p>
          <a:p>
            <a:pPr algn="just"/>
            <a:r>
              <a:rPr lang="en-US" dirty="0" smtClean="0"/>
              <a:t>Management by exception: It is a fundamental principle which makes the organisation effective in its true sense. This principle signifies that problems of unusual nature only should be referred upwards and decided by the higher level executives in the managerial hierarchy, whereas the usual and routine problems should be passed on to the lower levels and resolve them.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Autofit/>
          </a:bodyPr>
          <a:lstStyle/>
          <a:p>
            <a:r>
              <a:rPr lang="en-US" sz="3600" dirty="0" smtClean="0"/>
              <a:t>PRINCIPLES</a:t>
            </a:r>
            <a:endParaRPr lang="en-US" sz="3600" dirty="0"/>
          </a:p>
        </p:txBody>
      </p:sp>
      <p:sp>
        <p:nvSpPr>
          <p:cNvPr id="3" name="Content Placeholder 2"/>
          <p:cNvSpPr>
            <a:spLocks noGrp="1"/>
          </p:cNvSpPr>
          <p:nvPr>
            <p:ph idx="1"/>
          </p:nvPr>
        </p:nvSpPr>
        <p:spPr>
          <a:xfrm>
            <a:off x="457200" y="381000"/>
            <a:ext cx="8229600" cy="6324600"/>
          </a:xfrm>
        </p:spPr>
        <p:txBody>
          <a:bodyPr>
            <a:normAutofit fontScale="55000" lnSpcReduction="20000"/>
          </a:bodyPr>
          <a:lstStyle/>
          <a:p>
            <a:pPr algn="just"/>
            <a:r>
              <a:rPr lang="en-US" dirty="0" smtClean="0"/>
              <a:t>Decentralisation: This principle is of great significance to big organisation. Decentralisation implies selective dispersal of authority to help departments and units to run effectively and efficiently without frequent interruptions from the top of the enterprise.</a:t>
            </a:r>
          </a:p>
          <a:p>
            <a:pPr algn="just"/>
            <a:r>
              <a:rPr lang="en-US" dirty="0" smtClean="0"/>
              <a:t>Departmentation: It is a process of grouping activities into units for the purposes of administration. The main advantage of departmentation is that it enables individual executive to manage his sub-ordinates effectively since a manageable number of persons are brought under the direct supervision of individual executive.</a:t>
            </a:r>
          </a:p>
          <a:p>
            <a:pPr algn="just"/>
            <a:r>
              <a:rPr lang="en-US" dirty="0" smtClean="0"/>
              <a:t>Efficiency: The organisation should try to attain the pre-determined objectives at the minimum cost. A good organisation should provide for maximum work satisfaction.</a:t>
            </a:r>
          </a:p>
          <a:p>
            <a:pPr algn="just"/>
            <a:r>
              <a:rPr lang="en-US" dirty="0" smtClean="0"/>
              <a:t>Scalar principle: Proper scalar chain or line of command is pre-requisite for effective organisation.</a:t>
            </a:r>
          </a:p>
          <a:p>
            <a:pPr algn="just"/>
            <a:r>
              <a:rPr lang="en-US" dirty="0" smtClean="0"/>
              <a:t>Unity of direction: This means each group of activities having the same objectives should have one plan and one head.</a:t>
            </a:r>
          </a:p>
          <a:p>
            <a:pPr algn="just"/>
            <a:r>
              <a:rPr lang="en-US" dirty="0" smtClean="0"/>
              <a:t>Continuity : The form of organisation structure should be such which is able to serve the enterprise  to attain its objectives over a longer period of time.</a:t>
            </a:r>
          </a:p>
          <a:p>
            <a:pPr algn="just"/>
            <a:r>
              <a:rPr lang="en-US" dirty="0" smtClean="0"/>
              <a:t>Co-ordination: The principle of co-ordination underlines that there should be proper co-operation between the different departments. Unity of efforts for the accomplishment of desired objectives is the main aim of the organisation.</a:t>
            </a:r>
          </a:p>
          <a:p>
            <a:pPr algn="just"/>
            <a:r>
              <a:rPr lang="en-US" dirty="0" smtClean="0"/>
              <a:t>Authority and responsibility : While assigning the responsibility, authority should be assigned. If authority is not granted then the sub-ordinate cannot become accountable.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dirty="0" smtClean="0"/>
              <a:t>	</a:t>
            </a:r>
            <a:r>
              <a:rPr lang="en-US" sz="3100" u="sng" dirty="0" smtClean="0"/>
              <a:t>BENEFITS OF ORGANISATION</a:t>
            </a:r>
            <a:endParaRPr lang="en-US" sz="3100" u="sng" dirty="0"/>
          </a:p>
        </p:txBody>
      </p:sp>
      <p:sp>
        <p:nvSpPr>
          <p:cNvPr id="3" name="Content Placeholder 2"/>
          <p:cNvSpPr>
            <a:spLocks noGrp="1"/>
          </p:cNvSpPr>
          <p:nvPr>
            <p:ph idx="1"/>
          </p:nvPr>
        </p:nvSpPr>
        <p:spPr>
          <a:xfrm>
            <a:off x="457200" y="533400"/>
            <a:ext cx="8229600" cy="5592763"/>
          </a:xfrm>
        </p:spPr>
        <p:txBody>
          <a:bodyPr>
            <a:normAutofit fontScale="62500" lnSpcReduction="20000"/>
          </a:bodyPr>
          <a:lstStyle/>
          <a:p>
            <a:pPr algn="just"/>
            <a:r>
              <a:rPr lang="en-US" dirty="0" smtClean="0"/>
              <a:t>Enhancement of managerial efficiency: A sound  organization brings a proper co-ordination among various factors of production for their optimum utilization. It motivates the workers by proper division of work and labor. It reduces the work load of executives by delegation of authority.</a:t>
            </a:r>
          </a:p>
          <a:p>
            <a:pPr algn="just"/>
            <a:r>
              <a:rPr lang="en-US" dirty="0" smtClean="0"/>
              <a:t>Growth expansion and diversification: Organization provides the framework within which an enterprise can expand and growth is through their proper organizational set-ups that many firms have grown from humble beginning to a giant size.</a:t>
            </a:r>
          </a:p>
          <a:p>
            <a:pPr algn="just"/>
            <a:r>
              <a:rPr lang="en-US" dirty="0" smtClean="0"/>
              <a:t>Specialization: Various activities are allocated among different individuals according to their qualifications, experience and aptitude. It brings job satisfaction and feeling of motivation among the employees and increases their efficiency.</a:t>
            </a:r>
          </a:p>
          <a:p>
            <a:pPr algn="just"/>
            <a:r>
              <a:rPr lang="en-US" dirty="0" smtClean="0"/>
              <a:t>Adoption of new technology : A properly designed and well-balanced organization permits prompt adoption and optimum use of technological improvements. A good organization  helps in the development of new and improved methods of doing things.</a:t>
            </a:r>
          </a:p>
          <a:p>
            <a:pPr algn="just"/>
            <a:r>
              <a:rPr lang="en-US" dirty="0" smtClean="0"/>
              <a:t>Co-ordination: Organization facilitates co-ordination of diverse activities. Clear lines of authority and responsibility between various positions help to ensure mutual co-operation and harmony in the enterprise.</a:t>
            </a:r>
          </a:p>
          <a:p>
            <a:pPr algn="just"/>
            <a:endParaRPr lang="en-US" dirty="0" smtClean="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3200" u="sng" dirty="0" smtClean="0"/>
              <a:t>BENEFITS</a:t>
            </a:r>
            <a:endParaRPr lang="en-US" sz="3200" u="sng" dirty="0"/>
          </a:p>
        </p:txBody>
      </p:sp>
      <p:sp>
        <p:nvSpPr>
          <p:cNvPr id="3" name="Content Placeholder 2"/>
          <p:cNvSpPr>
            <a:spLocks noGrp="1"/>
          </p:cNvSpPr>
          <p:nvPr>
            <p:ph idx="1"/>
          </p:nvPr>
        </p:nvSpPr>
        <p:spPr>
          <a:xfrm>
            <a:off x="457200" y="685800"/>
            <a:ext cx="8229600" cy="5440363"/>
          </a:xfrm>
        </p:spPr>
        <p:txBody>
          <a:bodyPr>
            <a:normAutofit fontScale="62500" lnSpcReduction="20000"/>
          </a:bodyPr>
          <a:lstStyle/>
          <a:p>
            <a:pPr algn="just"/>
            <a:r>
              <a:rPr lang="en-US" dirty="0" smtClean="0"/>
              <a:t>Training and development: A good organization puts right man at the right jobs and provides them right training and managerial development </a:t>
            </a:r>
            <a:r>
              <a:rPr lang="en-US" dirty="0" err="1" smtClean="0"/>
              <a:t>programmes</a:t>
            </a:r>
            <a:r>
              <a:rPr lang="en-US" dirty="0" smtClean="0"/>
              <a:t>.</a:t>
            </a:r>
          </a:p>
          <a:p>
            <a:pPr algn="just"/>
            <a:r>
              <a:rPr lang="en-US" dirty="0" smtClean="0"/>
              <a:t>Creativity, initiative and innovation: A good organization encourages initiative and creative thinking. A sound organization offers the scope for recognition of merit followed by financial incentives to the employees showing creativity and better performance.</a:t>
            </a:r>
          </a:p>
          <a:p>
            <a:pPr algn="just"/>
            <a:r>
              <a:rPr lang="en-US" dirty="0" smtClean="0"/>
              <a:t>Check on corrupt practices: A weak and unsound organization is source of corruption and inefficiencies. Well-</a:t>
            </a:r>
            <a:r>
              <a:rPr lang="en-US" dirty="0" err="1" smtClean="0"/>
              <a:t>organised</a:t>
            </a:r>
            <a:r>
              <a:rPr lang="en-US" dirty="0" smtClean="0"/>
              <a:t>, well-defined, disciplined and sound organizations boost the morale and motivation of workers.</a:t>
            </a:r>
          </a:p>
          <a:p>
            <a:pPr algn="just"/>
            <a:r>
              <a:rPr lang="en-US" dirty="0" smtClean="0"/>
              <a:t>Proper weightage to all activities: A sound organization  divides  the entire enterprise into different departments, sections and sub-sections according to the functions to be performed.</a:t>
            </a:r>
          </a:p>
          <a:p>
            <a:pPr algn="just"/>
            <a:r>
              <a:rPr lang="en-US" dirty="0" smtClean="0"/>
              <a:t>Better human relations: A dedicated and satisfied group of persons are an asset for any establishment. An organization built on sound principles helps in proper harmony in human relations. With properly defined authority, responsibility and accountability, all persons enjoy job satisfaction.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200" u="sng" dirty="0" smtClean="0"/>
              <a:t>SPAN OF MANAGEMENT</a:t>
            </a:r>
            <a:endParaRPr lang="en-US" sz="3200" u="sng" dirty="0"/>
          </a:p>
        </p:txBody>
      </p:sp>
      <p:sp>
        <p:nvSpPr>
          <p:cNvPr id="3" name="Content Placeholder 2"/>
          <p:cNvSpPr>
            <a:spLocks noGrp="1"/>
          </p:cNvSpPr>
          <p:nvPr>
            <p:ph idx="1"/>
          </p:nvPr>
        </p:nvSpPr>
        <p:spPr>
          <a:xfrm>
            <a:off x="457200" y="533400"/>
            <a:ext cx="8229600" cy="5592763"/>
          </a:xfrm>
        </p:spPr>
        <p:txBody>
          <a:bodyPr/>
          <a:lstStyle/>
          <a:p>
            <a:pPr algn="just"/>
            <a:r>
              <a:rPr lang="en-US" dirty="0" smtClean="0"/>
              <a:t>Span literally means the space between two supporters of a structure. The term span of management is also referred as span of control, span of supervision, span of authority and span of direction. In simple words it is referred as the number of subordinates a manager or a supervisor can supervise or manage or control effectively. Ideal number of sub-ordinates will be that where the efficiency in terms of control is maximum.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7037</Words>
  <Application>Microsoft Office PowerPoint</Application>
  <PresentationFormat>On-screen Show (4:3)</PresentationFormat>
  <Paragraphs>349</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UNIT III</vt:lpstr>
      <vt:lpstr>MEANING AND DEFINITION</vt:lpstr>
      <vt:lpstr>IMPORTANCE OF ORGANISING</vt:lpstr>
      <vt:lpstr>OBJECTIVES  OF ORGANISING</vt:lpstr>
      <vt:lpstr>PRINCIPLES OF ORGANISATION</vt:lpstr>
      <vt:lpstr>PRINCIPLES</vt:lpstr>
      <vt:lpstr> BENEFITS OF ORGANISATION</vt:lpstr>
      <vt:lpstr>BENEFITS</vt:lpstr>
      <vt:lpstr>SPAN OF MANAGEMENT</vt:lpstr>
      <vt:lpstr>FACTORS DETERMINING SPAN OF MANAGEMENT</vt:lpstr>
      <vt:lpstr>FACTORS DETERMINING SPAN OF MANAGEMENT</vt:lpstr>
      <vt:lpstr>COMMON ORGANISATONAL STRUCTURE</vt:lpstr>
      <vt:lpstr>Advantages of Line Organization</vt:lpstr>
      <vt:lpstr>Disadvantages of Line Organisation</vt:lpstr>
      <vt:lpstr>Functional Organisation</vt:lpstr>
      <vt:lpstr>LINE AND STAFF ORGANISATION</vt:lpstr>
      <vt:lpstr>ADVANTAGES AND DISADVANTAGES OF LINE AND STAFF ORGANIZATION</vt:lpstr>
      <vt:lpstr>MATRIX/PROJECT ORGANISATION</vt:lpstr>
      <vt:lpstr>FORMAL  ORGANISATIONS</vt:lpstr>
      <vt:lpstr>FORMAL AND INFORMAL ORGANIZATION</vt:lpstr>
      <vt:lpstr>DRAWBACKS OF FORMAL ORGANIZATION</vt:lpstr>
      <vt:lpstr>INFORMAL ORGANISATION</vt:lpstr>
      <vt:lpstr>FUNCTIONS OF INFORMAL ORGANIZATION</vt:lpstr>
      <vt:lpstr>BENEFITS</vt:lpstr>
      <vt:lpstr>DEFECTS OF INFORMAL ORGANISATION</vt:lpstr>
      <vt:lpstr>DIFFERENCE BETWEEN FORMAL AND INFORMAL ORGANISATION</vt:lpstr>
      <vt:lpstr>LINE AND STAFF RELATIONSHIP</vt:lpstr>
      <vt:lpstr>CONFLICT BETWEEN LINE AND STAFF</vt:lpstr>
      <vt:lpstr>CONFLICT BETWEEN LINE AND STAFF</vt:lpstr>
      <vt:lpstr>RESOLVING LINE AND STAFF CONFLICT</vt:lpstr>
      <vt:lpstr>DEPARTMENTATION</vt:lpstr>
      <vt:lpstr>TYPES OF DEPARTMENTATION</vt:lpstr>
      <vt:lpstr>AUTHORITY</vt:lpstr>
      <vt:lpstr>Theories of Authority</vt:lpstr>
      <vt:lpstr>DELEGATION OF AUTHORITY</vt:lpstr>
      <vt:lpstr>CHARACTERISTICS OF DELEGATION</vt:lpstr>
      <vt:lpstr>PRINCIPLES OF DELEGATION</vt:lpstr>
      <vt:lpstr>PRINCIPLES OF DELEGATION</vt:lpstr>
      <vt:lpstr>IMPORTANCE OF DELEGATION</vt:lpstr>
      <vt:lpstr>BARRIERS IN DELEGATION OF AUTHORITY</vt:lpstr>
      <vt:lpstr>RESPONSIBILITY</vt:lpstr>
      <vt:lpstr>AUTHORITY VS RESPONSIBILITY</vt:lpstr>
      <vt:lpstr>CENTRALISATION</vt:lpstr>
      <vt:lpstr>ADVANTAGES</vt:lpstr>
      <vt:lpstr>LIMITATION</vt:lpstr>
      <vt:lpstr>DECENTRALISATION</vt:lpstr>
      <vt:lpstr>ADV ANTAGES</vt:lpstr>
      <vt:lpstr>LIMITATIONS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ORGANISING</dc:title>
  <dc:creator>user</dc:creator>
  <cp:lastModifiedBy>staff</cp:lastModifiedBy>
  <cp:revision>75</cp:revision>
  <dcterms:created xsi:type="dcterms:W3CDTF">2018-09-19T07:14:06Z</dcterms:created>
  <dcterms:modified xsi:type="dcterms:W3CDTF">2018-10-29T11:49:31Z</dcterms:modified>
</cp:coreProperties>
</file>