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95" r:id="rId2"/>
    <p:sldId id="256" r:id="rId3"/>
    <p:sldId id="257" r:id="rId4"/>
    <p:sldId id="283" r:id="rId5"/>
    <p:sldId id="268" r:id="rId6"/>
    <p:sldId id="285" r:id="rId7"/>
    <p:sldId id="269" r:id="rId8"/>
    <p:sldId id="258" r:id="rId9"/>
    <p:sldId id="286" r:id="rId10"/>
    <p:sldId id="270" r:id="rId11"/>
    <p:sldId id="293" r:id="rId12"/>
    <p:sldId id="271" r:id="rId13"/>
    <p:sldId id="272" r:id="rId14"/>
    <p:sldId id="273" r:id="rId15"/>
    <p:sldId id="276" r:id="rId16"/>
    <p:sldId id="274" r:id="rId17"/>
    <p:sldId id="275" r:id="rId18"/>
    <p:sldId id="259" r:id="rId19"/>
    <p:sldId id="278" r:id="rId20"/>
    <p:sldId id="277" r:id="rId21"/>
    <p:sldId id="279" r:id="rId22"/>
    <p:sldId id="291" r:id="rId23"/>
    <p:sldId id="292" r:id="rId24"/>
    <p:sldId id="280" r:id="rId25"/>
    <p:sldId id="296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E844A"/>
    <a:srgbClr val="FFFFFF"/>
    <a:srgbClr val="FF0000"/>
    <a:srgbClr val="FF0066"/>
    <a:srgbClr val="993366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161" autoAdjust="0"/>
    <p:restoredTop sz="90929"/>
  </p:normalViewPr>
  <p:slideViewPr>
    <p:cSldViewPr>
      <p:cViewPr>
        <p:scale>
          <a:sx n="100" d="100"/>
          <a:sy n="100" d="100"/>
        </p:scale>
        <p:origin x="-14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67164-8661-4C67-8B90-CDD68CB1C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AA9DFF5-3A15-41ED-B871-33F53779C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5F50A9-5A9B-48CC-9392-9EC324436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007A33-4B07-4C06-BA28-1363D67D7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1A5969-5DF0-47AA-B13F-95F2CC82B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49A11-82ED-4EA3-B58B-EADC3C9925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9753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B454ED-48C8-4787-9329-62F57FB4B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D780B36-2CE8-45D2-B4F8-679D23492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C16F94-1282-4A31-BE11-6398C974E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454CDC-3D2C-4E2D-9DF6-6FA514C88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59912D-DAF0-425D-9F0A-72B4EB126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C3D94-20D7-4900-B511-69BC4F90A2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0059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DFF0FE2-3557-4070-8DE2-3322503AE2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381000"/>
            <a:ext cx="21336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5D9D1CC-A775-4F6F-B0A8-64AD36C9A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2484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D41D62-8BBA-4C51-AAF4-292A3009D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A9E2C7-A9A5-4EB8-8270-FB24CC719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2C0E99-7766-4050-BA55-4583E06B6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5A2A8-55C0-4694-9337-17A47626C5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5291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369CF5-A1DF-4BDD-8352-7FEF3AE9F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CDD811-A406-45B7-BF06-2AA29F24C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005451-1D8B-4D85-B2D9-E78D95003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793ABA-BF9F-499F-B0E2-E50117EBF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AC79CE-C878-41B9-98E9-5CDB0545B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C182C-DE73-4A15-B483-34328B2927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9565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84D7C4-DFF1-4C38-A24E-34B277BCD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5D9A6E-57B8-45AB-88AE-03F5C6DD8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957617-A052-4074-AB1A-27A1F0AD6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D8A4D4-A2BA-4781-A5F5-93CBEEB63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F330F6-717C-4AB8-9405-F197A2DBD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020AA-5B10-4571-85A6-7CBA47A4F1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7073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152843-B114-4AC9-BAC1-5411EDF1C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E502D0-BE6B-4836-BDB8-8D5AF05F8D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26C234F-4E59-4167-A8C0-2317CF8DB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F785D3A-D8DC-44C7-AA13-71EA72C71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AE4FC2E-B3C6-4FF2-857F-AB2DBD9D8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0CC2DF-9744-416A-8D7E-0A7AD4400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017FB-A4AB-43E5-A620-537E44F028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3906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9AFE43-B7B7-4139-8BC8-DB9773894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4F0922-2E1B-4E0C-94C9-A05EE2F6F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9B4A13F-857A-4D6E-B8CA-23C352358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00801BD-56AD-4A30-A0D1-4AFDE427D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24B3F1D-7500-4A85-9A1E-5ABF24BA87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E4EB12C-99D7-4E3B-88C7-1F1ECCAA7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FBF829C-A000-48DD-9A4A-49B2595A0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75AED9C-A59E-4789-86F7-151D3C202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CC672-AB9A-4D73-94CC-56007EB936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7548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AB0F86-865F-42FB-875C-4E41B63BA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351C385-B7EB-4127-8AB2-9341BD844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ED20450-D8FC-4B60-90C4-1B2D243E0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C0302FC-928E-4D8A-95DC-C761EC825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F9121-2FFC-4131-B6B2-C632FA457D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2107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9E3A7D8-6228-49DB-8BB8-017031F60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7A888E4-6BED-4B0A-A26D-286520810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F29345C-5A09-41D3-85A2-17B34D82D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33F26-DADC-43AC-B7F3-88797AFFA8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4423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EDCEBD-342F-4771-9D61-0ADE53C68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75B154-6F27-4FFB-9070-D9A7406B5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8BA0BA-0D9F-463B-AADE-478F57C91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71A4ED-2296-45A7-83B3-B163933AC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EC83FEA-67C9-41D5-BF5F-9EFA9D06D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4F15EA4-5C4D-4817-ACF8-E1ABD32F9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8201D-849B-4044-9276-AB98B1D4AF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8354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75F047-F596-4D44-88E1-B862DA675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75D7743-16EA-4E5B-B05F-FF1046B535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0F46ED5-1C7F-4B24-8594-C30E9F123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E328125-22B1-4AFF-B4F9-2A39A462C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ED3A408-1D22-4520-AEEB-791E744F7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60EB970-C412-4501-96A5-8C267D3DB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86151-95F9-46CB-90D6-9811401A77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8732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8B07347F-02C3-4975-B338-F2595ADF8A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72400" cy="762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4C87440F-D48C-4EB1-A802-6F3AEC22BE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xmlns="" id="{7A714B5D-0B7F-42C1-9EF7-9105684598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B835A600-CF9E-4FB7-AACE-A20D3BBFDF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D794412B-01BA-4686-800E-401F834872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anose="02020603050405020304" pitchFamily="18" charset="0"/>
              </a:defRPr>
            </a:lvl1pPr>
          </a:lstStyle>
          <a:p>
            <a:fld id="{66B00F53-3ACD-4AD5-90B6-BB76E17D2E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D020F7-DE1F-4C88-BD5D-7E6F2989F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IN" dirty="0"/>
              <a:t>DNA REPAIR MECHANISM </a:t>
            </a:r>
          </a:p>
          <a:p>
            <a:endParaRPr lang="en-IN" dirty="0"/>
          </a:p>
          <a:p>
            <a:endParaRPr lang="en-IN" dirty="0"/>
          </a:p>
          <a:p>
            <a:pPr>
              <a:buNone/>
            </a:pPr>
            <a:endParaRPr lang="en-IN" dirty="0"/>
          </a:p>
          <a:p>
            <a:endParaRPr lang="en-IN" dirty="0"/>
          </a:p>
          <a:p>
            <a:pPr lvl="8"/>
            <a:r>
              <a:rPr lang="en-IN" dirty="0"/>
              <a:t>Presented by</a:t>
            </a:r>
          </a:p>
          <a:p>
            <a:pPr lvl="8">
              <a:buNone/>
            </a:pPr>
            <a:r>
              <a:rPr lang="en-IN" dirty="0" smtClean="0"/>
              <a:t>	</a:t>
            </a:r>
            <a:r>
              <a:rPr lang="en-IN" dirty="0" err="1" smtClean="0"/>
              <a:t>B.Bhargavi</a:t>
            </a:r>
            <a:endParaRPr lang="en-IN" dirty="0"/>
          </a:p>
          <a:p>
            <a:pPr lvl="8">
              <a:buNone/>
            </a:pPr>
            <a:r>
              <a:rPr lang="en-IN" dirty="0" smtClean="0"/>
              <a:t>	Microbiology </a:t>
            </a:r>
            <a:r>
              <a:rPr lang="en-IN" dirty="0"/>
              <a:t>Faculty</a:t>
            </a:r>
          </a:p>
        </p:txBody>
      </p:sp>
    </p:spTree>
    <p:extLst>
      <p:ext uri="{BB962C8B-B14F-4D97-AF65-F5344CB8AC3E}">
        <p14:creationId xmlns:p14="http://schemas.microsoft.com/office/powerpoint/2010/main" xmlns="" val="17613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xmlns="" id="{67A920E8-58D1-4F56-A123-AE867DE6B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153400" cy="1295400"/>
          </a:xfrm>
        </p:spPr>
        <p:txBody>
          <a:bodyPr/>
          <a:lstStyle/>
          <a:p>
            <a:r>
              <a:rPr lang="en-US" altLang="en-US"/>
              <a:t>Discovery of mutants defective in DNA repair</a:t>
            </a:r>
          </a:p>
        </p:txBody>
      </p:sp>
      <p:pic>
        <p:nvPicPr>
          <p:cNvPr id="63491" name="Picture 3">
            <a:extLst>
              <a:ext uri="{FF2B5EF4-FFF2-40B4-BE49-F238E27FC236}">
                <a16:creationId xmlns:a16="http://schemas.microsoft.com/office/drawing/2014/main" xmlns="" id="{5679E720-DE24-4A3D-B19F-29B9231CB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6705600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492" name="Text Box 4">
            <a:extLst>
              <a:ext uri="{FF2B5EF4-FFF2-40B4-BE49-F238E27FC236}">
                <a16:creationId xmlns:a16="http://schemas.microsoft.com/office/drawing/2014/main" xmlns="" id="{5BDE1E52-5AAA-46B5-90B2-980526924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200400"/>
            <a:ext cx="879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uvr</a:t>
            </a:r>
            <a:r>
              <a:rPr lang="en-US" altLang="en-US"/>
              <a:t> </a:t>
            </a:r>
            <a:r>
              <a:rPr lang="en-US" altLang="en-US" sz="3600" baseline="30000"/>
              <a:t>-</a:t>
            </a:r>
            <a:endParaRPr lang="en-US" altLang="en-US"/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xmlns="" id="{CEEF8CB1-1EE6-4FE9-95D5-8B6929E9F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1242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xmlns="" id="{E124463C-E6ED-4C9D-88FF-9DE7A2240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polA </a:t>
            </a:r>
            <a:r>
              <a:rPr lang="en-US" altLang="en-US"/>
              <a:t>mutants are defective in repair</a:t>
            </a:r>
            <a:endParaRPr lang="en-US" altLang="en-US" i="1"/>
          </a:p>
        </p:txBody>
      </p:sp>
      <p:pic>
        <p:nvPicPr>
          <p:cNvPr id="99331" name="Picture 3" descr="Gross_polA-_repair_defect.psd                                  00013349&#10;Ross_G4_PB_HD                  ABA78158:">
            <a:extLst>
              <a:ext uri="{FF2B5EF4-FFF2-40B4-BE49-F238E27FC236}">
                <a16:creationId xmlns:a16="http://schemas.microsoft.com/office/drawing/2014/main" xmlns="" id="{4A40DF0B-0A10-4E19-9861-F9805106D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95400"/>
            <a:ext cx="4029075" cy="473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9332" name="Picture 4" descr="Cairns_polA-_mutant.psd                                        00013349&#10;Ross_G4_PB_HD                  ABA78158:">
            <a:extLst>
              <a:ext uri="{FF2B5EF4-FFF2-40B4-BE49-F238E27FC236}">
                <a16:creationId xmlns:a16="http://schemas.microsoft.com/office/drawing/2014/main" xmlns="" id="{A2131A75-2C25-48EC-8F58-035A8F815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3827463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9333" name="Text Box 5">
            <a:extLst>
              <a:ext uri="{FF2B5EF4-FFF2-40B4-BE49-F238E27FC236}">
                <a16:creationId xmlns:a16="http://schemas.microsoft.com/office/drawing/2014/main" xmlns="" id="{78356BBF-E8CA-40A7-96E6-94F8C3925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6022975"/>
            <a:ext cx="3665538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DNA synthesis </a:t>
            </a:r>
            <a:r>
              <a:rPr lang="en-US" altLang="en-US" i="1"/>
              <a:t>in vitro</a:t>
            </a:r>
          </a:p>
        </p:txBody>
      </p:sp>
      <p:sp>
        <p:nvSpPr>
          <p:cNvPr id="99334" name="Text Box 6">
            <a:extLst>
              <a:ext uri="{FF2B5EF4-FFF2-40B4-BE49-F238E27FC236}">
                <a16:creationId xmlns:a16="http://schemas.microsoft.com/office/drawing/2014/main" xmlns="" id="{A42E7A64-8453-4B2A-A9C6-62826881A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022975"/>
            <a:ext cx="39624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Survival after UV </a:t>
            </a:r>
            <a:r>
              <a:rPr lang="en-US" altLang="en-US" i="1"/>
              <a:t>in vivo</a:t>
            </a:r>
            <a:endParaRPr lang="en-US" altLang="en-US"/>
          </a:p>
        </p:txBody>
      </p:sp>
      <p:sp>
        <p:nvSpPr>
          <p:cNvPr id="99335" name="Text Box 7">
            <a:extLst>
              <a:ext uri="{FF2B5EF4-FFF2-40B4-BE49-F238E27FC236}">
                <a16:creationId xmlns:a16="http://schemas.microsoft.com/office/drawing/2014/main" xmlns="" id="{D4EC6EBF-D2D2-43D5-9537-F6E42822C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25" y="160655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wt</a:t>
            </a:r>
          </a:p>
        </p:txBody>
      </p:sp>
      <p:sp>
        <p:nvSpPr>
          <p:cNvPr id="99336" name="Text Box 8">
            <a:extLst>
              <a:ext uri="{FF2B5EF4-FFF2-40B4-BE49-F238E27FC236}">
                <a16:creationId xmlns:a16="http://schemas.microsoft.com/office/drawing/2014/main" xmlns="" id="{BAFBAAAE-8C20-43F4-82C3-F23B5A45F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900488"/>
            <a:ext cx="20843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polA</a:t>
            </a:r>
            <a:r>
              <a:rPr lang="en-US" altLang="en-US"/>
              <a:t> mutant</a:t>
            </a:r>
            <a:endParaRPr lang="en-US" altLang="en-US" i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xmlns="" id="{0FFF8A27-BE8A-462E-A45D-482D1A7FEA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UvrABC excision repair</a:t>
            </a:r>
          </a:p>
        </p:txBody>
      </p:sp>
      <p:pic>
        <p:nvPicPr>
          <p:cNvPr id="64515" name="Picture 3">
            <a:extLst>
              <a:ext uri="{FF2B5EF4-FFF2-40B4-BE49-F238E27FC236}">
                <a16:creationId xmlns:a16="http://schemas.microsoft.com/office/drawing/2014/main" xmlns="" id="{3D83BF1C-A927-4934-BE1D-86E8F0758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7696200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xmlns="" id="{9BF3E464-119C-4864-8124-B14E4020D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Cleavage and helicase</a:t>
            </a:r>
          </a:p>
        </p:txBody>
      </p:sp>
      <p:pic>
        <p:nvPicPr>
          <p:cNvPr id="65540" name="Picture 4">
            <a:extLst>
              <a:ext uri="{FF2B5EF4-FFF2-40B4-BE49-F238E27FC236}">
                <a16:creationId xmlns:a16="http://schemas.microsoft.com/office/drawing/2014/main" xmlns="" id="{593025E9-F492-4308-8F16-99B8BDB98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7848600" cy="404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xmlns="" id="{71137CD3-8758-404E-8706-3073D1EF96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Fill in with polymerase and ligate</a:t>
            </a:r>
          </a:p>
        </p:txBody>
      </p:sp>
      <p:pic>
        <p:nvPicPr>
          <p:cNvPr id="66563" name="Picture 3">
            <a:extLst>
              <a:ext uri="{FF2B5EF4-FFF2-40B4-BE49-F238E27FC236}">
                <a16:creationId xmlns:a16="http://schemas.microsoft.com/office/drawing/2014/main" xmlns="" id="{8CD15E8E-293A-4D1E-A998-E6C9E462C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7772400" cy="325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xmlns="" id="{37DEF84D-8CB8-48C1-82D0-94302168D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848600" cy="1524000"/>
          </a:xfrm>
        </p:spPr>
        <p:txBody>
          <a:bodyPr/>
          <a:lstStyle/>
          <a:p>
            <a:r>
              <a:rPr lang="en-US" altLang="en-US" sz="3200"/>
              <a:t>Mutations in excision repair in eukaryotes can cause xeroderma pigmentosum (XP)</a:t>
            </a:r>
            <a:endParaRPr lang="en-US" altLang="en-US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xmlns="" id="{97B6143F-BB67-4CBE-BF40-B8307F08B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355850"/>
            <a:ext cx="8042275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cs typeface="Times" panose="02020603050405020304" pitchFamily="18" charset="0"/>
              </a:rPr>
              <a:t>Human</a:t>
            </a:r>
            <a:r>
              <a:rPr lang="en-US" altLang="en-US" sz="2400" u="sng">
                <a:cs typeface="Times" panose="02020603050405020304" pitchFamily="18" charset="0"/>
              </a:rPr>
              <a:t>						</a:t>
            </a:r>
            <a:r>
              <a:rPr lang="en-US" altLang="en-US" sz="2400">
                <a:cs typeface="Times" panose="02020603050405020304" pitchFamily="18" charset="0"/>
              </a:rPr>
              <a:t>Analogous</a:t>
            </a:r>
            <a:endParaRPr lang="en-US" altLang="en-US" sz="2400" u="sng">
              <a:cs typeface="Times" panose="02020603050405020304" pitchFamily="18" charset="0"/>
            </a:endParaRPr>
          </a:p>
          <a:p>
            <a:r>
              <a:rPr lang="en-US" altLang="en-US" sz="2400" u="sng">
                <a:cs typeface="Times" panose="02020603050405020304" pitchFamily="18" charset="0"/>
              </a:rPr>
              <a:t> Gene</a:t>
            </a:r>
            <a:r>
              <a:rPr lang="en-US" altLang="en-US" sz="2400">
                <a:cs typeface="Times" panose="02020603050405020304" pitchFamily="18" charset="0"/>
              </a:rPr>
              <a:t>		</a:t>
            </a:r>
            <a:r>
              <a:rPr lang="en-US" altLang="en-US" sz="2400" u="sng">
                <a:cs typeface="Times" panose="02020603050405020304" pitchFamily="18" charset="0"/>
              </a:rPr>
              <a:t>Protein Function		</a:t>
            </a:r>
            <a:r>
              <a:rPr lang="en-US" altLang="en-US" sz="2400">
                <a:cs typeface="Times" panose="02020603050405020304" pitchFamily="18" charset="0"/>
              </a:rPr>
              <a:t>	</a:t>
            </a:r>
            <a:r>
              <a:rPr lang="en-US" altLang="en-US" sz="2400" u="sng">
                <a:cs typeface="Times" panose="02020603050405020304" pitchFamily="18" charset="0"/>
              </a:rPr>
              <a:t> to </a:t>
            </a:r>
            <a:r>
              <a:rPr lang="en-US" altLang="en-US" sz="2400" i="1" u="sng">
                <a:cs typeface="Times" panose="02020603050405020304" pitchFamily="18" charset="0"/>
              </a:rPr>
              <a:t>E. coli:</a:t>
            </a:r>
            <a:endParaRPr lang="en-US" altLang="en-US" sz="2400">
              <a:cs typeface="Times" panose="02020603050405020304" pitchFamily="18" charset="0"/>
            </a:endParaRPr>
          </a:p>
          <a:p>
            <a:r>
              <a:rPr lang="en-US" altLang="en-US" sz="2400">
                <a:cs typeface="Times" panose="02020603050405020304" pitchFamily="18" charset="0"/>
              </a:rPr>
              <a:t>  </a:t>
            </a:r>
            <a:r>
              <a:rPr lang="en-US" altLang="en-US" sz="2400" i="1">
                <a:cs typeface="Times" panose="02020603050405020304" pitchFamily="18" charset="0"/>
              </a:rPr>
              <a:t> XPA	</a:t>
            </a:r>
            <a:r>
              <a:rPr lang="en-US" altLang="en-US" sz="2400">
                <a:cs typeface="Times" panose="02020603050405020304" pitchFamily="18" charset="0"/>
              </a:rPr>
              <a:t>	Binds damaged DNA		UvrA/UvrB</a:t>
            </a:r>
          </a:p>
          <a:p>
            <a:r>
              <a:rPr lang="en-US" altLang="en-US" sz="2400">
                <a:cs typeface="Times" panose="02020603050405020304" pitchFamily="18" charset="0"/>
              </a:rPr>
              <a:t>   </a:t>
            </a:r>
            <a:r>
              <a:rPr lang="en-US" altLang="en-US" sz="2400" i="1">
                <a:cs typeface="Times" panose="02020603050405020304" pitchFamily="18" charset="0"/>
              </a:rPr>
              <a:t>XPB	</a:t>
            </a:r>
            <a:r>
              <a:rPr lang="en-US" altLang="en-US" sz="2400">
                <a:cs typeface="Times" panose="02020603050405020304" pitchFamily="18" charset="0"/>
              </a:rPr>
              <a:t>	Helicase, Component of TFIIH	UvrD</a:t>
            </a:r>
          </a:p>
          <a:p>
            <a:r>
              <a:rPr lang="en-US" altLang="en-US" sz="2400">
                <a:cs typeface="Times" panose="02020603050405020304" pitchFamily="18" charset="0"/>
              </a:rPr>
              <a:t>   </a:t>
            </a:r>
            <a:r>
              <a:rPr lang="en-US" altLang="en-US" sz="2400" i="1">
                <a:cs typeface="Times" panose="02020603050405020304" pitchFamily="18" charset="0"/>
              </a:rPr>
              <a:t>XPC</a:t>
            </a:r>
            <a:r>
              <a:rPr lang="en-US" altLang="en-US" sz="2400">
                <a:cs typeface="Times" panose="02020603050405020304" pitchFamily="18" charset="0"/>
              </a:rPr>
              <a:t>		DNA damage sensor</a:t>
            </a:r>
          </a:p>
          <a:p>
            <a:r>
              <a:rPr lang="en-US" altLang="en-US" sz="2400">
                <a:cs typeface="Times" panose="02020603050405020304" pitchFamily="18" charset="0"/>
              </a:rPr>
              <a:t>   </a:t>
            </a:r>
            <a:r>
              <a:rPr lang="en-US" altLang="en-US" sz="2400" i="1">
                <a:cs typeface="Times" panose="02020603050405020304" pitchFamily="18" charset="0"/>
              </a:rPr>
              <a:t>XPD</a:t>
            </a:r>
            <a:r>
              <a:rPr lang="en-US" altLang="en-US" sz="2400">
                <a:cs typeface="Times" panose="02020603050405020304" pitchFamily="18" charset="0"/>
              </a:rPr>
              <a:t>		Helicase, Component of TFIIH	UvrD</a:t>
            </a:r>
          </a:p>
          <a:p>
            <a:r>
              <a:rPr lang="en-US" altLang="en-US" sz="2400">
                <a:cs typeface="Times" panose="02020603050405020304" pitchFamily="18" charset="0"/>
              </a:rPr>
              <a:t>   </a:t>
            </a:r>
            <a:r>
              <a:rPr lang="en-US" altLang="en-US" sz="2400" i="1">
                <a:cs typeface="Times" panose="02020603050405020304" pitchFamily="18" charset="0"/>
              </a:rPr>
              <a:t>XPE</a:t>
            </a:r>
            <a:r>
              <a:rPr lang="en-US" altLang="en-US" sz="2400">
                <a:cs typeface="Times" panose="02020603050405020304" pitchFamily="18" charset="0"/>
              </a:rPr>
              <a:t>		Binds damaged DNA		UvrA/UvrB</a:t>
            </a:r>
          </a:p>
          <a:p>
            <a:r>
              <a:rPr lang="en-US" altLang="en-US" sz="2400">
                <a:cs typeface="Times" panose="02020603050405020304" pitchFamily="18" charset="0"/>
              </a:rPr>
              <a:t>   </a:t>
            </a:r>
            <a:r>
              <a:rPr lang="en-US" altLang="en-US" sz="2400" i="1">
                <a:cs typeface="Times" panose="02020603050405020304" pitchFamily="18" charset="0"/>
              </a:rPr>
              <a:t>XPF</a:t>
            </a:r>
            <a:r>
              <a:rPr lang="en-US" altLang="en-US" sz="2400">
                <a:cs typeface="Times" panose="02020603050405020304" pitchFamily="18" charset="0"/>
              </a:rPr>
              <a:t>		Works with ERRCI to cut DNA	UvrB/UvrC</a:t>
            </a:r>
          </a:p>
          <a:p>
            <a:r>
              <a:rPr lang="en-US" altLang="en-US" sz="2400">
                <a:cs typeface="Times" panose="02020603050405020304" pitchFamily="18" charset="0"/>
              </a:rPr>
              <a:t>   </a:t>
            </a:r>
            <a:r>
              <a:rPr lang="en-US" altLang="en-US" sz="2400" i="1">
                <a:cs typeface="Times" panose="02020603050405020304" pitchFamily="18" charset="0"/>
              </a:rPr>
              <a:t>XPG</a:t>
            </a:r>
            <a:r>
              <a:rPr lang="en-US" altLang="en-US" sz="2400">
                <a:cs typeface="Times" panose="02020603050405020304" pitchFamily="18" charset="0"/>
              </a:rPr>
              <a:t>		Cuts DNA				UvrB/UvrC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xmlns="" id="{F6420957-6917-4F5B-90CC-F2F6BE201A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543800" cy="762000"/>
          </a:xfrm>
        </p:spPr>
        <p:txBody>
          <a:bodyPr/>
          <a:lstStyle/>
          <a:p>
            <a:r>
              <a:rPr lang="en-US" altLang="en-US" sz="3200"/>
              <a:t>2b. Base excision repair</a:t>
            </a:r>
            <a:endParaRPr lang="en-US" altLang="en-US"/>
          </a:p>
        </p:txBody>
      </p:sp>
      <p:pic>
        <p:nvPicPr>
          <p:cNvPr id="67587" name="Picture 3">
            <a:extLst>
              <a:ext uri="{FF2B5EF4-FFF2-40B4-BE49-F238E27FC236}">
                <a16:creationId xmlns:a16="http://schemas.microsoft.com/office/drawing/2014/main" xmlns="" id="{1D15F810-9BD4-4B22-81BF-D8321F17B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63373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588" name="Text Box 4">
            <a:extLst>
              <a:ext uri="{FF2B5EF4-FFF2-40B4-BE49-F238E27FC236}">
                <a16:creationId xmlns:a16="http://schemas.microsoft.com/office/drawing/2014/main" xmlns="" id="{02B431C7-88F4-48E6-A267-49F36F301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004888"/>
            <a:ext cx="1312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Incorrect or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xmlns="" id="{33EDFA93-7A79-48CB-B3E6-454E170747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609600"/>
          </a:xfrm>
        </p:spPr>
        <p:txBody>
          <a:bodyPr/>
          <a:lstStyle/>
          <a:p>
            <a:r>
              <a:rPr lang="en-US" altLang="en-US" sz="3200"/>
              <a:t>Excision and filling in by DNA PolI</a:t>
            </a:r>
          </a:p>
        </p:txBody>
      </p:sp>
      <p:pic>
        <p:nvPicPr>
          <p:cNvPr id="68611" name="Picture 3">
            <a:extLst>
              <a:ext uri="{FF2B5EF4-FFF2-40B4-BE49-F238E27FC236}">
                <a16:creationId xmlns:a16="http://schemas.microsoft.com/office/drawing/2014/main" xmlns="" id="{E0705C6B-FAFA-4021-A617-4A5D9B41C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5854700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xmlns="" id="{F3626072-3E2A-46C0-AE07-9CE758FB8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Mismatch repair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xmlns="" id="{63CA75D8-9D2D-4945-A0E2-81BA0F6068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Action of DNA polymerase III (including proofreading exonuclease) results in 1 misincorporation per 10</a:t>
            </a:r>
            <a:r>
              <a:rPr lang="en-US" altLang="en-US" baseline="30000"/>
              <a:t>8</a:t>
            </a:r>
            <a:r>
              <a:rPr lang="en-US" altLang="en-US"/>
              <a:t> bases synthesized.</a:t>
            </a:r>
          </a:p>
          <a:p>
            <a:r>
              <a:rPr lang="en-US" altLang="en-US"/>
              <a:t>Mismatch repair reduces this rate to 1 change in every 10</a:t>
            </a:r>
            <a:r>
              <a:rPr lang="en-US" altLang="en-US" baseline="30000"/>
              <a:t>10</a:t>
            </a:r>
            <a:r>
              <a:rPr lang="en-US" altLang="en-US"/>
              <a:t> or 10</a:t>
            </a:r>
            <a:r>
              <a:rPr lang="en-US" altLang="en-US" baseline="30000"/>
              <a:t>11</a:t>
            </a:r>
            <a:r>
              <a:rPr lang="en-US" altLang="en-US"/>
              <a:t> bases.</a:t>
            </a:r>
          </a:p>
          <a:p>
            <a:r>
              <a:rPr lang="en-US" altLang="en-US"/>
              <a:t>Recognize mispaired bases in DNA, e.g. G-T or A-C base pairs</a:t>
            </a:r>
          </a:p>
          <a:p>
            <a:r>
              <a:rPr lang="en-US" altLang="en-US" sz="2800"/>
              <a:t>These do not cause large distortions in the helix: the mismatch repair system apparently reads the sequence of bases in the DNA.</a:t>
            </a:r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xmlns="" id="{5215F055-3F23-4B14-B521-C9BDE1948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2954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Times" panose="02020603050405020304" pitchFamily="18" charset="0"/>
              </a:rPr>
              <a:t>Role of methylation in discriminating parental and progeny strands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xmlns="" id="{2D7499BA-C64D-4BEC-9F8C-3AE48D6FB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572000"/>
          </a:xfrm>
        </p:spPr>
        <p:txBody>
          <a:bodyPr/>
          <a:lstStyle/>
          <a:p>
            <a:r>
              <a:rPr lang="en-US" altLang="en-US" i="1">
                <a:cs typeface="Times" panose="02020603050405020304" pitchFamily="18" charset="0"/>
              </a:rPr>
              <a:t>dam</a:t>
            </a:r>
            <a:r>
              <a:rPr lang="en-US" altLang="en-US">
                <a:cs typeface="Times" panose="02020603050405020304" pitchFamily="18" charset="0"/>
              </a:rPr>
              <a:t> methylase acts on the A of GATC (note that this sequence is symmetical or pseudopalindromic).</a:t>
            </a:r>
          </a:p>
          <a:p>
            <a:r>
              <a:rPr lang="en-US" altLang="en-US">
                <a:cs typeface="Times" panose="02020603050405020304" pitchFamily="18" charset="0"/>
              </a:rPr>
              <a:t>Methylation is delayed for several minutes after replication.</a:t>
            </a:r>
          </a:p>
          <a:p>
            <a:r>
              <a:rPr lang="en-US" altLang="en-US">
                <a:cs typeface="Times" panose="02020603050405020304" pitchFamily="18" charset="0"/>
              </a:rPr>
              <a:t>Mismatch repair works on the un-methylated strand (which is newly replicated) so that replication errors are removed preferentially.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2E32CC27-69C0-49AD-AC65-C086C3C1A7C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762000"/>
            <a:ext cx="7772400" cy="1143000"/>
          </a:xfrm>
        </p:spPr>
        <p:txBody>
          <a:bodyPr anchor="ctr"/>
          <a:lstStyle/>
          <a:p>
            <a:r>
              <a:rPr lang="en-US" altLang="en-US" sz="3600"/>
              <a:t>Repair mechanisms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xmlns="" id="{FDAC1162-B27D-4B81-8C9E-23CE5CBFB1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19200" y="2209800"/>
            <a:ext cx="6781800" cy="3962400"/>
          </a:xfrm>
        </p:spPr>
        <p:txBody>
          <a:bodyPr/>
          <a:lstStyle/>
          <a:p>
            <a:r>
              <a:rPr lang="en-US" altLang="en-US" sz="3200"/>
              <a:t>1. Reversal of damage</a:t>
            </a:r>
          </a:p>
          <a:p>
            <a:r>
              <a:rPr lang="en-US" altLang="en-US" sz="3200"/>
              <a:t>2. Excision repair</a:t>
            </a:r>
          </a:p>
          <a:p>
            <a:r>
              <a:rPr lang="en-US" altLang="en-US" sz="3200"/>
              <a:t>3. Mismatch repair</a:t>
            </a:r>
          </a:p>
          <a:p>
            <a:r>
              <a:rPr lang="en-US" altLang="en-US" sz="3200"/>
              <a:t>4. Recombination repair</a:t>
            </a:r>
          </a:p>
          <a:p>
            <a:r>
              <a:rPr lang="en-US" altLang="en-US" sz="3200"/>
              <a:t>5. Error-prone repair</a:t>
            </a:r>
          </a:p>
          <a:p>
            <a:r>
              <a:rPr lang="en-US" altLang="en-US" sz="3200"/>
              <a:t>6. Restriction-modification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xmlns="" id="{9197BB7E-9FEE-47E7-A7F9-74C05ABD83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Action of MutS, MutL, MutH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xmlns="" id="{35C3272B-EDAC-4CF8-9DC8-C4D976A8B2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495800"/>
          </a:xfrm>
        </p:spPr>
        <p:txBody>
          <a:bodyPr/>
          <a:lstStyle/>
          <a:p>
            <a:r>
              <a:rPr lang="en-US" altLang="en-US" b="1">
                <a:cs typeface="Times" panose="02020603050405020304" pitchFamily="18" charset="0"/>
              </a:rPr>
              <a:t>MutS</a:t>
            </a:r>
            <a:r>
              <a:rPr lang="en-US" altLang="en-US">
                <a:cs typeface="Times" panose="02020603050405020304" pitchFamily="18" charset="0"/>
              </a:rPr>
              <a:t>: recognizes the mismatch (heteroduplex)</a:t>
            </a:r>
          </a:p>
          <a:p>
            <a:r>
              <a:rPr lang="en-US" altLang="en-US" b="1">
                <a:cs typeface="Times" panose="02020603050405020304" pitchFamily="18" charset="0"/>
              </a:rPr>
              <a:t>MutL</a:t>
            </a:r>
            <a:r>
              <a:rPr lang="en-US" altLang="en-US">
                <a:cs typeface="Times" panose="02020603050405020304" pitchFamily="18" charset="0"/>
              </a:rPr>
              <a:t>: a dimer; in presence of ATP, binds to MutS-heteroduplex complex to activate MutH</a:t>
            </a:r>
          </a:p>
          <a:p>
            <a:r>
              <a:rPr lang="en-US" altLang="en-US" b="1">
                <a:cs typeface="Times" panose="02020603050405020304" pitchFamily="18" charset="0"/>
              </a:rPr>
              <a:t>MutH</a:t>
            </a:r>
            <a:r>
              <a:rPr lang="en-US" altLang="en-US">
                <a:cs typeface="Times" panose="02020603050405020304" pitchFamily="18" charset="0"/>
              </a:rPr>
              <a:t>: endonuclease that cleaves 5' to the G in an unmethylated GATC, leaves a nick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xmlns="" id="{EDAC6787-89FA-4DC5-9790-4F75A0D0DC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1981200" cy="3581400"/>
          </a:xfrm>
        </p:spPr>
        <p:txBody>
          <a:bodyPr/>
          <a:lstStyle/>
          <a:p>
            <a:r>
              <a:rPr lang="en-US" altLang="en-US" sz="3200"/>
              <a:t>MutH, L, S action in mismatch repair</a:t>
            </a:r>
            <a:br>
              <a:rPr lang="en-US" altLang="en-US" sz="3200"/>
            </a:br>
            <a:r>
              <a:rPr lang="en-US" altLang="en-US" sz="3200"/>
              <a:t>#1</a:t>
            </a:r>
            <a:endParaRPr lang="en-US" altLang="en-US"/>
          </a:p>
        </p:txBody>
      </p:sp>
      <p:pic>
        <p:nvPicPr>
          <p:cNvPr id="74756" name="Picture 4" descr="Mismatch_repair_MutHLS.jpeg                                    00003729Roberto_Mac_HD                 ABA78158:">
            <a:extLst>
              <a:ext uri="{FF2B5EF4-FFF2-40B4-BE49-F238E27FC236}">
                <a16:creationId xmlns:a16="http://schemas.microsoft.com/office/drawing/2014/main" xmlns="" id="{2B667127-7F86-4B44-BB6F-FEFDF2474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2555"/>
          <a:stretch>
            <a:fillRect/>
          </a:stretch>
        </p:blipFill>
        <p:spPr bwMode="auto">
          <a:xfrm>
            <a:off x="2590800" y="381000"/>
            <a:ext cx="61849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xmlns="" id="{F859CF8B-6DCE-4914-AD0B-C6B7931DE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01000" cy="762000"/>
          </a:xfrm>
        </p:spPr>
        <p:txBody>
          <a:bodyPr/>
          <a:lstStyle/>
          <a:p>
            <a:r>
              <a:rPr lang="en-US" altLang="en-US" sz="3200"/>
              <a:t>MutH, L, S action in mismatch repair  #2</a:t>
            </a:r>
          </a:p>
        </p:txBody>
      </p:sp>
      <p:pic>
        <p:nvPicPr>
          <p:cNvPr id="97284" name="Picture 4" descr="Mismatch_repair_MutHLS.jpeg                                    00003729Roberto_Mac_HD                 ABA78158:">
            <a:extLst>
              <a:ext uri="{FF2B5EF4-FFF2-40B4-BE49-F238E27FC236}">
                <a16:creationId xmlns:a16="http://schemas.microsoft.com/office/drawing/2014/main" xmlns="" id="{6FABE435-8CD7-4931-BB53-11CF90BE2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9051"/>
          <a:stretch>
            <a:fillRect/>
          </a:stretch>
        </p:blipFill>
        <p:spPr bwMode="auto">
          <a:xfrm>
            <a:off x="1981200" y="1600200"/>
            <a:ext cx="6184900" cy="443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xmlns="" id="{6D500402-C33A-4ED3-B4E1-EAF67B92B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143000"/>
          </a:xfrm>
        </p:spPr>
        <p:txBody>
          <a:bodyPr/>
          <a:lstStyle/>
          <a:p>
            <a:r>
              <a:rPr lang="en-US" altLang="en-US" sz="3200"/>
              <a:t>Mismatch repair: Excision of the misincorporated nucleotide</a:t>
            </a:r>
          </a:p>
        </p:txBody>
      </p:sp>
      <p:pic>
        <p:nvPicPr>
          <p:cNvPr id="98307" name="Picture 3" descr="Mismatch_repair_helic, pol.jpg                                 00003729Roberto_Mac_HD                 ABA78158:">
            <a:extLst>
              <a:ext uri="{FF2B5EF4-FFF2-40B4-BE49-F238E27FC236}">
                <a16:creationId xmlns:a16="http://schemas.microsoft.com/office/drawing/2014/main" xmlns="" id="{7F7176F7-A5CD-48F9-BD4C-1D3C0EB89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95400"/>
            <a:ext cx="5741988" cy="511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xmlns="" id="{63EE7F55-CB29-4193-BDA6-5795D7CBCE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24800" cy="1143000"/>
          </a:xfrm>
        </p:spPr>
        <p:txBody>
          <a:bodyPr/>
          <a:lstStyle/>
          <a:p>
            <a:r>
              <a:rPr lang="en-US" altLang="en-US"/>
              <a:t>Eukaryotic homologs in mismatch repair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xmlns="" id="{4A96FE25-01F6-44D8-A73E-6581557332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343400"/>
          </a:xfrm>
        </p:spPr>
        <p:txBody>
          <a:bodyPr/>
          <a:lstStyle/>
          <a:p>
            <a:r>
              <a:rPr lang="en-US" altLang="en-US">
                <a:cs typeface="Times" panose="02020603050405020304" pitchFamily="18" charset="0"/>
              </a:rPr>
              <a:t>Human homologs to </a:t>
            </a:r>
            <a:r>
              <a:rPr lang="en-US" altLang="en-US" i="1">
                <a:cs typeface="Times" panose="02020603050405020304" pitchFamily="18" charset="0"/>
              </a:rPr>
              <a:t>mutL</a:t>
            </a:r>
            <a:r>
              <a:rPr lang="en-US" altLang="en-US">
                <a:cs typeface="Times" panose="02020603050405020304" pitchFamily="18" charset="0"/>
              </a:rPr>
              <a:t> (hMLH1) and </a:t>
            </a:r>
            <a:r>
              <a:rPr lang="en-US" altLang="en-US" i="1">
                <a:cs typeface="Times" panose="02020603050405020304" pitchFamily="18" charset="0"/>
              </a:rPr>
              <a:t>mutS</a:t>
            </a:r>
            <a:r>
              <a:rPr lang="en-US" altLang="en-US">
                <a:cs typeface="Times" panose="02020603050405020304" pitchFamily="18" charset="0"/>
              </a:rPr>
              <a:t> (hMSH2, hMSH1) have been discovered, </a:t>
            </a:r>
            <a:r>
              <a:rPr lang="en-US" altLang="en-US" i="1">
                <a:cs typeface="Times" panose="02020603050405020304" pitchFamily="18" charset="0"/>
              </a:rPr>
              <a:t>because</a:t>
            </a:r>
            <a:r>
              <a:rPr lang="en-US" altLang="en-US">
                <a:cs typeface="Times" panose="02020603050405020304" pitchFamily="18" charset="0"/>
              </a:rPr>
              <a:t> ...</a:t>
            </a:r>
          </a:p>
          <a:p>
            <a:r>
              <a:rPr lang="en-US" altLang="en-US">
                <a:cs typeface="Times" panose="02020603050405020304" pitchFamily="18" charset="0"/>
              </a:rPr>
              <a:t>Mutations in them can cause one of the most common hereditary cancers, hereditary nonpolyposis colon cancer (HNPCC).</a:t>
            </a:r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7BB0F0-7596-4BA8-8AC3-7D0418388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E80CF6-FC11-4A5F-B96E-047A7F5A4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IN" sz="6600"/>
          </a:p>
          <a:p>
            <a:pPr algn="ctr"/>
            <a:r>
              <a:rPr lang="en-IN" sz="6600"/>
              <a:t>Thank </a:t>
            </a:r>
            <a:r>
              <a:rPr lang="en-IN" sz="6600" dirty="0"/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xmlns="" val="480965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xmlns="" id="{1C2307E6-D222-4413-86BA-0F3646EE25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 Reversal of damage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xmlns="" id="{A4320773-1C50-4ABD-B045-CB2403C93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Enzymatically </a:t>
            </a:r>
            <a:r>
              <a:rPr lang="en-US" altLang="en-US" b="1">
                <a:solidFill>
                  <a:srgbClr val="993366"/>
                </a:solidFill>
              </a:rPr>
              <a:t>un-do</a:t>
            </a:r>
            <a:r>
              <a:rPr lang="en-US" altLang="en-US" b="1"/>
              <a:t> the damage</a:t>
            </a:r>
          </a:p>
          <a:p>
            <a:pPr lvl="2"/>
            <a:r>
              <a:rPr lang="en-US" altLang="en-US" sz="3200" b="1"/>
              <a:t>a) Photoreactivation</a:t>
            </a:r>
          </a:p>
          <a:p>
            <a:pPr lvl="2"/>
            <a:r>
              <a:rPr lang="en-US" altLang="en-US" sz="3200" b="1"/>
              <a:t>b) Removal of methyl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>
            <a:extLst>
              <a:ext uri="{FF2B5EF4-FFF2-40B4-BE49-F238E27FC236}">
                <a16:creationId xmlns:a16="http://schemas.microsoft.com/office/drawing/2014/main" xmlns="" id="{8E9F2B98-CE64-41BC-B72A-F808AF9C61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762000"/>
          </a:xfrm>
        </p:spPr>
        <p:txBody>
          <a:bodyPr/>
          <a:lstStyle/>
          <a:p>
            <a:r>
              <a:rPr lang="en-US" altLang="en-US" sz="3200"/>
              <a:t>Photolyase breaks apart pyrimidine dimers</a:t>
            </a:r>
          </a:p>
        </p:txBody>
      </p:sp>
      <p:grpSp>
        <p:nvGrpSpPr>
          <p:cNvPr id="81923" name="Group 1027">
            <a:extLst>
              <a:ext uri="{FF2B5EF4-FFF2-40B4-BE49-F238E27FC236}">
                <a16:creationId xmlns:a16="http://schemas.microsoft.com/office/drawing/2014/main" xmlns="" id="{8C2A14E0-8817-45BA-83F2-7640BD5B0663}"/>
              </a:ext>
            </a:extLst>
          </p:cNvPr>
          <p:cNvGrpSpPr>
            <a:grpSpLocks/>
          </p:cNvGrpSpPr>
          <p:nvPr/>
        </p:nvGrpSpPr>
        <p:grpSpPr bwMode="auto">
          <a:xfrm>
            <a:off x="774700" y="1660525"/>
            <a:ext cx="5629275" cy="4479925"/>
            <a:chOff x="1192" y="1344"/>
            <a:chExt cx="3546" cy="2822"/>
          </a:xfrm>
        </p:grpSpPr>
        <p:pic>
          <p:nvPicPr>
            <p:cNvPr id="81924" name="Picture 1028">
              <a:extLst>
                <a:ext uri="{FF2B5EF4-FFF2-40B4-BE49-F238E27FC236}">
                  <a16:creationId xmlns:a16="http://schemas.microsoft.com/office/drawing/2014/main" xmlns="" id="{CEE9AC05-1CB4-475B-9141-4BD7B932F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5" y="1344"/>
              <a:ext cx="1723" cy="2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25" name="Picture 1029">
              <a:extLst>
                <a:ext uri="{FF2B5EF4-FFF2-40B4-BE49-F238E27FC236}">
                  <a16:creationId xmlns:a16="http://schemas.microsoft.com/office/drawing/2014/main" xmlns="" id="{2E08933D-B5FB-4DF7-9B66-A9AD58D8A6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2" y="1354"/>
              <a:ext cx="1723" cy="2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990033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1926" name="Group 1030">
              <a:extLst>
                <a:ext uri="{FF2B5EF4-FFF2-40B4-BE49-F238E27FC236}">
                  <a16:creationId xmlns:a16="http://schemas.microsoft.com/office/drawing/2014/main" xmlns="" id="{0AA0996B-2882-4D0B-867E-B5B9360059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42" y="3573"/>
              <a:ext cx="928" cy="593"/>
              <a:chOff x="1542" y="3573"/>
              <a:chExt cx="928" cy="593"/>
            </a:xfrm>
          </p:grpSpPr>
          <p:sp>
            <p:nvSpPr>
              <p:cNvPr id="81927" name="Line 1031">
                <a:extLst>
                  <a:ext uri="{FF2B5EF4-FFF2-40B4-BE49-F238E27FC236}">
                    <a16:creationId xmlns:a16="http://schemas.microsoft.com/office/drawing/2014/main" xmlns="" id="{C52DDFE1-1F74-478F-B9D9-B0D66CBDDF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84" y="3573"/>
                <a:ext cx="0" cy="2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1928" name="Text Box 1032">
                <a:extLst>
                  <a:ext uri="{FF2B5EF4-FFF2-40B4-BE49-F238E27FC236}">
                    <a16:creationId xmlns:a16="http://schemas.microsoft.com/office/drawing/2014/main" xmlns="" id="{517AF85D-6F26-4EB6-9D38-F3272FF1D9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42" y="3839"/>
                <a:ext cx="9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d-ribose</a:t>
                </a:r>
              </a:p>
            </p:txBody>
          </p:sp>
        </p:grpSp>
        <p:grpSp>
          <p:nvGrpSpPr>
            <p:cNvPr id="81929" name="Group 1033">
              <a:extLst>
                <a:ext uri="{FF2B5EF4-FFF2-40B4-BE49-F238E27FC236}">
                  <a16:creationId xmlns:a16="http://schemas.microsoft.com/office/drawing/2014/main" xmlns="" id="{DB948BC0-3779-4588-92DD-99E23CFD3A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5" y="3529"/>
              <a:ext cx="928" cy="593"/>
              <a:chOff x="1542" y="3573"/>
              <a:chExt cx="928" cy="593"/>
            </a:xfrm>
          </p:grpSpPr>
          <p:sp>
            <p:nvSpPr>
              <p:cNvPr id="81930" name="Line 1034">
                <a:extLst>
                  <a:ext uri="{FF2B5EF4-FFF2-40B4-BE49-F238E27FC236}">
                    <a16:creationId xmlns:a16="http://schemas.microsoft.com/office/drawing/2014/main" xmlns="" id="{39A8C153-BDA5-474A-9C9C-6E5240EA16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84" y="3573"/>
                <a:ext cx="0" cy="2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81931" name="Text Box 1035">
                <a:extLst>
                  <a:ext uri="{FF2B5EF4-FFF2-40B4-BE49-F238E27FC236}">
                    <a16:creationId xmlns:a16="http://schemas.microsoft.com/office/drawing/2014/main" xmlns="" id="{CE43FE21-A6BD-48D7-9E36-8A1AAC76E3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42" y="3839"/>
                <a:ext cx="9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d-ribose</a:t>
                </a:r>
              </a:p>
            </p:txBody>
          </p:sp>
        </p:grpSp>
        <p:sp>
          <p:nvSpPr>
            <p:cNvPr id="81932" name="Text Box 1036">
              <a:extLst>
                <a:ext uri="{FF2B5EF4-FFF2-40B4-BE49-F238E27FC236}">
                  <a16:creationId xmlns:a16="http://schemas.microsoft.com/office/drawing/2014/main" xmlns="" id="{5ACB1657-BE2B-425C-B1D6-A4565BAF29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6" y="1662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5</a:t>
              </a:r>
            </a:p>
          </p:txBody>
        </p:sp>
        <p:sp>
          <p:nvSpPr>
            <p:cNvPr id="81933" name="Text Box 1037">
              <a:extLst>
                <a:ext uri="{FF2B5EF4-FFF2-40B4-BE49-F238E27FC236}">
                  <a16:creationId xmlns:a16="http://schemas.microsoft.com/office/drawing/2014/main" xmlns="" id="{4B3A71F9-11F1-4826-8667-D83246009B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6" y="1705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5</a:t>
              </a:r>
            </a:p>
          </p:txBody>
        </p:sp>
        <p:sp>
          <p:nvSpPr>
            <p:cNvPr id="81934" name="Text Box 1038">
              <a:extLst>
                <a:ext uri="{FF2B5EF4-FFF2-40B4-BE49-F238E27FC236}">
                  <a16:creationId xmlns:a16="http://schemas.microsoft.com/office/drawing/2014/main" xmlns="" id="{CD32E4B6-DCD1-4D8D-BA78-C8E5BB3F83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9" y="2367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6</a:t>
              </a:r>
            </a:p>
          </p:txBody>
        </p:sp>
        <p:sp>
          <p:nvSpPr>
            <p:cNvPr id="81935" name="Text Box 1039">
              <a:extLst>
                <a:ext uri="{FF2B5EF4-FFF2-40B4-BE49-F238E27FC236}">
                  <a16:creationId xmlns:a16="http://schemas.microsoft.com/office/drawing/2014/main" xmlns="" id="{E4DF6862-8D69-42DC-A6F9-C8C1B800E3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4" y="2323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6</a:t>
              </a:r>
            </a:p>
          </p:txBody>
        </p:sp>
        <p:sp>
          <p:nvSpPr>
            <p:cNvPr id="81936" name="Line 1040">
              <a:extLst>
                <a:ext uri="{FF2B5EF4-FFF2-40B4-BE49-F238E27FC236}">
                  <a16:creationId xmlns:a16="http://schemas.microsoft.com/office/drawing/2014/main" xmlns="" id="{24917E35-87CA-42D1-99AD-B2931E5BBD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3" y="2027"/>
              <a:ext cx="1803" cy="0"/>
            </a:xfrm>
            <a:prstGeom prst="line">
              <a:avLst/>
            </a:prstGeom>
            <a:noFill/>
            <a:ln w="28575">
              <a:solidFill>
                <a:srgbClr val="99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1937" name="Line 1041">
              <a:extLst>
                <a:ext uri="{FF2B5EF4-FFF2-40B4-BE49-F238E27FC236}">
                  <a16:creationId xmlns:a16="http://schemas.microsoft.com/office/drawing/2014/main" xmlns="" id="{1771626D-2368-4C40-BDCE-B97895366F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2" y="2422"/>
              <a:ext cx="1803" cy="0"/>
            </a:xfrm>
            <a:prstGeom prst="line">
              <a:avLst/>
            </a:prstGeom>
            <a:noFill/>
            <a:ln w="28575">
              <a:solidFill>
                <a:srgbClr val="99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81938" name="Text Box 1042">
            <a:extLst>
              <a:ext uri="{FF2B5EF4-FFF2-40B4-BE49-F238E27FC236}">
                <a16:creationId xmlns:a16="http://schemas.microsoft.com/office/drawing/2014/main" xmlns="" id="{6F749F05-7A80-498F-B06A-88D4F6228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5388" y="3267075"/>
            <a:ext cx="2573337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Photolyase breaks the bonds between the dTs</a:t>
            </a:r>
          </a:p>
        </p:txBody>
      </p:sp>
      <p:sp>
        <p:nvSpPr>
          <p:cNvPr id="81939" name="Line 1043">
            <a:extLst>
              <a:ext uri="{FF2B5EF4-FFF2-40B4-BE49-F238E27FC236}">
                <a16:creationId xmlns:a16="http://schemas.microsoft.com/office/drawing/2014/main" xmlns="" id="{B3938A08-9DCE-48C2-8317-357C4EF3D25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05400" y="3429000"/>
            <a:ext cx="762000" cy="38100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1940" name="Line 1044">
            <a:extLst>
              <a:ext uri="{FF2B5EF4-FFF2-40B4-BE49-F238E27FC236}">
                <a16:creationId xmlns:a16="http://schemas.microsoft.com/office/drawing/2014/main" xmlns="" id="{44B4F3A2-6564-41B5-BF96-43AF1BB1B3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05400" y="2743200"/>
            <a:ext cx="762000" cy="38100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xmlns="" id="{6188CCBF-AD78-46AB-BBA0-460437341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1a. Photoreactivation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xmlns="" id="{46D1D55E-9795-4F31-A688-D118928353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Photolyase: binds a pyrimidine dimers and catalyzes a photochemical reaction</a:t>
            </a:r>
          </a:p>
          <a:p>
            <a:r>
              <a:rPr lang="en-US" altLang="en-US"/>
              <a:t>Breaks the cyclobutane ring and reforms two adjacent T’s</a:t>
            </a:r>
          </a:p>
          <a:p>
            <a:r>
              <a:rPr lang="en-US" altLang="en-US"/>
              <a:t>2 subunits, encoded by </a:t>
            </a:r>
            <a:r>
              <a:rPr lang="en-US" altLang="en-US" i="1"/>
              <a:t>phrA</a:t>
            </a:r>
            <a:r>
              <a:rPr lang="en-US" altLang="en-US"/>
              <a:t> and </a:t>
            </a:r>
            <a:r>
              <a:rPr lang="en-US" altLang="en-US" i="1"/>
              <a:t>phrB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xmlns="" id="{FD36D6B7-FEA1-4CD1-AAD7-7DB9B698F6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001000" cy="838200"/>
          </a:xfrm>
        </p:spPr>
        <p:txBody>
          <a:bodyPr/>
          <a:lstStyle/>
          <a:p>
            <a:r>
              <a:rPr lang="en-US" altLang="en-US" sz="3200"/>
              <a:t>Conversion of 6-O-methyl-dG back to dG</a:t>
            </a:r>
            <a:endParaRPr lang="en-US" altLang="en-US"/>
          </a:p>
        </p:txBody>
      </p:sp>
      <p:pic>
        <p:nvPicPr>
          <p:cNvPr id="83971" name="Picture 3">
            <a:extLst>
              <a:ext uri="{FF2B5EF4-FFF2-40B4-BE49-F238E27FC236}">
                <a16:creationId xmlns:a16="http://schemas.microsoft.com/office/drawing/2014/main" xmlns="" id="{8144A3AA-13AC-4583-80FE-32E2C3390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429000"/>
            <a:ext cx="5422900" cy="279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976" name="Text Box 8">
            <a:extLst>
              <a:ext uri="{FF2B5EF4-FFF2-40B4-BE49-F238E27FC236}">
                <a16:creationId xmlns:a16="http://schemas.microsoft.com/office/drawing/2014/main" xmlns="" id="{E20A3BF2-8C7B-437F-AC43-ED36B6EF1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905000"/>
            <a:ext cx="71342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6-O-methylguanine methyltransferase: removes the</a:t>
            </a:r>
          </a:p>
          <a:p>
            <a:r>
              <a:rPr lang="en-US" altLang="en-US" sz="2400"/>
              <a:t>mutagenic methyl group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83977" name="Line 9">
            <a:extLst>
              <a:ext uri="{FF2B5EF4-FFF2-40B4-BE49-F238E27FC236}">
                <a16:creationId xmlns:a16="http://schemas.microsoft.com/office/drawing/2014/main" xmlns="" id="{33C56387-DD84-4D40-BD3A-56E00E368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743200"/>
            <a:ext cx="838200" cy="685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xmlns="" id="{9B470DB9-24E8-4014-AF68-15E444D114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1b. Removal of methyl groups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xmlns="" id="{0F814170-6157-4641-8B0D-189331636A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6-O-methylguanine methyltransferase</a:t>
            </a:r>
          </a:p>
          <a:p>
            <a:r>
              <a:rPr lang="en-US" altLang="en-US"/>
              <a:t>Recognizes 6-O-methylguanine in DNA, removes the methyl group</a:t>
            </a:r>
          </a:p>
          <a:p>
            <a:r>
              <a:rPr lang="en-US" altLang="en-US"/>
              <a:t>Transfers the methyl group to an amino acid of the enzyme</a:t>
            </a:r>
          </a:p>
          <a:p>
            <a:r>
              <a:rPr lang="en-US" altLang="en-US"/>
              <a:t>“suicide” mechanism</a:t>
            </a:r>
          </a:p>
          <a:p>
            <a:r>
              <a:rPr lang="en-US" altLang="en-US"/>
              <a:t>Encoded by </a:t>
            </a:r>
            <a:r>
              <a:rPr lang="en-US" altLang="en-US" i="1"/>
              <a:t>ada</a:t>
            </a:r>
            <a:r>
              <a:rPr lang="en-US" altLang="en-US"/>
              <a:t> gene in </a:t>
            </a:r>
            <a:r>
              <a:rPr lang="en-US" altLang="en-US" i="1"/>
              <a:t>E. coli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xmlns="" id="{677C1BC9-487A-4B34-A434-75AB7E888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2. Excision repair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xmlns="" id="{DBFE27FF-5BE7-4DBB-8F1F-CA9924B800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General Process: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remove damage (base or DNA backbone)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ss nick/gap provides 3’OH for DNA Pol I initiation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DNA ligase seals nick</a:t>
            </a:r>
          </a:p>
          <a:p>
            <a:pPr>
              <a:lnSpc>
                <a:spcPct val="90000"/>
              </a:lnSpc>
            </a:pPr>
            <a:r>
              <a:rPr lang="en-US" altLang="en-US"/>
              <a:t>Nucleotide excision repair: 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Cut out a segment of DNA around a damaged base.</a:t>
            </a:r>
          </a:p>
          <a:p>
            <a:pPr>
              <a:lnSpc>
                <a:spcPct val="90000"/>
              </a:lnSpc>
            </a:pPr>
            <a:r>
              <a:rPr lang="en-US" altLang="en-US"/>
              <a:t>Base excision repair: 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Cut out the base, then cut next to the apurinic/apyrimidinic site, and let DNA Pol I repair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xmlns="" id="{30FD9637-17C0-4DCC-A144-BB518548D6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2514600" cy="2438400"/>
          </a:xfrm>
        </p:spPr>
        <p:txBody>
          <a:bodyPr/>
          <a:lstStyle/>
          <a:p>
            <a:r>
              <a:rPr lang="en-US" altLang="en-US"/>
              <a:t>Nucleotide excision repair</a:t>
            </a:r>
          </a:p>
        </p:txBody>
      </p:sp>
      <p:pic>
        <p:nvPicPr>
          <p:cNvPr id="84995" name="Picture 3">
            <a:extLst>
              <a:ext uri="{FF2B5EF4-FFF2-40B4-BE49-F238E27FC236}">
                <a16:creationId xmlns:a16="http://schemas.microsoft.com/office/drawing/2014/main" xmlns="" id="{2ED31AD0-DC56-46FB-A1FD-461FF24F7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"/>
            <a:ext cx="5927725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class slide template">
  <a:themeElements>
    <a:clrScheme name="class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 slide templat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class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slide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slide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slide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slide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slide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slide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 Disk:Microsoft Office 98:Templates:class slide template</Template>
  <TotalTime>288</TotalTime>
  <Words>547</Words>
  <Application>Microsoft Office PowerPoint</Application>
  <PresentationFormat>On-screen Show (4:3)</PresentationFormat>
  <Paragraphs>94</Paragraphs>
  <Slides>25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class slide template</vt:lpstr>
      <vt:lpstr>Slide 1</vt:lpstr>
      <vt:lpstr>Repair mechanisms</vt:lpstr>
      <vt:lpstr>1. Reversal of damage</vt:lpstr>
      <vt:lpstr>Photolyase breaks apart pyrimidine dimers</vt:lpstr>
      <vt:lpstr>1a. Photoreactivation</vt:lpstr>
      <vt:lpstr>Conversion of 6-O-methyl-dG back to dG</vt:lpstr>
      <vt:lpstr>1b. Removal of methyl groups</vt:lpstr>
      <vt:lpstr>2. Excision repair</vt:lpstr>
      <vt:lpstr>Nucleotide excision repair</vt:lpstr>
      <vt:lpstr>Discovery of mutants defective in DNA repair</vt:lpstr>
      <vt:lpstr>polA mutants are defective in repair</vt:lpstr>
      <vt:lpstr>UvrABC excision repair</vt:lpstr>
      <vt:lpstr>Cleavage and helicase</vt:lpstr>
      <vt:lpstr>Fill in with polymerase and ligate</vt:lpstr>
      <vt:lpstr>Mutations in excision repair in eukaryotes can cause xeroderma pigmentosum (XP)</vt:lpstr>
      <vt:lpstr>2b. Base excision repair</vt:lpstr>
      <vt:lpstr>Excision and filling in by DNA PolI</vt:lpstr>
      <vt:lpstr>3. Mismatch repair</vt:lpstr>
      <vt:lpstr>Role of methylation in discriminating parental and progeny strands</vt:lpstr>
      <vt:lpstr>Action of MutS, MutL, MutH</vt:lpstr>
      <vt:lpstr>MutH, L, S action in mismatch repair #1</vt:lpstr>
      <vt:lpstr>MutH, L, S action in mismatch repair  #2</vt:lpstr>
      <vt:lpstr>Mismatch repair: Excision of the misincorporated nucleotide</vt:lpstr>
      <vt:lpstr>Eukaryotic homologs in mismatch repair</vt:lpstr>
      <vt:lpstr>Slide 25</vt:lpstr>
    </vt:vector>
  </TitlesOfParts>
  <Company>Penn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Repair mechanisms</dc:title>
  <dc:creator>Ross Hardison</dc:creator>
  <cp:lastModifiedBy>Student</cp:lastModifiedBy>
  <cp:revision>40</cp:revision>
  <dcterms:created xsi:type="dcterms:W3CDTF">1998-09-26T12:17:59Z</dcterms:created>
  <dcterms:modified xsi:type="dcterms:W3CDTF">2019-06-11T06:59:38Z</dcterms:modified>
</cp:coreProperties>
</file>